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15" r:id="rId3"/>
    <p:sldId id="517" r:id="rId4"/>
    <p:sldId id="518" r:id="rId5"/>
    <p:sldId id="519" r:id="rId6"/>
    <p:sldId id="577" r:id="rId7"/>
    <p:sldId id="521" r:id="rId8"/>
    <p:sldId id="522" r:id="rId9"/>
    <p:sldId id="532" r:id="rId10"/>
    <p:sldId id="526" r:id="rId11"/>
    <p:sldId id="570" r:id="rId12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C2C"/>
    <a:srgbClr val="CF7A72"/>
    <a:srgbClr val="FF5050"/>
    <a:srgbClr val="376092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826" autoAdjust="0"/>
  </p:normalViewPr>
  <p:slideViewPr>
    <p:cSldViewPr>
      <p:cViewPr varScale="1">
        <p:scale>
          <a:sx n="85" d="100"/>
          <a:sy n="85" d="100"/>
        </p:scale>
        <p:origin x="51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247" cy="496890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26" y="3"/>
            <a:ext cx="2946246" cy="496890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r">
              <a:defRPr sz="1200"/>
            </a:lvl1pPr>
          </a:lstStyle>
          <a:p>
            <a:fld id="{CB81EB47-FB94-42BC-B621-3EEBA9A9D928}" type="datetimeFigureOut">
              <a:rPr lang="de-DE" smtClean="0"/>
              <a:pPr/>
              <a:t>24.11.2022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1326"/>
            <a:ext cx="2946247" cy="496889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26" y="9431326"/>
            <a:ext cx="2946246" cy="496889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r">
              <a:defRPr sz="1200"/>
            </a:lvl1pPr>
          </a:lstStyle>
          <a:p>
            <a:fld id="{5C3C710D-265B-4CB0-A54F-DCA301C669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65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r">
              <a:defRPr sz="1200"/>
            </a:lvl1pPr>
          </a:lstStyle>
          <a:p>
            <a:fld id="{74F61CAE-B4FD-4BD5-9813-54D994B75D07}" type="datetimeFigureOut">
              <a:rPr lang="de-DE" smtClean="0"/>
              <a:pPr/>
              <a:t>24.11.2022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6" tIns="46057" rIns="92116" bIns="46057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6"/>
          </a:xfrm>
          <a:prstGeom prst="rect">
            <a:avLst/>
          </a:prstGeom>
        </p:spPr>
        <p:txBody>
          <a:bodyPr vert="horz" lIns="92116" tIns="46057" rIns="92116" bIns="460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1599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r">
              <a:defRPr sz="1200"/>
            </a:lvl1pPr>
          </a:lstStyle>
          <a:p>
            <a:fld id="{E0BC5456-E4CB-478C-A1EB-43B685B38E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78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39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1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5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7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89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4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5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Wichtige Ansage: alle checken und sich merken, </a:t>
            </a:r>
            <a:r>
              <a:rPr lang="de-DE" dirty="0" err="1">
                <a:sym typeface="Wingdings" pitchFamily="2" charset="2"/>
              </a:rPr>
              <a:t>wieviel</a:t>
            </a:r>
            <a:r>
              <a:rPr lang="de-DE" dirty="0">
                <a:sym typeface="Wingdings" pitchFamily="2" charset="2"/>
              </a:rPr>
              <a:t> Geld sie haben!</a:t>
            </a:r>
          </a:p>
          <a:p>
            <a:pPr lvl="0">
              <a:buFont typeface="Arial" pitchFamily="34" charset="0"/>
              <a:buChar char="•"/>
            </a:pPr>
            <a:r>
              <a:rPr lang="de-DE" dirty="0"/>
              <a:t>Dann: Rollenentlastung!! </a:t>
            </a:r>
            <a:r>
              <a:rPr lang="de-DE" dirty="0">
                <a:sym typeface="Wingdings" pitchFamily="2" charset="2"/>
              </a:rPr>
              <a:t> Requisiten abgeben, Tische aufräumen, alle Sachen nach vorne bringen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05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A8CC-B737-4C22-A778-CFCDE6612968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5010-DDEF-4E08-A2FF-043719E8A791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23F-8F70-4527-9CE2-D2F105556CEB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19D6-2BF7-4828-A6B8-CD94F19445A9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DE20-5083-45D6-81B1-F0D611E57649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C712-DAAE-4E4F-BE8A-38E08AA36396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7B2A-8604-429E-951E-991D7B7362B0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7B9B-0985-4142-9DB7-F1DE1F7B921F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DDBC-0E60-40B5-BD7C-B25569AA8A39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84C-7B42-458A-AC83-AE6A92507462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75C8-2715-48F1-9D69-81126DE46BD0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20C3-3257-47B8-A6DD-1488E72CDE39}" type="datetime1">
              <a:rPr lang="de-DE" smtClean="0"/>
              <a:pPr/>
              <a:t>24.11.2022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4DC93D8-1996-420B-991F-31575885C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6" y="485269"/>
            <a:ext cx="12192000" cy="1359555"/>
          </a:xfrm>
        </p:spPr>
        <p:txBody>
          <a:bodyPr>
            <a:normAutofit fontScale="90000"/>
          </a:bodyPr>
          <a:lstStyle/>
          <a:p>
            <a: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KAPITALISMUS VERSTEHEN: </a:t>
            </a:r>
            <a:b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de-DE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Wie funktioniert unser Wirtschaftssystem?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FBC8C5-3A69-409F-A4A5-9AF5C2C49D5A}"/>
              </a:ext>
            </a:extLst>
          </p:cNvPr>
          <p:cNvSpPr txBox="1"/>
          <p:nvPr/>
        </p:nvSpPr>
        <p:spPr>
          <a:xfrm>
            <a:off x="-25080" y="5247436"/>
            <a:ext cx="12169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solidFill>
                  <a:srgbClr val="C83C2C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Ort, Veranstalter*in, Datum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DBFC65-D40B-44F7-AAE5-0CF320A80E1F}"/>
              </a:ext>
            </a:extLst>
          </p:cNvPr>
          <p:cNvSpPr txBox="1"/>
          <p:nvPr/>
        </p:nvSpPr>
        <p:spPr>
          <a:xfrm>
            <a:off x="33372" y="6167478"/>
            <a:ext cx="1216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C83C2C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Referent*in: XXX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68F171-4BE6-4FFF-8B39-D132DDB03497}"/>
              </a:ext>
            </a:extLst>
          </p:cNvPr>
          <p:cNvGrpSpPr>
            <a:grpSpLocks noChangeAspect="1"/>
          </p:cNvGrpSpPr>
          <p:nvPr/>
        </p:nvGrpSpPr>
        <p:grpSpPr>
          <a:xfrm>
            <a:off x="119336" y="1844824"/>
            <a:ext cx="11809312" cy="3243019"/>
            <a:chOff x="-1234974" y="1523078"/>
            <a:chExt cx="13873200" cy="380979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1CFD3A6-CA1A-493C-BE32-41996DEC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8408" y="1523078"/>
              <a:ext cx="3742556" cy="3742556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3440F14-CD48-4F2C-B1E7-6B60CE82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0587" y="1556882"/>
              <a:ext cx="1871278" cy="374255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38141B0-A99D-4A7F-A372-680C301F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75979" y="1556882"/>
              <a:ext cx="1871278" cy="374255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FCBBF3A-87B7-4B1D-9E7A-F5A952E85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91000" y="2726514"/>
              <a:ext cx="2047226" cy="204722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E32556A1-72ED-4190-B0EF-DA782B1C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1234974" y="2158263"/>
              <a:ext cx="3174609" cy="317460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2C1520F-CA1F-4549-8CBD-08779C48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2148734" y="2292954"/>
              <a:ext cx="1324518" cy="2649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0383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35914"/>
            <a:ext cx="8229600" cy="4584564"/>
          </a:xfrm>
        </p:spPr>
        <p:txBody>
          <a:bodyPr>
            <a:normAutofit/>
          </a:bodyPr>
          <a:lstStyle/>
          <a:p>
            <a:r>
              <a:rPr lang="de-DE" sz="7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Ende des Planspiels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78896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Auswertung Planspiel: </a:t>
            </a:r>
            <a:b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kapitalistische Produktion als Bild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17613"/>
            <a:ext cx="11521280" cy="4525963"/>
          </a:xfrm>
        </p:spPr>
        <p:txBody>
          <a:bodyPr>
            <a:noAutofit/>
          </a:bodyPr>
          <a:lstStyle/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Arrangiert aus Bildchen, </a:t>
            </a:r>
            <a:r>
              <a:rPr lang="de-DE" sz="2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Flipchartpapier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und Kreppklebeband ein Bild, in dem gezeigt wird, wie kapitalistische Produktion organisiert ist. Nutzt Pfeile und „€“-Zeichen, um den Fluss von Produktion einerseits und Geld andererseits zu zeigen.</a:t>
            </a:r>
          </a:p>
        </p:txBody>
      </p:sp>
    </p:spTree>
    <p:extLst>
      <p:ext uri="{BB962C8B-B14F-4D97-AF65-F5344CB8AC3E}">
        <p14:creationId xmlns:p14="http://schemas.microsoft.com/office/powerpoint/2010/main" val="245345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Was ist ein Planspiel?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17613"/>
            <a:ext cx="11521280" cy="4525963"/>
          </a:xfrm>
        </p:spPr>
        <p:txBody>
          <a:bodyPr>
            <a:noAutofit/>
          </a:bodyPr>
          <a:lstStyle/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kein Theaterstück, eher ein großes Rollenspiel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ausgedachte Situation mit wahrem Hintergrund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Ein Planspiel gibt Regeln und Rollen vor.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Verschiedene Teilnehmer*innen schlüpfen in Rollen und versuchen ihre Ziele zu erreichen.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Nach dem Ende des Planspiels wird gemeinsam ausgewertet.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8452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Thema des Planspiels</a:t>
            </a:r>
            <a:b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de-DE" sz="32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96752"/>
            <a:ext cx="11521280" cy="5400601"/>
          </a:xfrm>
        </p:spPr>
        <p:txBody>
          <a:bodyPr>
            <a:noAutofit/>
          </a:bodyPr>
          <a:lstStyle/>
          <a:p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Wie funktioniert das kapitalistische Wirtschaftssystem?</a:t>
            </a: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Wie ist im Kapitalismus die Produktion von Waren organisiert?</a:t>
            </a: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Welche Rolle spielen Unternehmer*innen und Arbeiter*innen in der Produktion?</a:t>
            </a:r>
          </a:p>
          <a:p>
            <a:pPr marL="0" indent="0">
              <a:buNone/>
            </a:pPr>
            <a:endParaRPr lang="de-DE" sz="2600" dirty="0"/>
          </a:p>
          <a:p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71635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35360" y="1700172"/>
            <a:ext cx="11521280" cy="4825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Mehrere Unternehmen produzieren Papierflugzeuge.</a:t>
            </a: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Dafür gründen Unternehmer*innen mehrere Firmen, stellen Arbeiter*innen an und produzieren mit Hilfe von Papier, Scheren und Stiften Papierflieger.</a:t>
            </a: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Die Papierflieger werden auf dem Markt verkauft – so erzeugen die Unternehmen Einnahmen für die Bezahlung des Lohns, neuer Rohstoffe und die Schaffung von Profit.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/>
            <a:endParaRPr lang="de-DE" sz="2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8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Inhalt des Planspiels: Flugzeugproduktion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01829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5360" y="5102748"/>
            <a:ext cx="10070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				 Währung: Kronen</a:t>
            </a:r>
          </a:p>
          <a:p>
            <a:endParaRPr lang="de-DE" sz="2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		    1 Krone =			    10 Kronen = </a:t>
            </a:r>
          </a:p>
          <a:p>
            <a:r>
              <a:rPr lang="de-DE" sz="26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760" y="5556113"/>
            <a:ext cx="1332148" cy="13321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5DD6158-4CC5-4B06-BF25-1C6B124A5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896200" y="5517232"/>
            <a:ext cx="1332148" cy="13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2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768140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1: Unternehmer*innen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91269"/>
            <a:ext cx="928903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Im Planspiel gibt es zwei Unternehmen.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Zwei Unternehmer*innen leiten zusammen jeweils ein Unternehmen, das Papierflugzeuge produziert.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Sie besitzen Fabriken (Tisch), Werkzeuge/Maschinen (Stifte, Scheren etc.), Rohstoffe (Papier) und Startkapital (40 Kr.).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Sie stellen Arbeiter*innen an und leiten die Produktion.</a:t>
            </a:r>
          </a:p>
          <a:p>
            <a:pPr>
              <a:spcBef>
                <a:spcPts val="600"/>
              </a:spcBef>
            </a:pPr>
            <a:r>
              <a:rPr lang="de-DE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Ziele: </a:t>
            </a:r>
          </a:p>
          <a:p>
            <a:pPr lvl="1"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mit ihrem Unternehmen reich werden</a:t>
            </a:r>
          </a:p>
          <a:p>
            <a:pPr lvl="1"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möglichst erfolgreiche Unternehmen zu leiten, die sich am Markt behaupten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am Spielende soll aus Startkapital höchstmöglicher Gewinn entstanden sein</a:t>
            </a: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77746A-7FFE-404A-A509-E15632F5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336" y="188640"/>
            <a:ext cx="3238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8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768140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2: Arbeiter*innen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95325"/>
            <a:ext cx="928903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Die Arbeiter*innen sind auf der Suche nach einem guten Job.</a:t>
            </a:r>
          </a:p>
          <a:p>
            <a:pPr>
              <a:spcBef>
                <a:spcPts val="60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Sie wollen eine möglichst sichere Anstellung und hohe Löhne, um sich ein gutes Leben leisten zu können.</a:t>
            </a:r>
          </a:p>
          <a:p>
            <a:pPr>
              <a:spcBef>
                <a:spcPts val="60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Aktueller Lohn ist 1 Krone pro Monat (= 7 Minuten).</a:t>
            </a:r>
          </a:p>
          <a:p>
            <a:pPr>
              <a:spcBef>
                <a:spcPts val="60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Löhne können sich ändern …</a:t>
            </a: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77746A-7FFE-404A-A509-E15632F5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336" y="192360"/>
            <a:ext cx="3238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561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480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Das Produkt: Papierflieger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31699"/>
            <a:ext cx="11521280" cy="4525963"/>
          </a:xfrm>
        </p:spPr>
        <p:txBody>
          <a:bodyPr>
            <a:normAutofit/>
          </a:bodyPr>
          <a:lstStyle/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Unternehmen stellen Papierflieger her: Papiere falten, bemalen und am Markt verkaufen</a:t>
            </a: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Modelle von Papierfliegern liegen beim Markt.</a:t>
            </a: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Nur gute Qualität (gut gefaltete Produkte) wird angenommen!</a:t>
            </a:r>
          </a:p>
          <a:p>
            <a:pPr marL="514350" indent="-514350">
              <a:buNone/>
            </a:pP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5013176"/>
            <a:ext cx="878687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09320"/>
            <a:ext cx="2844800" cy="365125"/>
          </a:xfrm>
        </p:spPr>
        <p:txBody>
          <a:bodyPr/>
          <a:lstStyle/>
          <a:p>
            <a:fld id="{7C72DA5A-B8C4-4C24-B180-9C89A25BDE9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3454401" y="2780928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4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13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3: Der Markt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84785"/>
            <a:ext cx="115212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Der Markt legt Preise für Rohstoffe und Produkte fest.</a:t>
            </a:r>
          </a:p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Je nach Angebot und Nachfrage können Preise schwanken!</a:t>
            </a:r>
          </a:p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Produkte können weiterentwickelt und am Markt ausprobiert werden.</a:t>
            </a:r>
          </a:p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Die Markttafel zeigt aktuelle Preise.</a:t>
            </a:r>
          </a:p>
          <a:p>
            <a:pPr marL="0" indent="0">
              <a:buNone/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 Wichtig: Der Markt verhandelt nicht!!</a:t>
            </a:r>
          </a:p>
          <a:p>
            <a:pPr marL="514350" indent="-514350">
              <a:buNone/>
            </a:pPr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206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752" y="800955"/>
            <a:ext cx="2184920" cy="720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Währung:</a:t>
            </a:r>
          </a:p>
          <a:p>
            <a:pPr marL="0" indent="0" algn="ctr"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343948" y="2157455"/>
            <a:ext cx="935063" cy="187013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721454" y="2157451"/>
            <a:ext cx="935067" cy="1870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0"/>
            <a:ext cx="12144672" cy="720080"/>
          </a:xfrm>
        </p:spPr>
        <p:txBody>
          <a:bodyPr>
            <a:noAutofit/>
          </a:bodyPr>
          <a:lstStyle/>
          <a:p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Infowand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zum Planspiel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8598" y="431507"/>
            <a:ext cx="1384561" cy="138456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414951" y="431507"/>
            <a:ext cx="1384561" cy="13845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124" y="1964961"/>
            <a:ext cx="2258524" cy="225852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79776" y="4153490"/>
            <a:ext cx="2385423" cy="238542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87588EA-E17C-4ABE-966A-A0DC62B082B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42960" y="4428068"/>
            <a:ext cx="1928283" cy="192828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D10496D-0E21-4749-AAEF-867377A4DBCB}"/>
              </a:ext>
            </a:extLst>
          </p:cNvPr>
          <p:cNvSpPr txBox="1">
            <a:spLocks/>
          </p:cNvSpPr>
          <p:nvPr/>
        </p:nvSpPr>
        <p:spPr>
          <a:xfrm>
            <a:off x="3813094" y="821858"/>
            <a:ext cx="2184920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1 Krone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80E937-8663-4BDC-A91F-2BFECA62FCF8}"/>
              </a:ext>
            </a:extLst>
          </p:cNvPr>
          <p:cNvSpPr txBox="1">
            <a:spLocks/>
          </p:cNvSpPr>
          <p:nvPr/>
        </p:nvSpPr>
        <p:spPr>
          <a:xfrm>
            <a:off x="7367464" y="821858"/>
            <a:ext cx="2184920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1 Krone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8A72CB3-A44D-464E-87AF-86E0FBDF9A57}"/>
              </a:ext>
            </a:extLst>
          </p:cNvPr>
          <p:cNvSpPr txBox="1">
            <a:spLocks/>
          </p:cNvSpPr>
          <p:nvPr/>
        </p:nvSpPr>
        <p:spPr>
          <a:xfrm>
            <a:off x="2542927" y="2708919"/>
            <a:ext cx="2258523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20 Kronen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AB740B7-3CC5-4A09-8D18-922CCBFBAA4E}"/>
              </a:ext>
            </a:extLst>
          </p:cNvPr>
          <p:cNvSpPr txBox="1">
            <a:spLocks/>
          </p:cNvSpPr>
          <p:nvPr/>
        </p:nvSpPr>
        <p:spPr>
          <a:xfrm>
            <a:off x="-485041" y="2708918"/>
            <a:ext cx="2184920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20x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A37AF1B-2596-4661-8A3F-6317124DF0DC}"/>
              </a:ext>
            </a:extLst>
          </p:cNvPr>
          <p:cNvSpPr txBox="1">
            <a:spLocks/>
          </p:cNvSpPr>
          <p:nvPr/>
        </p:nvSpPr>
        <p:spPr>
          <a:xfrm>
            <a:off x="5927304" y="2690302"/>
            <a:ext cx="2385422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20 Kronen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B5C30F8-A306-4B70-8268-18BE195CB86A}"/>
              </a:ext>
            </a:extLst>
          </p:cNvPr>
          <p:cNvSpPr txBox="1">
            <a:spLocks/>
          </p:cNvSpPr>
          <p:nvPr/>
        </p:nvSpPr>
        <p:spPr>
          <a:xfrm>
            <a:off x="9355728" y="2690302"/>
            <a:ext cx="2500912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100 Kronen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CB9FFD-0D3C-4149-AEF6-4764E0E1DF2E}"/>
              </a:ext>
            </a:extLst>
          </p:cNvPr>
          <p:cNvSpPr txBox="1">
            <a:spLocks/>
          </p:cNvSpPr>
          <p:nvPr/>
        </p:nvSpPr>
        <p:spPr>
          <a:xfrm>
            <a:off x="1292471" y="5030424"/>
            <a:ext cx="2500912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20 Kronen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6EBFF4-6F34-4FEE-BAC1-CCF1E1E60596}"/>
              </a:ext>
            </a:extLst>
          </p:cNvPr>
          <p:cNvSpPr txBox="1">
            <a:spLocks/>
          </p:cNvSpPr>
          <p:nvPr/>
        </p:nvSpPr>
        <p:spPr>
          <a:xfrm>
            <a:off x="5755328" y="5030423"/>
            <a:ext cx="2500912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</a:t>
            </a:r>
            <a:r>
              <a:rPr lang="de-DE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5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Kronen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91F1743-DF7D-4321-B162-3D0355F3A6D3}"/>
              </a:ext>
            </a:extLst>
          </p:cNvPr>
          <p:cNvSpPr txBox="1">
            <a:spLocks/>
          </p:cNvSpPr>
          <p:nvPr/>
        </p:nvSpPr>
        <p:spPr>
          <a:xfrm>
            <a:off x="8038576" y="5517231"/>
            <a:ext cx="278182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Monat/ Spielrunde: </a:t>
            </a:r>
            <a:r>
              <a:rPr lang="de-DE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</a:p>
          <a:p>
            <a:pPr marL="0" indent="0" algn="ctr">
              <a:buFont typeface="Arial" pitchFamily="34" charset="0"/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003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Breitbild</PresentationFormat>
  <Paragraphs>86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 ExtraBold</vt:lpstr>
      <vt:lpstr>Open Sans SemiBold</vt:lpstr>
      <vt:lpstr>Trebuchet MS</vt:lpstr>
      <vt:lpstr>Wingdings</vt:lpstr>
      <vt:lpstr>Office Theme</vt:lpstr>
      <vt:lpstr>KAPITALISMUS VERSTEHEN:  Wie funktioniert unser Wirtschaftssystem?</vt:lpstr>
      <vt:lpstr>Was ist ein Planspiel?</vt:lpstr>
      <vt:lpstr>Thema des Planspiels </vt:lpstr>
      <vt:lpstr>Inhalt des Planspiels: Flugzeugproduktion</vt:lpstr>
      <vt:lpstr>Rolle 1: Unternehmer*innen</vt:lpstr>
      <vt:lpstr>Rolle 2: Arbeiter*innen</vt:lpstr>
      <vt:lpstr>Das Produkt: Papierflieger</vt:lpstr>
      <vt:lpstr>Rolle 3: Der Markt</vt:lpstr>
      <vt:lpstr>Infowand zum Planspiel</vt:lpstr>
      <vt:lpstr>Ende des Planspiels</vt:lpstr>
      <vt:lpstr>Auswertung Planspiel:  kapitalistische Produktion als Bild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</dc:creator>
  <cp:lastModifiedBy>Christoph</cp:lastModifiedBy>
  <cp:revision>1911</cp:revision>
  <cp:lastPrinted>2022-06-02T13:02:04Z</cp:lastPrinted>
  <dcterms:created xsi:type="dcterms:W3CDTF">2010-02-24T14:35:26Z</dcterms:created>
  <dcterms:modified xsi:type="dcterms:W3CDTF">2022-11-24T09:23:50Z</dcterms:modified>
</cp:coreProperties>
</file>