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387" y="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921756" y="897361"/>
            <a:ext cx="4848859" cy="2159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0" b="1" i="0">
                <a:solidFill>
                  <a:srgbClr val="231F2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921756" y="4005112"/>
            <a:ext cx="4848859" cy="2159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08285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Kapitalismus</a:t>
            </a:r>
            <a:r>
              <a:rPr spc="-20" dirty="0"/>
              <a:t> </a:t>
            </a:r>
            <a:r>
              <a:rPr dirty="0"/>
              <a:t>für</a:t>
            </a:r>
            <a:r>
              <a:rPr spc="-10" dirty="0"/>
              <a:t> </a:t>
            </a:r>
            <a:r>
              <a:rPr dirty="0"/>
              <a:t>Einsteiger*innen</a:t>
            </a:r>
            <a:r>
              <a:rPr spc="-10" dirty="0"/>
              <a:t> </a:t>
            </a:r>
            <a:r>
              <a:rPr dirty="0"/>
              <a:t>–</a:t>
            </a:r>
            <a:r>
              <a:rPr spc="-55" dirty="0"/>
              <a:t> </a:t>
            </a:r>
            <a:r>
              <a:rPr dirty="0"/>
              <a:t>Arbeitsblatt</a:t>
            </a:r>
            <a:r>
              <a:rPr spc="-10" dirty="0"/>
              <a:t> </a:t>
            </a:r>
            <a:fld id="{81D60167-4931-47E6-BA6A-407CBD079E47}" type="slidenum">
              <a:rPr dirty="0"/>
              <a:t>‹Nr.›</a:t>
            </a:fld>
            <a:r>
              <a:rPr dirty="0"/>
              <a:t>,</a:t>
            </a:r>
            <a:r>
              <a:rPr spc="-15" dirty="0"/>
              <a:t> </a:t>
            </a:r>
            <a:r>
              <a:rPr dirty="0"/>
              <a:t>Methode</a:t>
            </a:r>
            <a:r>
              <a:rPr spc="-10" dirty="0"/>
              <a:t> </a:t>
            </a:r>
            <a:r>
              <a:rPr dirty="0"/>
              <a:t>«Planspiel</a:t>
            </a:r>
            <a:r>
              <a:rPr spc="-15" dirty="0"/>
              <a:t> </a:t>
            </a:r>
            <a:r>
              <a:rPr dirty="0"/>
              <a:t>Kapitalismus</a:t>
            </a:r>
            <a:r>
              <a:rPr spc="-10" dirty="0"/>
              <a:t> </a:t>
            </a:r>
            <a:r>
              <a:rPr dirty="0"/>
              <a:t>und</a:t>
            </a:r>
            <a:r>
              <a:rPr spc="-10" dirty="0"/>
              <a:t> Care»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1" i="0">
                <a:solidFill>
                  <a:srgbClr val="231F2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08285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Kapitalismus</a:t>
            </a:r>
            <a:r>
              <a:rPr spc="-20" dirty="0"/>
              <a:t> </a:t>
            </a:r>
            <a:r>
              <a:rPr dirty="0"/>
              <a:t>für</a:t>
            </a:r>
            <a:r>
              <a:rPr spc="-10" dirty="0"/>
              <a:t> </a:t>
            </a:r>
            <a:r>
              <a:rPr dirty="0"/>
              <a:t>Einsteiger*innen</a:t>
            </a:r>
            <a:r>
              <a:rPr spc="-10" dirty="0"/>
              <a:t> </a:t>
            </a:r>
            <a:r>
              <a:rPr dirty="0"/>
              <a:t>–</a:t>
            </a:r>
            <a:r>
              <a:rPr spc="-55" dirty="0"/>
              <a:t> </a:t>
            </a:r>
            <a:r>
              <a:rPr dirty="0"/>
              <a:t>Arbeitsblatt</a:t>
            </a:r>
            <a:r>
              <a:rPr spc="-10" dirty="0"/>
              <a:t> </a:t>
            </a:r>
            <a:fld id="{81D60167-4931-47E6-BA6A-407CBD079E47}" type="slidenum">
              <a:rPr dirty="0"/>
              <a:t>‹Nr.›</a:t>
            </a:fld>
            <a:r>
              <a:rPr dirty="0"/>
              <a:t>,</a:t>
            </a:r>
            <a:r>
              <a:rPr spc="-15" dirty="0"/>
              <a:t> </a:t>
            </a:r>
            <a:r>
              <a:rPr dirty="0"/>
              <a:t>Methode</a:t>
            </a:r>
            <a:r>
              <a:rPr spc="-10" dirty="0"/>
              <a:t> </a:t>
            </a:r>
            <a:r>
              <a:rPr dirty="0"/>
              <a:t>«Planspiel</a:t>
            </a:r>
            <a:r>
              <a:rPr spc="-15" dirty="0"/>
              <a:t> </a:t>
            </a:r>
            <a:r>
              <a:rPr dirty="0"/>
              <a:t>Kapitalismus</a:t>
            </a:r>
            <a:r>
              <a:rPr spc="-10" dirty="0"/>
              <a:t> </a:t>
            </a:r>
            <a:r>
              <a:rPr dirty="0"/>
              <a:t>und</a:t>
            </a:r>
            <a:r>
              <a:rPr spc="-10" dirty="0"/>
              <a:t> Care»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1" i="0">
                <a:solidFill>
                  <a:srgbClr val="231F2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08285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Kapitalismus</a:t>
            </a:r>
            <a:r>
              <a:rPr spc="-20" dirty="0"/>
              <a:t> </a:t>
            </a:r>
            <a:r>
              <a:rPr dirty="0"/>
              <a:t>für</a:t>
            </a:r>
            <a:r>
              <a:rPr spc="-10" dirty="0"/>
              <a:t> </a:t>
            </a:r>
            <a:r>
              <a:rPr dirty="0"/>
              <a:t>Einsteiger*innen</a:t>
            </a:r>
            <a:r>
              <a:rPr spc="-10" dirty="0"/>
              <a:t> </a:t>
            </a:r>
            <a:r>
              <a:rPr dirty="0"/>
              <a:t>–</a:t>
            </a:r>
            <a:r>
              <a:rPr spc="-55" dirty="0"/>
              <a:t> </a:t>
            </a:r>
            <a:r>
              <a:rPr dirty="0"/>
              <a:t>Arbeitsblatt</a:t>
            </a:r>
            <a:r>
              <a:rPr spc="-10" dirty="0"/>
              <a:t> </a:t>
            </a:r>
            <a:fld id="{81D60167-4931-47E6-BA6A-407CBD079E47}" type="slidenum">
              <a:rPr dirty="0"/>
              <a:t>‹Nr.›</a:t>
            </a:fld>
            <a:r>
              <a:rPr dirty="0"/>
              <a:t>,</a:t>
            </a:r>
            <a:r>
              <a:rPr spc="-15" dirty="0"/>
              <a:t> </a:t>
            </a:r>
            <a:r>
              <a:rPr dirty="0"/>
              <a:t>Methode</a:t>
            </a:r>
            <a:r>
              <a:rPr spc="-10" dirty="0"/>
              <a:t> </a:t>
            </a:r>
            <a:r>
              <a:rPr dirty="0"/>
              <a:t>«Planspiel</a:t>
            </a:r>
            <a:r>
              <a:rPr spc="-15" dirty="0"/>
              <a:t> </a:t>
            </a:r>
            <a:r>
              <a:rPr dirty="0"/>
              <a:t>Kapitalismus</a:t>
            </a:r>
            <a:r>
              <a:rPr spc="-10" dirty="0"/>
              <a:t> </a:t>
            </a:r>
            <a:r>
              <a:rPr dirty="0"/>
              <a:t>und</a:t>
            </a:r>
            <a:r>
              <a:rPr spc="-10" dirty="0"/>
              <a:t> Care»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1" i="0">
                <a:solidFill>
                  <a:srgbClr val="231F2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08285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Kapitalismus</a:t>
            </a:r>
            <a:r>
              <a:rPr spc="-20" dirty="0"/>
              <a:t> </a:t>
            </a:r>
            <a:r>
              <a:rPr dirty="0"/>
              <a:t>für</a:t>
            </a:r>
            <a:r>
              <a:rPr spc="-10" dirty="0"/>
              <a:t> </a:t>
            </a:r>
            <a:r>
              <a:rPr dirty="0"/>
              <a:t>Einsteiger*innen</a:t>
            </a:r>
            <a:r>
              <a:rPr spc="-10" dirty="0"/>
              <a:t> </a:t>
            </a:r>
            <a:r>
              <a:rPr dirty="0"/>
              <a:t>–</a:t>
            </a:r>
            <a:r>
              <a:rPr spc="-55" dirty="0"/>
              <a:t> </a:t>
            </a:r>
            <a:r>
              <a:rPr dirty="0"/>
              <a:t>Arbeitsblatt</a:t>
            </a:r>
            <a:r>
              <a:rPr spc="-10" dirty="0"/>
              <a:t> </a:t>
            </a:r>
            <a:fld id="{81D60167-4931-47E6-BA6A-407CBD079E47}" type="slidenum">
              <a:rPr dirty="0"/>
              <a:t>‹Nr.›</a:t>
            </a:fld>
            <a:r>
              <a:rPr dirty="0"/>
              <a:t>,</a:t>
            </a:r>
            <a:r>
              <a:rPr spc="-15" dirty="0"/>
              <a:t> </a:t>
            </a:r>
            <a:r>
              <a:rPr dirty="0"/>
              <a:t>Methode</a:t>
            </a:r>
            <a:r>
              <a:rPr spc="-10" dirty="0"/>
              <a:t> </a:t>
            </a:r>
            <a:r>
              <a:rPr dirty="0"/>
              <a:t>«Planspiel</a:t>
            </a:r>
            <a:r>
              <a:rPr spc="-15" dirty="0"/>
              <a:t> </a:t>
            </a:r>
            <a:r>
              <a:rPr dirty="0"/>
              <a:t>Kapitalismus</a:t>
            </a:r>
            <a:r>
              <a:rPr spc="-10" dirty="0"/>
              <a:t> </a:t>
            </a:r>
            <a:r>
              <a:rPr dirty="0"/>
              <a:t>und</a:t>
            </a:r>
            <a:r>
              <a:rPr spc="-10" dirty="0"/>
              <a:t> Care»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08285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Kapitalismus</a:t>
            </a:r>
            <a:r>
              <a:rPr spc="-20" dirty="0"/>
              <a:t> </a:t>
            </a:r>
            <a:r>
              <a:rPr dirty="0"/>
              <a:t>für</a:t>
            </a:r>
            <a:r>
              <a:rPr spc="-10" dirty="0"/>
              <a:t> </a:t>
            </a:r>
            <a:r>
              <a:rPr dirty="0"/>
              <a:t>Einsteiger*innen</a:t>
            </a:r>
            <a:r>
              <a:rPr spc="-10" dirty="0"/>
              <a:t> </a:t>
            </a:r>
            <a:r>
              <a:rPr dirty="0"/>
              <a:t>–</a:t>
            </a:r>
            <a:r>
              <a:rPr spc="-55" dirty="0"/>
              <a:t> </a:t>
            </a:r>
            <a:r>
              <a:rPr dirty="0"/>
              <a:t>Arbeitsblatt</a:t>
            </a:r>
            <a:r>
              <a:rPr spc="-10" dirty="0"/>
              <a:t> </a:t>
            </a:r>
            <a:fld id="{81D60167-4931-47E6-BA6A-407CBD079E47}" type="slidenum">
              <a:rPr dirty="0"/>
              <a:t>‹Nr.›</a:t>
            </a:fld>
            <a:r>
              <a:rPr dirty="0"/>
              <a:t>,</a:t>
            </a:r>
            <a:r>
              <a:rPr spc="-15" dirty="0"/>
              <a:t> </a:t>
            </a:r>
            <a:r>
              <a:rPr dirty="0"/>
              <a:t>Methode</a:t>
            </a:r>
            <a:r>
              <a:rPr spc="-10" dirty="0"/>
              <a:t> </a:t>
            </a:r>
            <a:r>
              <a:rPr dirty="0"/>
              <a:t>«Planspiel</a:t>
            </a:r>
            <a:r>
              <a:rPr spc="-15" dirty="0"/>
              <a:t> </a:t>
            </a:r>
            <a:r>
              <a:rPr dirty="0"/>
              <a:t>Kapitalismus</a:t>
            </a:r>
            <a:r>
              <a:rPr spc="-10" dirty="0"/>
              <a:t> </a:t>
            </a:r>
            <a:r>
              <a:rPr dirty="0"/>
              <a:t>und</a:t>
            </a:r>
            <a:r>
              <a:rPr spc="-10" dirty="0"/>
              <a:t> Care»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9917" y="446637"/>
            <a:ext cx="9693564" cy="1092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0" b="1" i="0">
                <a:solidFill>
                  <a:srgbClr val="231F2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800005"/>
            <a:ext cx="9777730" cy="4648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44500" y="6816118"/>
            <a:ext cx="8634095" cy="158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808285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Kapitalismus</a:t>
            </a:r>
            <a:r>
              <a:rPr spc="-20" dirty="0"/>
              <a:t> </a:t>
            </a:r>
            <a:r>
              <a:rPr dirty="0"/>
              <a:t>für</a:t>
            </a:r>
            <a:r>
              <a:rPr spc="-10" dirty="0"/>
              <a:t> </a:t>
            </a:r>
            <a:r>
              <a:rPr dirty="0"/>
              <a:t>Einsteiger*innen</a:t>
            </a:r>
            <a:r>
              <a:rPr spc="-10" dirty="0"/>
              <a:t> </a:t>
            </a:r>
            <a:r>
              <a:rPr dirty="0"/>
              <a:t>–</a:t>
            </a:r>
            <a:r>
              <a:rPr spc="-55" dirty="0"/>
              <a:t> </a:t>
            </a:r>
            <a:r>
              <a:rPr dirty="0"/>
              <a:t>Arbeitsblatt</a:t>
            </a:r>
            <a:r>
              <a:rPr spc="-10" dirty="0"/>
              <a:t> </a:t>
            </a:r>
            <a:fld id="{81D60167-4931-47E6-BA6A-407CBD079E47}" type="slidenum">
              <a:rPr dirty="0"/>
              <a:t>‹Nr.›</a:t>
            </a:fld>
            <a:r>
              <a:rPr dirty="0"/>
              <a:t>,</a:t>
            </a:r>
            <a:r>
              <a:rPr spc="-15" dirty="0"/>
              <a:t> </a:t>
            </a:r>
            <a:r>
              <a:rPr dirty="0"/>
              <a:t>Methode</a:t>
            </a:r>
            <a:r>
              <a:rPr spc="-10" dirty="0"/>
              <a:t> </a:t>
            </a:r>
            <a:r>
              <a:rPr dirty="0"/>
              <a:t>«Planspiel</a:t>
            </a:r>
            <a:r>
              <a:rPr spc="-15" dirty="0"/>
              <a:t> </a:t>
            </a:r>
            <a:r>
              <a:rPr dirty="0"/>
              <a:t>Kapitalismus</a:t>
            </a:r>
            <a:r>
              <a:rPr spc="-10" dirty="0"/>
              <a:t> </a:t>
            </a:r>
            <a:r>
              <a:rPr dirty="0"/>
              <a:t>und</a:t>
            </a:r>
            <a:r>
              <a:rPr spc="-10" dirty="0"/>
              <a:t> Care»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nd.de/wirtschaft/bmw-erzielt-2021-rekordgewinn-trotz-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ac.de/rund-ums-fahrzeug/autokatalog/marken-modelle/?filter=ONLY_RECENT&amp;sort=SORTING_DESC" TargetMode="External"/><Relationship Id="rId2" Type="http://schemas.openxmlformats.org/officeDocument/2006/relationships/hyperlink" Target="http://www.businessinsider.de/wirtschaft/mobility/100000-arbeitsplaetze-bedroht-deutsche-autoindustrie-kaempft-in-corona-krise-mit-ueberkapazitaeten-vw-bmw-audi-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oelw.de/service/mediathek/broschuere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mweltbundesamt.de/daten/verkehr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mwblog.com/2020/03/18/bmw-to-invest-30-billion-euros-by-2025-in-ev-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nd.de/wirtschaft/bmw-erzielt-2021-rekordgewinn-trotz-" TargetMode="External"/><Relationship Id="rId2" Type="http://schemas.openxmlformats.org/officeDocument/2006/relationships/hyperlink" Target="http://www.kununu.com/de/bmwgroup/gehalt/elektriker-in-19759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pstone.de/gehalt/Kitaleiter-in.html" TargetMode="External"/><Relationship Id="rId2" Type="http://schemas.openxmlformats.org/officeDocument/2006/relationships/hyperlink" Target="http://www.kununu.com/de/kindergarten3/gehalt/erzieher-in-253852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nd.de/wirtschaft/bmw-erzielt-2021-rekordgewinn-trotz-halbleiterkrise-ZA5U3UJXAXW2YK7P5ACPTV4ZEQ.html" TargetMode="External"/><Relationship Id="rId2" Type="http://schemas.openxmlformats.org/officeDocument/2006/relationships/hyperlink" Target="http://www.kununu.com/de/kindergarten3/gehalt/erzieher-in-253852%3B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67771"/>
            <a:ext cx="500443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35" dirty="0"/>
              <a:t>Rollenbeschreibung:</a:t>
            </a:r>
            <a:r>
              <a:rPr sz="2300" spc="5" dirty="0"/>
              <a:t> </a:t>
            </a:r>
            <a:r>
              <a:rPr sz="2300" spc="-25" dirty="0"/>
              <a:t>Unternehmer*in</a:t>
            </a:r>
            <a:endParaRPr sz="2300"/>
          </a:p>
        </p:txBody>
      </p:sp>
      <p:sp>
        <p:nvSpPr>
          <p:cNvPr id="3" name="object 3"/>
          <p:cNvSpPr txBox="1"/>
          <p:nvPr/>
        </p:nvSpPr>
        <p:spPr>
          <a:xfrm>
            <a:off x="444500" y="873231"/>
            <a:ext cx="6480175" cy="423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24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Ihr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besitzt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zu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zweit</a:t>
            </a:r>
            <a:r>
              <a:rPr sz="12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ein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Unternehmen,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das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Papierprodukte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für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den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Weltmarkt produziert.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Gemeinsam</a:t>
            </a:r>
            <a:r>
              <a:rPr sz="12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gehören</a:t>
            </a:r>
            <a:r>
              <a:rPr sz="12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euch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eine</a:t>
            </a:r>
            <a:r>
              <a:rPr sz="12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Fabrikhalle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(Gruppentisch),</a:t>
            </a:r>
            <a:r>
              <a:rPr sz="12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Werkzeuge</a:t>
            </a:r>
            <a:r>
              <a:rPr sz="12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(z.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B.</a:t>
            </a:r>
            <a:r>
              <a:rPr sz="12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Stifte,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Scheren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etc.),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Rohstoffe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(Papier)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und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40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Kronen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Startkapital.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Mit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diesen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Mitteln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produziert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ihr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euer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Produkt.</a:t>
            </a:r>
            <a:r>
              <a:rPr sz="12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Dazu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stellt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ihr</a:t>
            </a:r>
            <a:r>
              <a:rPr sz="12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Arbeiter*innen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ein,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die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die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Produkte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falten,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bemalen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etc.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Die</a:t>
            </a:r>
            <a:r>
              <a:rPr sz="12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Arbei-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ter*innen</a:t>
            </a:r>
            <a:r>
              <a:rPr sz="12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bekommen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von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euch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am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Ende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eines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jeden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Monats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(eine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Spielrunde,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etwa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7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Minuten)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ihren</a:t>
            </a:r>
            <a:r>
              <a:rPr sz="12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Lohn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ausgezahlt.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Der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übliche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Lohn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beträgt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im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Moment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eine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Krone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pro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Monat.</a:t>
            </a:r>
            <a:r>
              <a:rPr sz="12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Anschlie-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ßend</a:t>
            </a:r>
            <a:r>
              <a:rPr sz="12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verkauft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ihr</a:t>
            </a:r>
            <a:r>
              <a:rPr sz="12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eure</a:t>
            </a:r>
            <a:r>
              <a:rPr sz="12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Produkte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am</a:t>
            </a:r>
            <a:r>
              <a:rPr sz="12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Markt.</a:t>
            </a:r>
            <a:r>
              <a:rPr sz="12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Als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aufstrebende</a:t>
            </a:r>
            <a:r>
              <a:rPr sz="12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Unternehmer*innen</a:t>
            </a:r>
            <a:r>
              <a:rPr sz="12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habt</a:t>
            </a:r>
            <a:r>
              <a:rPr sz="12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ihr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folgende 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Ziele: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Trebuchet MS"/>
              <a:cs typeface="Trebuchet MS"/>
            </a:endParaRPr>
          </a:p>
          <a:p>
            <a:pPr marL="240665" indent="-227965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Ihr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wollt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mit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eurem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Unternehmen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reich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werden.</a:t>
            </a:r>
            <a:endParaRPr sz="1200">
              <a:latin typeface="Trebuchet MS"/>
              <a:cs typeface="Trebuchet MS"/>
            </a:endParaRPr>
          </a:p>
          <a:p>
            <a:pPr marL="240665" indent="-227965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Ihr</a:t>
            </a:r>
            <a:r>
              <a:rPr sz="12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müsst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euer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Startkapital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möglichst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geschickt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einsetzen,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um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hohe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Gewinne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zu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erzielen.</a:t>
            </a:r>
            <a:endParaRPr sz="1200">
              <a:latin typeface="Trebuchet MS"/>
              <a:cs typeface="Trebuchet MS"/>
            </a:endParaRPr>
          </a:p>
          <a:p>
            <a:pPr marL="240665" indent="-227965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Euer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Unternehmen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muss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profitabel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sein,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um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erfolgreich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am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Markt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bestehen</a:t>
            </a:r>
            <a:r>
              <a:rPr sz="12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zu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können.</a:t>
            </a:r>
            <a:endParaRPr sz="1200">
              <a:latin typeface="Trebuchet MS"/>
              <a:cs typeface="Trebuchet MS"/>
            </a:endParaRPr>
          </a:p>
          <a:p>
            <a:pPr marL="240665" marR="147955" indent="-227965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Ihr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müsst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jede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Chance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nutzen,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um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eure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Kosten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(für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Rohstoffe,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Löhne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etc.)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zu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senken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und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eure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Gewinne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zu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erhöhen.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Um</a:t>
            </a:r>
            <a:r>
              <a:rPr sz="12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eure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Ziele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zu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erreichen,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müsst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ihr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Produkte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herstellen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und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am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Markt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verkaufen.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Wie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die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Geschäfte</a:t>
            </a:r>
            <a:r>
              <a:rPr sz="12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laufen,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hängt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von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euch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ab: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Hohe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Gewinne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macht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ihr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dann,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wenn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euer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Unterneh-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men</a:t>
            </a:r>
            <a:r>
              <a:rPr sz="12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kurzer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Zeit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viele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Produkte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von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hoher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Qualität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herstellt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und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dabei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Kosten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für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Löhne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und 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Rohstoffe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niedrig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hält.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Dabei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müsst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ihr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den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Markt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genau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im</a:t>
            </a:r>
            <a:r>
              <a:rPr sz="12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Auge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behalten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denn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die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Preise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können</a:t>
            </a:r>
            <a:r>
              <a:rPr sz="12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sich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ändern.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Dauerhaft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erfolgreich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könnt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ihr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nur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sein,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wenn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ihr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eure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Produkte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weiter-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entwickelt</a:t>
            </a:r>
            <a:r>
              <a:rPr sz="12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und</a:t>
            </a:r>
            <a:r>
              <a:rPr sz="12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so</a:t>
            </a:r>
            <a:r>
              <a:rPr sz="12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immer</a:t>
            </a:r>
            <a:r>
              <a:rPr sz="12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die</a:t>
            </a:r>
            <a:r>
              <a:rPr sz="12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modernsten</a:t>
            </a:r>
            <a:r>
              <a:rPr sz="12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und</a:t>
            </a:r>
            <a:r>
              <a:rPr sz="12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attraktivsten</a:t>
            </a:r>
            <a:r>
              <a:rPr sz="12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Produkte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anbietet.</a:t>
            </a:r>
            <a:endParaRPr sz="1200">
              <a:latin typeface="Trebuchet MS"/>
              <a:cs typeface="Trebuchet MS"/>
            </a:endParaRPr>
          </a:p>
          <a:p>
            <a:pPr marL="12700" marR="69215">
              <a:lnSpc>
                <a:spcPct val="100000"/>
              </a:lnSpc>
            </a:pP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Wenn</a:t>
            </a:r>
            <a:r>
              <a:rPr sz="12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das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Planspiel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losgeht,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könnt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ihr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mit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der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Produktion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beginnen.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Nach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dem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Spielende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wird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verglichen,</a:t>
            </a:r>
            <a:r>
              <a:rPr sz="12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welches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Unternehmen</a:t>
            </a:r>
            <a:r>
              <a:rPr sz="12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die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höchsten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Einkommen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und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Gewinne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erzielt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hat.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12000" y="14401"/>
            <a:ext cx="3779999" cy="75456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44500" y="6816118"/>
            <a:ext cx="6391275" cy="15811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900" dirty="0">
                <a:solidFill>
                  <a:srgbClr val="808285"/>
                </a:solidFill>
                <a:latin typeface="Trebuchet MS"/>
                <a:cs typeface="Trebuchet MS"/>
              </a:rPr>
              <a:t>Kapitalismus</a:t>
            </a:r>
            <a:r>
              <a:rPr sz="900" spc="-25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808285"/>
                </a:solidFill>
                <a:latin typeface="Trebuchet MS"/>
                <a:cs typeface="Trebuchet MS"/>
              </a:rPr>
              <a:t>für</a:t>
            </a:r>
            <a:r>
              <a:rPr sz="900" spc="-10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808285"/>
                </a:solidFill>
                <a:latin typeface="Trebuchet MS"/>
                <a:cs typeface="Trebuchet MS"/>
              </a:rPr>
              <a:t>Einsteiger*innen</a:t>
            </a:r>
            <a:r>
              <a:rPr sz="900" spc="-10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808285"/>
                </a:solidFill>
                <a:latin typeface="Trebuchet MS"/>
                <a:cs typeface="Trebuchet MS"/>
              </a:rPr>
              <a:t>–</a:t>
            </a:r>
            <a:r>
              <a:rPr sz="900" spc="-60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808285"/>
                </a:solidFill>
                <a:latin typeface="Trebuchet MS"/>
                <a:cs typeface="Trebuchet MS"/>
              </a:rPr>
              <a:t>Arbeitsblatt</a:t>
            </a:r>
            <a:r>
              <a:rPr sz="900" spc="-10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808285"/>
                </a:solidFill>
                <a:latin typeface="Trebuchet MS"/>
                <a:cs typeface="Trebuchet MS"/>
              </a:rPr>
              <a:t>1,</a:t>
            </a:r>
            <a:r>
              <a:rPr sz="900" spc="-20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808285"/>
                </a:solidFill>
                <a:latin typeface="Trebuchet MS"/>
                <a:cs typeface="Trebuchet MS"/>
              </a:rPr>
              <a:t>Methode</a:t>
            </a:r>
            <a:r>
              <a:rPr sz="900" spc="-15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808285"/>
                </a:solidFill>
                <a:latin typeface="Trebuchet MS"/>
                <a:cs typeface="Trebuchet MS"/>
              </a:rPr>
              <a:t>«Planspiel</a:t>
            </a:r>
            <a:r>
              <a:rPr sz="900" spc="-15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808285"/>
                </a:solidFill>
                <a:latin typeface="Trebuchet MS"/>
                <a:cs typeface="Trebuchet MS"/>
              </a:rPr>
              <a:t>Kapitalismus»</a:t>
            </a:r>
            <a:r>
              <a:rPr sz="900" spc="-10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808285"/>
                </a:solidFill>
                <a:latin typeface="Trebuchet MS"/>
                <a:cs typeface="Trebuchet MS"/>
              </a:rPr>
              <a:t>und</a:t>
            </a:r>
            <a:r>
              <a:rPr sz="900" spc="-20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808285"/>
                </a:solidFill>
                <a:latin typeface="Trebuchet MS"/>
                <a:cs typeface="Trebuchet MS"/>
              </a:rPr>
              <a:t>«Planspiel</a:t>
            </a:r>
            <a:r>
              <a:rPr sz="900" spc="-15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808285"/>
                </a:solidFill>
                <a:latin typeface="Trebuchet MS"/>
                <a:cs typeface="Trebuchet MS"/>
              </a:rPr>
              <a:t>Kapitalismus</a:t>
            </a:r>
            <a:r>
              <a:rPr sz="900" spc="-10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808285"/>
                </a:solidFill>
                <a:latin typeface="Trebuchet MS"/>
                <a:cs typeface="Trebuchet MS"/>
              </a:rPr>
              <a:t>und</a:t>
            </a:r>
            <a:r>
              <a:rPr sz="900" spc="-15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808285"/>
                </a:solidFill>
                <a:latin typeface="Trebuchet MS"/>
                <a:cs typeface="Trebuchet MS"/>
              </a:rPr>
              <a:t>Natur»</a:t>
            </a:r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6809141"/>
            <a:ext cx="44157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808285"/>
                </a:solidFill>
                <a:latin typeface="Trebuchet MS"/>
                <a:cs typeface="Trebuchet MS"/>
              </a:rPr>
              <a:t>Kapitalismus</a:t>
            </a:r>
            <a:r>
              <a:rPr sz="900" spc="-10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808285"/>
                </a:solidFill>
                <a:latin typeface="Trebuchet MS"/>
                <a:cs typeface="Trebuchet MS"/>
              </a:rPr>
              <a:t>für</a:t>
            </a:r>
            <a:r>
              <a:rPr sz="900" spc="-5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808285"/>
                </a:solidFill>
                <a:latin typeface="Trebuchet MS"/>
                <a:cs typeface="Trebuchet MS"/>
              </a:rPr>
              <a:t>Einsteiger*innen</a:t>
            </a:r>
            <a:r>
              <a:rPr sz="900" spc="-10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808285"/>
                </a:solidFill>
                <a:latin typeface="Trebuchet MS"/>
                <a:cs typeface="Trebuchet MS"/>
              </a:rPr>
              <a:t>–</a:t>
            </a:r>
            <a:r>
              <a:rPr sz="900" spc="-55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808285"/>
                </a:solidFill>
                <a:latin typeface="Trebuchet MS"/>
                <a:cs typeface="Trebuchet MS"/>
              </a:rPr>
              <a:t>Arbeitsblatt</a:t>
            </a:r>
            <a:r>
              <a:rPr sz="900" spc="-10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808285"/>
                </a:solidFill>
                <a:latin typeface="Trebuchet MS"/>
                <a:cs typeface="Trebuchet MS"/>
              </a:rPr>
              <a:t>10,</a:t>
            </a:r>
            <a:r>
              <a:rPr sz="900" spc="-10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808285"/>
                </a:solidFill>
                <a:latin typeface="Trebuchet MS"/>
                <a:cs typeface="Trebuchet MS"/>
              </a:rPr>
              <a:t>«Planspiel</a:t>
            </a:r>
            <a:r>
              <a:rPr sz="900" spc="-15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808285"/>
                </a:solidFill>
                <a:latin typeface="Trebuchet MS"/>
                <a:cs typeface="Trebuchet MS"/>
              </a:rPr>
              <a:t>Kapitalismus</a:t>
            </a:r>
            <a:r>
              <a:rPr sz="900" spc="-5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808285"/>
                </a:solidFill>
                <a:latin typeface="Trebuchet MS"/>
                <a:cs typeface="Trebuchet MS"/>
              </a:rPr>
              <a:t>und</a:t>
            </a:r>
            <a:r>
              <a:rPr sz="900" spc="-10" dirty="0">
                <a:solidFill>
                  <a:srgbClr val="808285"/>
                </a:solidFill>
                <a:latin typeface="Trebuchet MS"/>
                <a:cs typeface="Trebuchet MS"/>
              </a:rPr>
              <a:t> Care»</a:t>
            </a:r>
            <a:endParaRPr sz="9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57200" y="1325656"/>
            <a:ext cx="9777730" cy="5334635"/>
            <a:chOff x="457200" y="1325656"/>
            <a:chExt cx="9777730" cy="53346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85932" y="1339871"/>
              <a:ext cx="5320133" cy="532013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57200" y="1332006"/>
              <a:ext cx="9777730" cy="0"/>
            </a:xfrm>
            <a:custGeom>
              <a:avLst/>
              <a:gdLst/>
              <a:ahLst/>
              <a:cxnLst/>
              <a:rect l="l" t="t" r="r" b="b"/>
              <a:pathLst>
                <a:path w="9777730">
                  <a:moveTo>
                    <a:pt x="0" y="0"/>
                  </a:moveTo>
                  <a:lnTo>
                    <a:pt x="9777603" y="0"/>
                  </a:lnTo>
                </a:path>
              </a:pathLst>
            </a:custGeom>
            <a:ln w="12700">
              <a:solidFill>
                <a:srgbClr val="231F2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Kapitalismus</a:t>
            </a:r>
            <a:r>
              <a:rPr spc="-25" dirty="0"/>
              <a:t> </a:t>
            </a:r>
            <a:r>
              <a:rPr dirty="0"/>
              <a:t>für</a:t>
            </a:r>
            <a:r>
              <a:rPr spc="-15" dirty="0"/>
              <a:t> </a:t>
            </a:r>
            <a:r>
              <a:rPr dirty="0"/>
              <a:t>Einsteiger*innen</a:t>
            </a:r>
            <a:r>
              <a:rPr spc="-10" dirty="0"/>
              <a:t> </a:t>
            </a:r>
            <a:r>
              <a:rPr dirty="0"/>
              <a:t>–</a:t>
            </a:r>
            <a:r>
              <a:rPr spc="-60" dirty="0"/>
              <a:t> </a:t>
            </a:r>
            <a:r>
              <a:rPr dirty="0"/>
              <a:t>Arbeitsblatt</a:t>
            </a:r>
            <a:r>
              <a:rPr spc="-15" dirty="0"/>
              <a:t> </a:t>
            </a:r>
            <a:fld id="{81D60167-4931-47E6-BA6A-407CBD079E47}" type="slidenum">
              <a:rPr dirty="0"/>
              <a:t>11</a:t>
            </a:fld>
            <a:r>
              <a:rPr dirty="0"/>
              <a:t>,</a:t>
            </a:r>
            <a:r>
              <a:rPr spc="-15" dirty="0"/>
              <a:t> </a:t>
            </a:r>
            <a:r>
              <a:rPr dirty="0"/>
              <a:t>Methode</a:t>
            </a:r>
            <a:r>
              <a:rPr spc="-20" dirty="0"/>
              <a:t> </a:t>
            </a:r>
            <a:r>
              <a:rPr dirty="0"/>
              <a:t>«Planspiel</a:t>
            </a:r>
            <a:r>
              <a:rPr spc="-20" dirty="0"/>
              <a:t> </a:t>
            </a:r>
            <a:r>
              <a:rPr dirty="0"/>
              <a:t>Kapitalismus</a:t>
            </a:r>
            <a:r>
              <a:rPr spc="-10" dirty="0"/>
              <a:t> </a:t>
            </a:r>
            <a:r>
              <a:rPr dirty="0"/>
              <a:t>verstehen»,</a:t>
            </a:r>
            <a:r>
              <a:rPr spc="-15" dirty="0"/>
              <a:t> </a:t>
            </a:r>
            <a:r>
              <a:rPr dirty="0"/>
              <a:t>«Planspiel</a:t>
            </a:r>
            <a:r>
              <a:rPr spc="-15" dirty="0"/>
              <a:t> </a:t>
            </a:r>
            <a:r>
              <a:rPr dirty="0"/>
              <a:t>Kapitalismus</a:t>
            </a:r>
            <a:r>
              <a:rPr spc="-15" dirty="0"/>
              <a:t> </a:t>
            </a:r>
            <a:r>
              <a:rPr dirty="0"/>
              <a:t>und</a:t>
            </a:r>
            <a:r>
              <a:rPr spc="-15" dirty="0"/>
              <a:t> </a:t>
            </a:r>
            <a:r>
              <a:rPr dirty="0"/>
              <a:t>Natur»,</a:t>
            </a:r>
            <a:r>
              <a:rPr spc="-20" dirty="0"/>
              <a:t> </a:t>
            </a:r>
            <a:r>
              <a:rPr dirty="0"/>
              <a:t>«Planspiel</a:t>
            </a:r>
            <a:r>
              <a:rPr spc="-15" dirty="0"/>
              <a:t> </a:t>
            </a:r>
            <a:r>
              <a:rPr dirty="0"/>
              <a:t>Kapitalismus</a:t>
            </a:r>
            <a:r>
              <a:rPr spc="-15" dirty="0"/>
              <a:t> </a:t>
            </a:r>
            <a:r>
              <a:rPr dirty="0"/>
              <a:t>und</a:t>
            </a:r>
            <a:r>
              <a:rPr spc="-15" dirty="0"/>
              <a:t> </a:t>
            </a:r>
            <a:r>
              <a:rPr spc="-10" dirty="0"/>
              <a:t>Care»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8515" y="1825712"/>
            <a:ext cx="8674735" cy="3378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37460" marR="5080" indent="-2525395">
              <a:lnSpc>
                <a:spcPct val="100000"/>
              </a:lnSpc>
              <a:spcBef>
                <a:spcPts val="100"/>
              </a:spcBef>
            </a:pPr>
            <a:r>
              <a:rPr sz="11000" spc="-270" dirty="0"/>
              <a:t>Unternehmen </a:t>
            </a:r>
            <a:r>
              <a:rPr sz="11000" spc="-10" dirty="0"/>
              <a:t>Markt</a:t>
            </a:r>
            <a:endParaRPr sz="11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790" y="1069205"/>
            <a:ext cx="2755619" cy="551123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12589" y="1069205"/>
            <a:ext cx="2755619" cy="550735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443983" y="389690"/>
            <a:ext cx="291528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b="1" spc="-75" dirty="0">
                <a:solidFill>
                  <a:srgbClr val="231F20"/>
                </a:solidFill>
                <a:latin typeface="Trebuchet MS"/>
                <a:cs typeface="Trebuchet MS"/>
              </a:rPr>
              <a:t>Arbeiter*in</a:t>
            </a:r>
            <a:endParaRPr sz="45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672709" y="389690"/>
            <a:ext cx="423608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80" dirty="0"/>
              <a:t>Unternehmer*in</a:t>
            </a:r>
            <a:endParaRPr sz="4500"/>
          </a:p>
        </p:txBody>
      </p:sp>
      <p:sp>
        <p:nvSpPr>
          <p:cNvPr id="6" name="object 6"/>
          <p:cNvSpPr/>
          <p:nvPr/>
        </p:nvSpPr>
        <p:spPr>
          <a:xfrm>
            <a:off x="5345998" y="457211"/>
            <a:ext cx="0" cy="6203315"/>
          </a:xfrm>
          <a:custGeom>
            <a:avLst/>
            <a:gdLst/>
            <a:ahLst/>
            <a:cxnLst/>
            <a:rect l="l" t="t" r="r" b="b"/>
            <a:pathLst>
              <a:path h="6203315">
                <a:moveTo>
                  <a:pt x="0" y="6202794"/>
                </a:moveTo>
                <a:lnTo>
                  <a:pt x="0" y="0"/>
                </a:lnTo>
              </a:path>
            </a:pathLst>
          </a:custGeom>
          <a:ln w="12700">
            <a:solidFill>
              <a:srgbClr val="231F2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Kapitalismus</a:t>
            </a:r>
            <a:r>
              <a:rPr spc="-25" dirty="0"/>
              <a:t> </a:t>
            </a:r>
            <a:r>
              <a:rPr dirty="0"/>
              <a:t>für</a:t>
            </a:r>
            <a:r>
              <a:rPr spc="-15" dirty="0"/>
              <a:t> </a:t>
            </a:r>
            <a:r>
              <a:rPr dirty="0"/>
              <a:t>Einsteiger*innen</a:t>
            </a:r>
            <a:r>
              <a:rPr spc="-10" dirty="0"/>
              <a:t> </a:t>
            </a:r>
            <a:r>
              <a:rPr dirty="0"/>
              <a:t>–</a:t>
            </a:r>
            <a:r>
              <a:rPr spc="-60" dirty="0"/>
              <a:t> </a:t>
            </a:r>
            <a:r>
              <a:rPr dirty="0"/>
              <a:t>Arbeitsblatt</a:t>
            </a:r>
            <a:r>
              <a:rPr spc="-15" dirty="0"/>
              <a:t> </a:t>
            </a:r>
            <a:fld id="{81D60167-4931-47E6-BA6A-407CBD079E47}" type="slidenum">
              <a:rPr dirty="0"/>
              <a:t>12</a:t>
            </a:fld>
            <a:r>
              <a:rPr dirty="0"/>
              <a:t>,</a:t>
            </a:r>
            <a:r>
              <a:rPr spc="-15" dirty="0"/>
              <a:t> </a:t>
            </a:r>
            <a:r>
              <a:rPr dirty="0"/>
              <a:t>Methode</a:t>
            </a:r>
            <a:r>
              <a:rPr spc="-20" dirty="0"/>
              <a:t> </a:t>
            </a:r>
            <a:r>
              <a:rPr dirty="0"/>
              <a:t>«Planspiel</a:t>
            </a:r>
            <a:r>
              <a:rPr spc="-20" dirty="0"/>
              <a:t> </a:t>
            </a:r>
            <a:r>
              <a:rPr dirty="0"/>
              <a:t>Kapitalismus</a:t>
            </a:r>
            <a:r>
              <a:rPr spc="-10" dirty="0"/>
              <a:t> </a:t>
            </a:r>
            <a:r>
              <a:rPr dirty="0"/>
              <a:t>verstehen»,</a:t>
            </a:r>
            <a:r>
              <a:rPr spc="-15" dirty="0"/>
              <a:t> </a:t>
            </a:r>
            <a:r>
              <a:rPr dirty="0"/>
              <a:t>«Planspiel</a:t>
            </a:r>
            <a:r>
              <a:rPr spc="-15" dirty="0"/>
              <a:t> </a:t>
            </a:r>
            <a:r>
              <a:rPr dirty="0"/>
              <a:t>Kapitalismus</a:t>
            </a:r>
            <a:r>
              <a:rPr spc="-15" dirty="0"/>
              <a:t> </a:t>
            </a:r>
            <a:r>
              <a:rPr dirty="0"/>
              <a:t>und</a:t>
            </a:r>
            <a:r>
              <a:rPr spc="-15" dirty="0"/>
              <a:t> </a:t>
            </a:r>
            <a:r>
              <a:rPr dirty="0"/>
              <a:t>Natur»,</a:t>
            </a:r>
            <a:r>
              <a:rPr spc="-20" dirty="0"/>
              <a:t> </a:t>
            </a:r>
            <a:r>
              <a:rPr dirty="0"/>
              <a:t>«Planspiel</a:t>
            </a:r>
            <a:r>
              <a:rPr spc="-15" dirty="0"/>
              <a:t> </a:t>
            </a:r>
            <a:r>
              <a:rPr dirty="0"/>
              <a:t>Kapitalismus</a:t>
            </a:r>
            <a:r>
              <a:rPr spc="-15" dirty="0"/>
              <a:t> </a:t>
            </a:r>
            <a:r>
              <a:rPr dirty="0"/>
              <a:t>und</a:t>
            </a:r>
            <a:r>
              <a:rPr spc="-15" dirty="0"/>
              <a:t> </a:t>
            </a:r>
            <a:r>
              <a:rPr spc="-10" dirty="0"/>
              <a:t>Care»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6645" y="389690"/>
            <a:ext cx="313055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b="1" spc="-70" dirty="0">
                <a:solidFill>
                  <a:srgbClr val="231F20"/>
                </a:solidFill>
                <a:latin typeface="Trebuchet MS"/>
                <a:cs typeface="Trebuchet MS"/>
              </a:rPr>
              <a:t>Arbeitskraft</a:t>
            </a:r>
            <a:endParaRPr sz="45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13029" y="389690"/>
            <a:ext cx="475488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105" dirty="0"/>
              <a:t>Rohstoffe/Material</a:t>
            </a:r>
            <a:endParaRPr sz="45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12589" y="1148778"/>
            <a:ext cx="2755619" cy="551122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3789" y="1148778"/>
            <a:ext cx="2755620" cy="5510254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5345998" y="457211"/>
            <a:ext cx="0" cy="6203315"/>
          </a:xfrm>
          <a:custGeom>
            <a:avLst/>
            <a:gdLst/>
            <a:ahLst/>
            <a:cxnLst/>
            <a:rect l="l" t="t" r="r" b="b"/>
            <a:pathLst>
              <a:path h="6203315">
                <a:moveTo>
                  <a:pt x="0" y="6202794"/>
                </a:moveTo>
                <a:lnTo>
                  <a:pt x="0" y="0"/>
                </a:lnTo>
              </a:path>
            </a:pathLst>
          </a:custGeom>
          <a:ln w="12700">
            <a:solidFill>
              <a:srgbClr val="231F2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Kapitalismus</a:t>
            </a:r>
            <a:r>
              <a:rPr spc="-25" dirty="0"/>
              <a:t> </a:t>
            </a:r>
            <a:r>
              <a:rPr dirty="0"/>
              <a:t>für</a:t>
            </a:r>
            <a:r>
              <a:rPr spc="-15" dirty="0"/>
              <a:t> </a:t>
            </a:r>
            <a:r>
              <a:rPr dirty="0"/>
              <a:t>Einsteiger*innen</a:t>
            </a:r>
            <a:r>
              <a:rPr spc="-10" dirty="0"/>
              <a:t> </a:t>
            </a:r>
            <a:r>
              <a:rPr dirty="0"/>
              <a:t>–</a:t>
            </a:r>
            <a:r>
              <a:rPr spc="-60" dirty="0"/>
              <a:t> </a:t>
            </a:r>
            <a:r>
              <a:rPr dirty="0"/>
              <a:t>Arbeitsblatt</a:t>
            </a:r>
            <a:r>
              <a:rPr spc="-15" dirty="0"/>
              <a:t> </a:t>
            </a:r>
            <a:fld id="{81D60167-4931-47E6-BA6A-407CBD079E47}" type="slidenum">
              <a:rPr dirty="0"/>
              <a:t>13</a:t>
            </a:fld>
            <a:r>
              <a:rPr dirty="0"/>
              <a:t>,</a:t>
            </a:r>
            <a:r>
              <a:rPr spc="-15" dirty="0"/>
              <a:t> </a:t>
            </a:r>
            <a:r>
              <a:rPr dirty="0"/>
              <a:t>Methode</a:t>
            </a:r>
            <a:r>
              <a:rPr spc="-20" dirty="0"/>
              <a:t> </a:t>
            </a:r>
            <a:r>
              <a:rPr dirty="0"/>
              <a:t>«Planspiel</a:t>
            </a:r>
            <a:r>
              <a:rPr spc="-20" dirty="0"/>
              <a:t> </a:t>
            </a:r>
            <a:r>
              <a:rPr dirty="0"/>
              <a:t>Kapitalismus</a:t>
            </a:r>
            <a:r>
              <a:rPr spc="-10" dirty="0"/>
              <a:t> </a:t>
            </a:r>
            <a:r>
              <a:rPr dirty="0"/>
              <a:t>verstehen»,</a:t>
            </a:r>
            <a:r>
              <a:rPr spc="-15" dirty="0"/>
              <a:t> </a:t>
            </a:r>
            <a:r>
              <a:rPr dirty="0"/>
              <a:t>«Planspiel</a:t>
            </a:r>
            <a:r>
              <a:rPr spc="-15" dirty="0"/>
              <a:t> </a:t>
            </a:r>
            <a:r>
              <a:rPr dirty="0"/>
              <a:t>Kapitalismus</a:t>
            </a:r>
            <a:r>
              <a:rPr spc="-15" dirty="0"/>
              <a:t> </a:t>
            </a:r>
            <a:r>
              <a:rPr dirty="0"/>
              <a:t>und</a:t>
            </a:r>
            <a:r>
              <a:rPr spc="-15" dirty="0"/>
              <a:t> </a:t>
            </a:r>
            <a:r>
              <a:rPr dirty="0"/>
              <a:t>Natur»,</a:t>
            </a:r>
            <a:r>
              <a:rPr spc="-20" dirty="0"/>
              <a:t> </a:t>
            </a:r>
            <a:r>
              <a:rPr dirty="0"/>
              <a:t>«Planspiel</a:t>
            </a:r>
            <a:r>
              <a:rPr spc="-15" dirty="0"/>
              <a:t> </a:t>
            </a:r>
            <a:r>
              <a:rPr dirty="0"/>
              <a:t>Kapitalismus</a:t>
            </a:r>
            <a:r>
              <a:rPr spc="-15" dirty="0"/>
              <a:t> </a:t>
            </a:r>
            <a:r>
              <a:rPr dirty="0"/>
              <a:t>und</a:t>
            </a:r>
            <a:r>
              <a:rPr spc="-15" dirty="0"/>
              <a:t> </a:t>
            </a:r>
            <a:r>
              <a:rPr spc="-10" dirty="0"/>
              <a:t>Care»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8029" y="389690"/>
            <a:ext cx="232727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50" dirty="0"/>
              <a:t>Gebäude</a:t>
            </a:r>
            <a:endParaRPr sz="4500"/>
          </a:p>
        </p:txBody>
      </p:sp>
      <p:sp>
        <p:nvSpPr>
          <p:cNvPr id="3" name="object 3"/>
          <p:cNvSpPr txBox="1"/>
          <p:nvPr/>
        </p:nvSpPr>
        <p:spPr>
          <a:xfrm>
            <a:off x="6229066" y="403190"/>
            <a:ext cx="312293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8915" marR="5080" indent="-196850">
              <a:lnSpc>
                <a:spcPct val="100000"/>
              </a:lnSpc>
              <a:spcBef>
                <a:spcPts val="100"/>
              </a:spcBef>
            </a:pPr>
            <a:r>
              <a:rPr sz="4500" b="1" spc="-90" dirty="0">
                <a:solidFill>
                  <a:srgbClr val="231F20"/>
                </a:solidFill>
                <a:latin typeface="Trebuchet MS"/>
                <a:cs typeface="Trebuchet MS"/>
              </a:rPr>
              <a:t>Werkzeuge/ </a:t>
            </a:r>
            <a:r>
              <a:rPr sz="4500" b="1" spc="-10" dirty="0">
                <a:solidFill>
                  <a:srgbClr val="231F20"/>
                </a:solidFill>
                <a:latin typeface="Trebuchet MS"/>
                <a:cs typeface="Trebuchet MS"/>
              </a:rPr>
              <a:t>Maschinen</a:t>
            </a:r>
            <a:endParaRPr sz="45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8502" y="2393797"/>
            <a:ext cx="4266206" cy="426469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57292" y="2393797"/>
            <a:ext cx="4266207" cy="4266208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5345998" y="457211"/>
            <a:ext cx="0" cy="6203315"/>
          </a:xfrm>
          <a:custGeom>
            <a:avLst/>
            <a:gdLst/>
            <a:ahLst/>
            <a:cxnLst/>
            <a:rect l="l" t="t" r="r" b="b"/>
            <a:pathLst>
              <a:path h="6203315">
                <a:moveTo>
                  <a:pt x="0" y="6202794"/>
                </a:moveTo>
                <a:lnTo>
                  <a:pt x="0" y="0"/>
                </a:lnTo>
              </a:path>
            </a:pathLst>
          </a:custGeom>
          <a:ln w="12700">
            <a:solidFill>
              <a:srgbClr val="231F2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Kapitalismus</a:t>
            </a:r>
            <a:r>
              <a:rPr spc="-25" dirty="0"/>
              <a:t> </a:t>
            </a:r>
            <a:r>
              <a:rPr dirty="0"/>
              <a:t>für</a:t>
            </a:r>
            <a:r>
              <a:rPr spc="-15" dirty="0"/>
              <a:t> </a:t>
            </a:r>
            <a:r>
              <a:rPr dirty="0"/>
              <a:t>Einsteiger*innen</a:t>
            </a:r>
            <a:r>
              <a:rPr spc="-10" dirty="0"/>
              <a:t> </a:t>
            </a:r>
            <a:r>
              <a:rPr dirty="0"/>
              <a:t>–</a:t>
            </a:r>
            <a:r>
              <a:rPr spc="-60" dirty="0"/>
              <a:t> </a:t>
            </a:r>
            <a:r>
              <a:rPr dirty="0"/>
              <a:t>Arbeitsblatt</a:t>
            </a:r>
            <a:r>
              <a:rPr spc="-15" dirty="0"/>
              <a:t> </a:t>
            </a:r>
            <a:fld id="{81D60167-4931-47E6-BA6A-407CBD079E47}" type="slidenum">
              <a:rPr dirty="0"/>
              <a:t>14</a:t>
            </a:fld>
            <a:r>
              <a:rPr dirty="0"/>
              <a:t>,</a:t>
            </a:r>
            <a:r>
              <a:rPr spc="-15" dirty="0"/>
              <a:t> </a:t>
            </a:r>
            <a:r>
              <a:rPr dirty="0"/>
              <a:t>Methode</a:t>
            </a:r>
            <a:r>
              <a:rPr spc="-20" dirty="0"/>
              <a:t> </a:t>
            </a:r>
            <a:r>
              <a:rPr dirty="0"/>
              <a:t>«Planspiel</a:t>
            </a:r>
            <a:r>
              <a:rPr spc="-20" dirty="0"/>
              <a:t> </a:t>
            </a:r>
            <a:r>
              <a:rPr dirty="0"/>
              <a:t>Kapitalismus</a:t>
            </a:r>
            <a:r>
              <a:rPr spc="-10" dirty="0"/>
              <a:t> </a:t>
            </a:r>
            <a:r>
              <a:rPr dirty="0"/>
              <a:t>verstehen»,</a:t>
            </a:r>
            <a:r>
              <a:rPr spc="-15" dirty="0"/>
              <a:t> </a:t>
            </a:r>
            <a:r>
              <a:rPr dirty="0"/>
              <a:t>«Planspiel</a:t>
            </a:r>
            <a:r>
              <a:rPr spc="-15" dirty="0"/>
              <a:t> </a:t>
            </a:r>
            <a:r>
              <a:rPr dirty="0"/>
              <a:t>Kapitalismus</a:t>
            </a:r>
            <a:r>
              <a:rPr spc="-15" dirty="0"/>
              <a:t> </a:t>
            </a:r>
            <a:r>
              <a:rPr dirty="0"/>
              <a:t>und</a:t>
            </a:r>
            <a:r>
              <a:rPr spc="-15" dirty="0"/>
              <a:t> </a:t>
            </a:r>
            <a:r>
              <a:rPr dirty="0"/>
              <a:t>Natur»,</a:t>
            </a:r>
            <a:r>
              <a:rPr spc="-20" dirty="0"/>
              <a:t> </a:t>
            </a:r>
            <a:r>
              <a:rPr dirty="0"/>
              <a:t>«Planspiel</a:t>
            </a:r>
            <a:r>
              <a:rPr spc="-15" dirty="0"/>
              <a:t> </a:t>
            </a:r>
            <a:r>
              <a:rPr dirty="0"/>
              <a:t>Kapitalismus</a:t>
            </a:r>
            <a:r>
              <a:rPr spc="-15" dirty="0"/>
              <a:t> </a:t>
            </a:r>
            <a:r>
              <a:rPr dirty="0"/>
              <a:t>und</a:t>
            </a:r>
            <a:r>
              <a:rPr spc="-15" dirty="0"/>
              <a:t> </a:t>
            </a:r>
            <a:r>
              <a:rPr spc="-10" dirty="0"/>
              <a:t>Care»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4565" y="2885491"/>
            <a:ext cx="689610" cy="13468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5225"/>
              </a:lnSpc>
            </a:pPr>
            <a:r>
              <a:rPr sz="4500" b="1" spc="-114" dirty="0">
                <a:solidFill>
                  <a:srgbClr val="231F20"/>
                </a:solidFill>
                <a:latin typeface="Trebuchet MS"/>
                <a:cs typeface="Trebuchet MS"/>
              </a:rPr>
              <a:t>Ware</a:t>
            </a:r>
            <a:endParaRPr sz="45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99885" y="403190"/>
            <a:ext cx="318135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marR="5080" indent="-88900">
              <a:lnSpc>
                <a:spcPct val="100000"/>
              </a:lnSpc>
              <a:spcBef>
                <a:spcPts val="100"/>
              </a:spcBef>
            </a:pPr>
            <a:r>
              <a:rPr sz="4500" spc="-35" dirty="0"/>
              <a:t>Warum</a:t>
            </a:r>
            <a:r>
              <a:rPr sz="4500" spc="-310" dirty="0"/>
              <a:t> </a:t>
            </a:r>
            <a:r>
              <a:rPr sz="4500" spc="-80" dirty="0"/>
              <a:t>wird </a:t>
            </a:r>
            <a:r>
              <a:rPr sz="4500" spc="-30" dirty="0"/>
              <a:t>produziert?</a:t>
            </a:r>
            <a:endParaRPr sz="45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1047" y="1425511"/>
            <a:ext cx="2133108" cy="4266201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5345998" y="457211"/>
            <a:ext cx="0" cy="6203315"/>
          </a:xfrm>
          <a:custGeom>
            <a:avLst/>
            <a:gdLst/>
            <a:ahLst/>
            <a:cxnLst/>
            <a:rect l="l" t="t" r="r" b="b"/>
            <a:pathLst>
              <a:path h="6203315">
                <a:moveTo>
                  <a:pt x="0" y="6202794"/>
                </a:moveTo>
                <a:lnTo>
                  <a:pt x="0" y="0"/>
                </a:lnTo>
              </a:path>
            </a:pathLst>
          </a:custGeom>
          <a:ln w="12700">
            <a:solidFill>
              <a:srgbClr val="231F2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Kapitalismus</a:t>
            </a:r>
            <a:r>
              <a:rPr spc="-25" dirty="0"/>
              <a:t> </a:t>
            </a:r>
            <a:r>
              <a:rPr dirty="0"/>
              <a:t>für</a:t>
            </a:r>
            <a:r>
              <a:rPr spc="-15" dirty="0"/>
              <a:t> </a:t>
            </a:r>
            <a:r>
              <a:rPr dirty="0"/>
              <a:t>Einsteiger*innen</a:t>
            </a:r>
            <a:r>
              <a:rPr spc="-10" dirty="0"/>
              <a:t> </a:t>
            </a:r>
            <a:r>
              <a:rPr dirty="0"/>
              <a:t>–</a:t>
            </a:r>
            <a:r>
              <a:rPr spc="-60" dirty="0"/>
              <a:t> </a:t>
            </a:r>
            <a:r>
              <a:rPr dirty="0"/>
              <a:t>Arbeitsblatt</a:t>
            </a:r>
            <a:r>
              <a:rPr spc="-15" dirty="0"/>
              <a:t> </a:t>
            </a:r>
            <a:fld id="{81D60167-4931-47E6-BA6A-407CBD079E47}" type="slidenum">
              <a:rPr dirty="0"/>
              <a:t>15</a:t>
            </a:fld>
            <a:r>
              <a:rPr dirty="0"/>
              <a:t>,</a:t>
            </a:r>
            <a:r>
              <a:rPr spc="-15" dirty="0"/>
              <a:t> </a:t>
            </a:r>
            <a:r>
              <a:rPr dirty="0"/>
              <a:t>Methode</a:t>
            </a:r>
            <a:r>
              <a:rPr spc="-20" dirty="0"/>
              <a:t> </a:t>
            </a:r>
            <a:r>
              <a:rPr dirty="0"/>
              <a:t>«Planspiel</a:t>
            </a:r>
            <a:r>
              <a:rPr spc="-20" dirty="0"/>
              <a:t> </a:t>
            </a:r>
            <a:r>
              <a:rPr dirty="0"/>
              <a:t>Kapitalismus</a:t>
            </a:r>
            <a:r>
              <a:rPr spc="-10" dirty="0"/>
              <a:t> </a:t>
            </a:r>
            <a:r>
              <a:rPr dirty="0"/>
              <a:t>verstehen»,</a:t>
            </a:r>
            <a:r>
              <a:rPr spc="-15" dirty="0"/>
              <a:t> </a:t>
            </a:r>
            <a:r>
              <a:rPr dirty="0"/>
              <a:t>«Planspiel</a:t>
            </a:r>
            <a:r>
              <a:rPr spc="-15" dirty="0"/>
              <a:t> </a:t>
            </a:r>
            <a:r>
              <a:rPr dirty="0"/>
              <a:t>Kapitalismus</a:t>
            </a:r>
            <a:r>
              <a:rPr spc="-15" dirty="0"/>
              <a:t> </a:t>
            </a:r>
            <a:r>
              <a:rPr dirty="0"/>
              <a:t>und</a:t>
            </a:r>
            <a:r>
              <a:rPr spc="-15" dirty="0"/>
              <a:t> </a:t>
            </a:r>
            <a:r>
              <a:rPr dirty="0"/>
              <a:t>Natur»,</a:t>
            </a:r>
            <a:r>
              <a:rPr spc="-20" dirty="0"/>
              <a:t> </a:t>
            </a:r>
            <a:r>
              <a:rPr dirty="0"/>
              <a:t>«Planspiel</a:t>
            </a:r>
            <a:r>
              <a:rPr spc="-15" dirty="0"/>
              <a:t> </a:t>
            </a:r>
            <a:r>
              <a:rPr dirty="0"/>
              <a:t>Kapitalismus</a:t>
            </a:r>
            <a:r>
              <a:rPr spc="-15" dirty="0"/>
              <a:t> </a:t>
            </a:r>
            <a:r>
              <a:rPr dirty="0"/>
              <a:t>und</a:t>
            </a:r>
            <a:r>
              <a:rPr spc="-15" dirty="0"/>
              <a:t> </a:t>
            </a:r>
            <a:r>
              <a:rPr spc="-10" dirty="0"/>
              <a:t>Care»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Kapitalismus</a:t>
            </a:r>
            <a:r>
              <a:rPr spc="-25" dirty="0"/>
              <a:t> </a:t>
            </a:r>
            <a:r>
              <a:rPr dirty="0"/>
              <a:t>für</a:t>
            </a:r>
            <a:r>
              <a:rPr spc="-10" dirty="0"/>
              <a:t> </a:t>
            </a:r>
            <a:r>
              <a:rPr dirty="0"/>
              <a:t>Einsteiger*innen</a:t>
            </a:r>
            <a:r>
              <a:rPr spc="-10" dirty="0"/>
              <a:t> </a:t>
            </a:r>
            <a:r>
              <a:rPr dirty="0"/>
              <a:t>–</a:t>
            </a:r>
            <a:r>
              <a:rPr spc="-55" dirty="0"/>
              <a:t> </a:t>
            </a:r>
            <a:r>
              <a:rPr dirty="0"/>
              <a:t>Arbeitsblatt</a:t>
            </a:r>
            <a:r>
              <a:rPr spc="-10" dirty="0"/>
              <a:t> </a:t>
            </a:r>
            <a:fld id="{81D60167-4931-47E6-BA6A-407CBD079E47}" type="slidenum">
              <a:rPr dirty="0"/>
              <a:t>16</a:t>
            </a:fld>
            <a:r>
              <a:rPr dirty="0"/>
              <a:t>,</a:t>
            </a:r>
            <a:r>
              <a:rPr spc="-15" dirty="0"/>
              <a:t> </a:t>
            </a:r>
            <a:r>
              <a:rPr dirty="0"/>
              <a:t>Methode</a:t>
            </a:r>
            <a:r>
              <a:rPr spc="-15" dirty="0"/>
              <a:t> </a:t>
            </a:r>
            <a:r>
              <a:rPr dirty="0"/>
              <a:t>«Planspiel</a:t>
            </a:r>
            <a:r>
              <a:rPr spc="-15" dirty="0"/>
              <a:t> </a:t>
            </a:r>
            <a:r>
              <a:rPr dirty="0"/>
              <a:t>Kapitalismus</a:t>
            </a:r>
            <a:r>
              <a:rPr spc="-10" dirty="0"/>
              <a:t> </a:t>
            </a:r>
            <a:r>
              <a:rPr dirty="0"/>
              <a:t>verstehen»,</a:t>
            </a:r>
            <a:r>
              <a:rPr spc="-10" dirty="0"/>
              <a:t> </a:t>
            </a:r>
            <a:r>
              <a:rPr dirty="0"/>
              <a:t>«Planspiel</a:t>
            </a:r>
            <a:r>
              <a:rPr spc="-15" dirty="0"/>
              <a:t> </a:t>
            </a:r>
            <a:r>
              <a:rPr dirty="0"/>
              <a:t>Kapitalismus</a:t>
            </a:r>
            <a:r>
              <a:rPr spc="-10" dirty="0"/>
              <a:t> </a:t>
            </a:r>
            <a:r>
              <a:rPr dirty="0"/>
              <a:t>und</a:t>
            </a:r>
            <a:r>
              <a:rPr spc="-15" dirty="0"/>
              <a:t> </a:t>
            </a:r>
            <a:r>
              <a:rPr spc="-10" dirty="0"/>
              <a:t>Natur»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2765" y="1825712"/>
            <a:ext cx="9027795" cy="3378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6110" marR="5080" indent="-614045">
              <a:lnSpc>
                <a:spcPct val="100000"/>
              </a:lnSpc>
              <a:spcBef>
                <a:spcPts val="100"/>
              </a:spcBef>
            </a:pPr>
            <a:r>
              <a:rPr sz="11000" spc="-300" dirty="0"/>
              <a:t>Realitätscheck </a:t>
            </a:r>
            <a:r>
              <a:rPr sz="11000" spc="-290" dirty="0"/>
              <a:t>Kapitalismus</a:t>
            </a:r>
            <a:endParaRPr sz="11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Kapitalismus</a:t>
            </a:r>
            <a:r>
              <a:rPr spc="-25" dirty="0"/>
              <a:t> </a:t>
            </a:r>
            <a:r>
              <a:rPr dirty="0"/>
              <a:t>für</a:t>
            </a:r>
            <a:r>
              <a:rPr spc="-10" dirty="0"/>
              <a:t> </a:t>
            </a:r>
            <a:r>
              <a:rPr dirty="0"/>
              <a:t>Einsteiger*innen</a:t>
            </a:r>
            <a:r>
              <a:rPr spc="-10" dirty="0"/>
              <a:t> </a:t>
            </a:r>
            <a:r>
              <a:rPr dirty="0"/>
              <a:t>–</a:t>
            </a:r>
            <a:r>
              <a:rPr spc="-55" dirty="0"/>
              <a:t> </a:t>
            </a:r>
            <a:r>
              <a:rPr dirty="0"/>
              <a:t>Arbeitsblatt</a:t>
            </a:r>
            <a:r>
              <a:rPr spc="-10" dirty="0"/>
              <a:t> </a:t>
            </a:r>
            <a:fld id="{81D60167-4931-47E6-BA6A-407CBD079E47}" type="slidenum">
              <a:rPr dirty="0"/>
              <a:t>17</a:t>
            </a:fld>
            <a:r>
              <a:rPr dirty="0"/>
              <a:t>,</a:t>
            </a:r>
            <a:r>
              <a:rPr spc="-15" dirty="0"/>
              <a:t> </a:t>
            </a:r>
            <a:r>
              <a:rPr dirty="0"/>
              <a:t>Methode</a:t>
            </a:r>
            <a:r>
              <a:rPr spc="-15" dirty="0"/>
              <a:t> </a:t>
            </a:r>
            <a:r>
              <a:rPr dirty="0"/>
              <a:t>«Planspiel</a:t>
            </a:r>
            <a:r>
              <a:rPr spc="-15" dirty="0"/>
              <a:t> </a:t>
            </a:r>
            <a:r>
              <a:rPr dirty="0"/>
              <a:t>Kapitalismus</a:t>
            </a:r>
            <a:r>
              <a:rPr spc="-10" dirty="0"/>
              <a:t> </a:t>
            </a:r>
            <a:r>
              <a:rPr dirty="0"/>
              <a:t>verstehen»,</a:t>
            </a:r>
            <a:r>
              <a:rPr spc="-10" dirty="0"/>
              <a:t> </a:t>
            </a:r>
            <a:r>
              <a:rPr dirty="0"/>
              <a:t>«Planspiel</a:t>
            </a:r>
            <a:r>
              <a:rPr spc="-15" dirty="0"/>
              <a:t> </a:t>
            </a:r>
            <a:r>
              <a:rPr dirty="0"/>
              <a:t>Kapitalismus</a:t>
            </a:r>
            <a:r>
              <a:rPr spc="-10" dirty="0"/>
              <a:t> </a:t>
            </a:r>
            <a:r>
              <a:rPr dirty="0"/>
              <a:t>und</a:t>
            </a:r>
            <a:r>
              <a:rPr spc="-15" dirty="0"/>
              <a:t> </a:t>
            </a:r>
            <a:r>
              <a:rPr spc="-10" dirty="0"/>
              <a:t>Natur»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</a:pPr>
            <a:r>
              <a:rPr dirty="0"/>
              <a:t>Ungleichheit:</a:t>
            </a:r>
            <a:r>
              <a:rPr spc="-25" dirty="0"/>
              <a:t> </a:t>
            </a:r>
            <a:r>
              <a:rPr spc="-10" dirty="0"/>
              <a:t>Planspiel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7200" y="1800005"/>
          <a:ext cx="9765030" cy="464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82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2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49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2600" b="1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Verdienst</a:t>
                      </a:r>
                      <a:r>
                        <a:rPr sz="2600" b="1" spc="-1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600" b="1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Arbeiter*innen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2600" b="1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Profit</a:t>
                      </a:r>
                      <a:r>
                        <a:rPr sz="2600" b="1" spc="-1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600" b="1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Unternehmen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9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2600" b="1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Gruppe</a:t>
                      </a:r>
                      <a:r>
                        <a:rPr sz="2600" b="1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600" b="1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1: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2600" b="1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Gruppe</a:t>
                      </a:r>
                      <a:r>
                        <a:rPr sz="2600" b="1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600" b="1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1: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9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2600" b="1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Gruppe</a:t>
                      </a:r>
                      <a:r>
                        <a:rPr sz="2600" b="1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600" b="1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2: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2600" b="1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Gruppe</a:t>
                      </a:r>
                      <a:r>
                        <a:rPr sz="2600" b="1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600" b="1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2: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4755" y="1681617"/>
            <a:ext cx="910272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Ungleichheit:</a:t>
            </a:r>
            <a:r>
              <a:rPr spc="-35" dirty="0"/>
              <a:t> </a:t>
            </a:r>
            <a:r>
              <a:rPr spc="-10" dirty="0"/>
              <a:t>Realität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29606" y="2684917"/>
            <a:ext cx="8633460" cy="2082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11985" marR="17780" indent="-1887220">
              <a:lnSpc>
                <a:spcPct val="100000"/>
              </a:lnSpc>
              <a:spcBef>
                <a:spcPts val="100"/>
              </a:spcBef>
            </a:pPr>
            <a:r>
              <a:rPr sz="4500" b="1" spc="-90" dirty="0">
                <a:solidFill>
                  <a:srgbClr val="231F20"/>
                </a:solidFill>
                <a:latin typeface="Trebuchet MS"/>
                <a:cs typeface="Trebuchet MS"/>
              </a:rPr>
              <a:t>Verdienst</a:t>
            </a:r>
            <a:r>
              <a:rPr sz="4500" b="1" spc="-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4500" b="1" spc="-145" dirty="0">
                <a:solidFill>
                  <a:srgbClr val="231F20"/>
                </a:solidFill>
                <a:latin typeface="Trebuchet MS"/>
                <a:cs typeface="Trebuchet MS"/>
              </a:rPr>
              <a:t>BMW-</a:t>
            </a:r>
            <a:r>
              <a:rPr sz="4500" b="1" spc="-150" dirty="0">
                <a:solidFill>
                  <a:srgbClr val="231F20"/>
                </a:solidFill>
                <a:latin typeface="Trebuchet MS"/>
                <a:cs typeface="Trebuchet MS"/>
              </a:rPr>
              <a:t>(Leih-</a:t>
            </a:r>
            <a:r>
              <a:rPr sz="4500" b="1" spc="-80" dirty="0">
                <a:solidFill>
                  <a:srgbClr val="231F20"/>
                </a:solidFill>
                <a:latin typeface="Trebuchet MS"/>
                <a:cs typeface="Trebuchet MS"/>
              </a:rPr>
              <a:t>)Arbeiter*in </a:t>
            </a:r>
            <a:r>
              <a:rPr sz="4500" b="1" spc="-204" dirty="0">
                <a:solidFill>
                  <a:srgbClr val="231F20"/>
                </a:solidFill>
                <a:latin typeface="Trebuchet MS"/>
                <a:cs typeface="Trebuchet MS"/>
              </a:rPr>
              <a:t>2021:</a:t>
            </a:r>
            <a:r>
              <a:rPr sz="4500" b="1" spc="-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4500" b="1" spc="-190" dirty="0">
                <a:solidFill>
                  <a:srgbClr val="231F20"/>
                </a:solidFill>
                <a:latin typeface="Trebuchet MS"/>
                <a:cs typeface="Trebuchet MS"/>
              </a:rPr>
              <a:t>19.864</a:t>
            </a:r>
            <a:r>
              <a:rPr sz="4500" b="1" spc="-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4500" b="1" spc="-10" dirty="0">
                <a:solidFill>
                  <a:srgbClr val="231F20"/>
                </a:solidFill>
                <a:latin typeface="Trebuchet MS"/>
                <a:cs typeface="Trebuchet MS"/>
              </a:rPr>
              <a:t>Euro</a:t>
            </a:r>
            <a:r>
              <a:rPr sz="3900" b="1" spc="-15" baseline="32051" dirty="0">
                <a:solidFill>
                  <a:srgbClr val="231F20"/>
                </a:solidFill>
                <a:latin typeface="Trebuchet MS"/>
                <a:cs typeface="Trebuchet MS"/>
              </a:rPr>
              <a:t>1</a:t>
            </a:r>
            <a:endParaRPr sz="3900" baseline="32051">
              <a:latin typeface="Trebuchet MS"/>
              <a:cs typeface="Trebuchet MS"/>
            </a:endParaRPr>
          </a:p>
          <a:p>
            <a:pPr marL="62230">
              <a:lnSpc>
                <a:spcPct val="100000"/>
              </a:lnSpc>
            </a:pPr>
            <a:r>
              <a:rPr sz="4500" b="1" spc="-70" dirty="0">
                <a:solidFill>
                  <a:srgbClr val="231F20"/>
                </a:solidFill>
                <a:latin typeface="Trebuchet MS"/>
                <a:cs typeface="Trebuchet MS"/>
              </a:rPr>
              <a:t>Profit</a:t>
            </a:r>
            <a:r>
              <a:rPr sz="4500" b="1" spc="-2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4500" b="1" dirty="0">
                <a:solidFill>
                  <a:srgbClr val="231F20"/>
                </a:solidFill>
                <a:latin typeface="Trebuchet MS"/>
                <a:cs typeface="Trebuchet MS"/>
              </a:rPr>
              <a:t>BMW</a:t>
            </a:r>
            <a:r>
              <a:rPr sz="4500" b="1" spc="-2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4500" b="1" spc="-204" dirty="0">
                <a:solidFill>
                  <a:srgbClr val="231F20"/>
                </a:solidFill>
                <a:latin typeface="Trebuchet MS"/>
                <a:cs typeface="Trebuchet MS"/>
              </a:rPr>
              <a:t>2021:</a:t>
            </a:r>
            <a:r>
              <a:rPr sz="4500" b="1" spc="-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4500" b="1" spc="-380" dirty="0">
                <a:solidFill>
                  <a:srgbClr val="231F20"/>
                </a:solidFill>
                <a:latin typeface="Trebuchet MS"/>
                <a:cs typeface="Trebuchet MS"/>
              </a:rPr>
              <a:t>1</a:t>
            </a:r>
            <a:r>
              <a:rPr sz="4500" b="1" spc="-215" dirty="0">
                <a:solidFill>
                  <a:srgbClr val="231F20"/>
                </a:solidFill>
                <a:latin typeface="Trebuchet MS"/>
                <a:cs typeface="Trebuchet MS"/>
              </a:rPr>
              <a:t>6</a:t>
            </a:r>
            <a:r>
              <a:rPr sz="4500" b="1" spc="-650" dirty="0">
                <a:solidFill>
                  <a:srgbClr val="231F20"/>
                </a:solidFill>
                <a:latin typeface="Trebuchet MS"/>
                <a:cs typeface="Trebuchet MS"/>
              </a:rPr>
              <a:t>,</a:t>
            </a:r>
            <a:r>
              <a:rPr sz="4500" b="1" dirty="0">
                <a:solidFill>
                  <a:srgbClr val="231F20"/>
                </a:solidFill>
                <a:latin typeface="Trebuchet MS"/>
                <a:cs typeface="Trebuchet MS"/>
              </a:rPr>
              <a:t>1</a:t>
            </a:r>
            <a:r>
              <a:rPr sz="4500" b="1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4500" b="1" dirty="0">
                <a:solidFill>
                  <a:srgbClr val="231F20"/>
                </a:solidFill>
                <a:latin typeface="Trebuchet MS"/>
                <a:cs typeface="Trebuchet MS"/>
              </a:rPr>
              <a:t>Mrd.</a:t>
            </a:r>
            <a:r>
              <a:rPr sz="4500" b="1" spc="-1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4500" b="1" spc="-40" dirty="0">
                <a:solidFill>
                  <a:srgbClr val="231F20"/>
                </a:solidFill>
                <a:latin typeface="Trebuchet MS"/>
                <a:cs typeface="Trebuchet MS"/>
              </a:rPr>
              <a:t>Euro</a:t>
            </a:r>
            <a:r>
              <a:rPr sz="3900" b="1" spc="-60" baseline="32051" dirty="0">
                <a:solidFill>
                  <a:srgbClr val="231F20"/>
                </a:solidFill>
                <a:latin typeface="Trebuchet MS"/>
                <a:cs typeface="Trebuchet MS"/>
              </a:rPr>
              <a:t>2</a:t>
            </a:r>
            <a:endParaRPr sz="3900" baseline="32051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6003364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6500" y="6121525"/>
            <a:ext cx="97174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210" marR="5080" indent="-144145">
              <a:lnSpc>
                <a:spcPct val="100000"/>
              </a:lnSpc>
              <a:spcBef>
                <a:spcPts val="100"/>
              </a:spcBef>
              <a:buAutoNum type="arabicPlain"/>
              <a:tabLst>
                <a:tab pos="156845" algn="l"/>
              </a:tabLst>
            </a:pP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Quelle</a:t>
            </a:r>
            <a:r>
              <a:rPr sz="900" i="1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für</a:t>
            </a:r>
            <a:r>
              <a:rPr sz="900" i="1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diese</a:t>
            </a:r>
            <a:r>
              <a:rPr sz="900" i="1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Einschätzung</a:t>
            </a:r>
            <a:r>
              <a:rPr sz="900" i="1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des</a:t>
            </a:r>
            <a:r>
              <a:rPr sz="900" i="1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Jahresverdiensts</a:t>
            </a:r>
            <a:r>
              <a:rPr sz="900" i="1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(brutto)</a:t>
            </a:r>
            <a:r>
              <a:rPr sz="900" i="1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ist</a:t>
            </a:r>
            <a:r>
              <a:rPr sz="900" i="1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ein</a:t>
            </a:r>
            <a:r>
              <a:rPr sz="900" i="1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Gespräch</a:t>
            </a:r>
            <a:r>
              <a:rPr sz="900" i="1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mit</a:t>
            </a:r>
            <a:r>
              <a:rPr sz="900" i="1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einem</a:t>
            </a:r>
            <a:r>
              <a:rPr sz="900" i="1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ehemaligen</a:t>
            </a:r>
            <a:r>
              <a:rPr sz="900" i="1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Betriebsrat</a:t>
            </a:r>
            <a:r>
              <a:rPr sz="900" i="1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des</a:t>
            </a:r>
            <a:r>
              <a:rPr sz="900" i="1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Autokonzerns</a:t>
            </a:r>
            <a:r>
              <a:rPr sz="900" i="1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am</a:t>
            </a:r>
            <a:r>
              <a:rPr sz="900" i="1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10.</a:t>
            </a:r>
            <a:r>
              <a:rPr sz="900" i="1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März</a:t>
            </a:r>
            <a:r>
              <a:rPr sz="900" i="1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2022.</a:t>
            </a:r>
            <a:r>
              <a:rPr sz="900" i="1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Berechnung:</a:t>
            </a:r>
            <a:r>
              <a:rPr sz="900" i="1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9,55</a:t>
            </a:r>
            <a:r>
              <a:rPr sz="900" i="1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Euro</a:t>
            </a:r>
            <a:r>
              <a:rPr sz="900" i="1" spc="-10" dirty="0">
                <a:solidFill>
                  <a:srgbClr val="231F20"/>
                </a:solidFill>
                <a:latin typeface="Trebuchet MS"/>
                <a:cs typeface="Trebuchet MS"/>
              </a:rPr>
              <a:t> Stundenlohn 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im</a:t>
            </a:r>
            <a:r>
              <a:rPr sz="900" i="1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Jahresdurchschnitt x</a:t>
            </a:r>
            <a:r>
              <a:rPr sz="900" i="1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40</a:t>
            </a:r>
            <a:r>
              <a:rPr sz="900" i="1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Std./Woche</a:t>
            </a:r>
            <a:r>
              <a:rPr sz="900" i="1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x</a:t>
            </a:r>
            <a:r>
              <a:rPr sz="900" i="1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52</a:t>
            </a:r>
            <a:r>
              <a:rPr sz="900" i="1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spc="-10" dirty="0">
                <a:solidFill>
                  <a:srgbClr val="231F20"/>
                </a:solidFill>
                <a:latin typeface="Trebuchet MS"/>
                <a:cs typeface="Trebuchet MS"/>
              </a:rPr>
              <a:t>Wochen.</a:t>
            </a:r>
            <a:endParaRPr sz="900">
              <a:latin typeface="Trebuchet MS"/>
              <a:cs typeface="Trebuchet MS"/>
            </a:endParaRPr>
          </a:p>
          <a:p>
            <a:pPr marL="156210" marR="610870" indent="-144145">
              <a:lnSpc>
                <a:spcPct val="100000"/>
              </a:lnSpc>
              <a:buAutoNum type="arabicPlain"/>
              <a:tabLst>
                <a:tab pos="156845" algn="l"/>
              </a:tabLst>
            </a:pP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Redaktionsnetzwerk</a:t>
            </a:r>
            <a:r>
              <a:rPr sz="900" i="1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Deutschland:</a:t>
            </a:r>
            <a:r>
              <a:rPr sz="900" i="1" spc="-10" dirty="0">
                <a:solidFill>
                  <a:srgbClr val="231F20"/>
                </a:solidFill>
                <a:latin typeface="Trebuchet MS"/>
                <a:cs typeface="Trebuchet MS"/>
              </a:rPr>
              <a:t> Trotz</a:t>
            </a:r>
            <a:r>
              <a:rPr sz="900" i="1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spc="-10" dirty="0">
                <a:solidFill>
                  <a:srgbClr val="231F20"/>
                </a:solidFill>
                <a:latin typeface="Trebuchet MS"/>
                <a:cs typeface="Trebuchet MS"/>
              </a:rPr>
              <a:t>Halbleiterkrise: 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BMW</a:t>
            </a:r>
            <a:r>
              <a:rPr sz="900" i="1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erzielte</a:t>
            </a:r>
            <a:r>
              <a:rPr sz="900" i="1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2021</a:t>
            </a:r>
            <a:r>
              <a:rPr sz="900" i="1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Rekordgewinn,</a:t>
            </a:r>
            <a:r>
              <a:rPr sz="900" i="1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10.3.2022,</a:t>
            </a:r>
            <a:r>
              <a:rPr sz="900" i="1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unter:</a:t>
            </a:r>
            <a:r>
              <a:rPr sz="900" i="1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spc="-10" dirty="0">
                <a:solidFill>
                  <a:srgbClr val="231F20"/>
                </a:solidFill>
                <a:latin typeface="Trebuchet MS"/>
                <a:cs typeface="Trebuchet MS"/>
                <a:hlinkClick r:id="rId2"/>
              </a:rPr>
              <a:t>www.rnd.de/wirtschaft/bmw-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  <a:hlinkClick r:id="rId2"/>
              </a:rPr>
              <a:t>erzielt-2021-rekordgewinn-</a:t>
            </a:r>
            <a:r>
              <a:rPr sz="900" i="1" spc="-10" dirty="0">
                <a:solidFill>
                  <a:srgbClr val="231F20"/>
                </a:solidFill>
                <a:latin typeface="Trebuchet MS"/>
                <a:cs typeface="Trebuchet MS"/>
                <a:hlinkClick r:id="rId2"/>
              </a:rPr>
              <a:t>trotz-</a:t>
            </a:r>
            <a:r>
              <a:rPr sz="900" i="1" spc="-10" dirty="0">
                <a:solidFill>
                  <a:srgbClr val="231F20"/>
                </a:solidFill>
                <a:latin typeface="Trebuchet MS"/>
                <a:cs typeface="Trebuchet MS"/>
              </a:rPr>
              <a:t> halbleiterkrise-ZA5U3UJXAXW2YK7P5ACPTV4ZEQ.html.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Kapitalismus</a:t>
            </a:r>
            <a:r>
              <a:rPr spc="-25" dirty="0"/>
              <a:t> </a:t>
            </a:r>
            <a:r>
              <a:rPr dirty="0"/>
              <a:t>für</a:t>
            </a:r>
            <a:r>
              <a:rPr spc="-10" dirty="0"/>
              <a:t> </a:t>
            </a:r>
            <a:r>
              <a:rPr dirty="0"/>
              <a:t>Einsteiger*innen</a:t>
            </a:r>
            <a:r>
              <a:rPr spc="-10" dirty="0"/>
              <a:t> </a:t>
            </a:r>
            <a:r>
              <a:rPr dirty="0"/>
              <a:t>–</a:t>
            </a:r>
            <a:r>
              <a:rPr spc="-55" dirty="0"/>
              <a:t> </a:t>
            </a:r>
            <a:r>
              <a:rPr dirty="0"/>
              <a:t>Arbeitsblatt</a:t>
            </a:r>
            <a:r>
              <a:rPr spc="-10" dirty="0"/>
              <a:t> </a:t>
            </a:r>
            <a:fld id="{81D60167-4931-47E6-BA6A-407CBD079E47}" type="slidenum">
              <a:rPr dirty="0"/>
              <a:t>18</a:t>
            </a:fld>
            <a:r>
              <a:rPr dirty="0"/>
              <a:t>,</a:t>
            </a:r>
            <a:r>
              <a:rPr spc="-15" dirty="0"/>
              <a:t> </a:t>
            </a:r>
            <a:r>
              <a:rPr dirty="0"/>
              <a:t>Methode</a:t>
            </a:r>
            <a:r>
              <a:rPr spc="-15" dirty="0"/>
              <a:t> </a:t>
            </a:r>
            <a:r>
              <a:rPr dirty="0"/>
              <a:t>«Planspiel</a:t>
            </a:r>
            <a:r>
              <a:rPr spc="-15" dirty="0"/>
              <a:t> </a:t>
            </a:r>
            <a:r>
              <a:rPr dirty="0"/>
              <a:t>Kapitalismus</a:t>
            </a:r>
            <a:r>
              <a:rPr spc="-10" dirty="0"/>
              <a:t> </a:t>
            </a:r>
            <a:r>
              <a:rPr dirty="0"/>
              <a:t>verstehen»,</a:t>
            </a:r>
            <a:r>
              <a:rPr spc="-10" dirty="0"/>
              <a:t> </a:t>
            </a:r>
            <a:r>
              <a:rPr dirty="0"/>
              <a:t>«Planspiel</a:t>
            </a:r>
            <a:r>
              <a:rPr spc="-15" dirty="0"/>
              <a:t> </a:t>
            </a:r>
            <a:r>
              <a:rPr dirty="0"/>
              <a:t>Kapitalismus</a:t>
            </a:r>
            <a:r>
              <a:rPr spc="-10" dirty="0"/>
              <a:t> </a:t>
            </a:r>
            <a:r>
              <a:rPr dirty="0"/>
              <a:t>und</a:t>
            </a:r>
            <a:r>
              <a:rPr spc="-15" dirty="0"/>
              <a:t> </a:t>
            </a:r>
            <a:r>
              <a:rPr spc="-10" dirty="0"/>
              <a:t>Natur»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Kapitalismus</a:t>
            </a:r>
            <a:r>
              <a:rPr spc="-25" dirty="0"/>
              <a:t> </a:t>
            </a:r>
            <a:r>
              <a:rPr dirty="0"/>
              <a:t>für</a:t>
            </a:r>
            <a:r>
              <a:rPr spc="-10" dirty="0"/>
              <a:t> </a:t>
            </a:r>
            <a:r>
              <a:rPr dirty="0"/>
              <a:t>Einsteiger*innen</a:t>
            </a:r>
            <a:r>
              <a:rPr spc="-10" dirty="0"/>
              <a:t> </a:t>
            </a:r>
            <a:r>
              <a:rPr dirty="0"/>
              <a:t>–</a:t>
            </a:r>
            <a:r>
              <a:rPr spc="-55" dirty="0"/>
              <a:t> </a:t>
            </a:r>
            <a:r>
              <a:rPr dirty="0"/>
              <a:t>Arbeitsblatt</a:t>
            </a:r>
            <a:r>
              <a:rPr spc="-10" dirty="0"/>
              <a:t> </a:t>
            </a:r>
            <a:fld id="{81D60167-4931-47E6-BA6A-407CBD079E47}" type="slidenum">
              <a:rPr dirty="0"/>
              <a:t>19</a:t>
            </a:fld>
            <a:r>
              <a:rPr dirty="0"/>
              <a:t>,</a:t>
            </a:r>
            <a:r>
              <a:rPr spc="-15" dirty="0"/>
              <a:t> </a:t>
            </a:r>
            <a:r>
              <a:rPr dirty="0"/>
              <a:t>Methode</a:t>
            </a:r>
            <a:r>
              <a:rPr spc="-15" dirty="0"/>
              <a:t> </a:t>
            </a:r>
            <a:r>
              <a:rPr dirty="0"/>
              <a:t>«Planspiel</a:t>
            </a:r>
            <a:r>
              <a:rPr spc="-15" dirty="0"/>
              <a:t> </a:t>
            </a:r>
            <a:r>
              <a:rPr dirty="0"/>
              <a:t>Kapitalismus</a:t>
            </a:r>
            <a:r>
              <a:rPr spc="-10" dirty="0"/>
              <a:t> </a:t>
            </a:r>
            <a:r>
              <a:rPr dirty="0"/>
              <a:t>verstehen»,</a:t>
            </a:r>
            <a:r>
              <a:rPr spc="-10" dirty="0"/>
              <a:t> </a:t>
            </a:r>
            <a:r>
              <a:rPr dirty="0"/>
              <a:t>«Planspiel</a:t>
            </a:r>
            <a:r>
              <a:rPr spc="-15" dirty="0"/>
              <a:t> </a:t>
            </a:r>
            <a:r>
              <a:rPr dirty="0"/>
              <a:t>Kapitalismus</a:t>
            </a:r>
            <a:r>
              <a:rPr spc="-10" dirty="0"/>
              <a:t> </a:t>
            </a:r>
            <a:r>
              <a:rPr dirty="0"/>
              <a:t>und</a:t>
            </a:r>
            <a:r>
              <a:rPr spc="-15" dirty="0"/>
              <a:t> </a:t>
            </a:r>
            <a:r>
              <a:rPr spc="-10" dirty="0"/>
              <a:t>Natur»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1410" y="264237"/>
            <a:ext cx="8728075" cy="2159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88975">
              <a:lnSpc>
                <a:spcPct val="100000"/>
              </a:lnSpc>
              <a:spcBef>
                <a:spcPts val="100"/>
              </a:spcBef>
            </a:pPr>
            <a:r>
              <a:rPr dirty="0"/>
              <a:t>Produktivität</a:t>
            </a:r>
            <a:r>
              <a:rPr spc="180" dirty="0"/>
              <a:t> </a:t>
            </a:r>
            <a:r>
              <a:rPr spc="-25" dirty="0"/>
              <a:t>und </a:t>
            </a:r>
            <a:r>
              <a:rPr dirty="0"/>
              <a:t>Innovation:</a:t>
            </a:r>
            <a:r>
              <a:rPr spc="-50" dirty="0"/>
              <a:t> </a:t>
            </a:r>
            <a:r>
              <a:rPr spc="-10" dirty="0"/>
              <a:t>Planspiel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19299" y="2871890"/>
            <a:ext cx="3480435" cy="3454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500" b="1" spc="-90" dirty="0">
                <a:solidFill>
                  <a:srgbClr val="231F20"/>
                </a:solidFill>
                <a:latin typeface="Trebuchet MS"/>
                <a:cs typeface="Trebuchet MS"/>
              </a:rPr>
              <a:t>verschiedene </a:t>
            </a:r>
            <a:r>
              <a:rPr sz="4500" b="1" spc="-10" dirty="0">
                <a:solidFill>
                  <a:srgbClr val="231F20"/>
                </a:solidFill>
                <a:latin typeface="Trebuchet MS"/>
                <a:cs typeface="Trebuchet MS"/>
              </a:rPr>
              <a:t>Produkte</a:t>
            </a:r>
            <a:endParaRPr sz="4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4650">
              <a:latin typeface="Trebuchet MS"/>
              <a:cs typeface="Trebuchet MS"/>
            </a:endParaRPr>
          </a:p>
          <a:p>
            <a:pPr marL="12700" marR="898525">
              <a:lnSpc>
                <a:spcPct val="100000"/>
              </a:lnSpc>
            </a:pPr>
            <a:r>
              <a:rPr sz="4500" b="1" spc="-10" dirty="0">
                <a:solidFill>
                  <a:srgbClr val="231F20"/>
                </a:solidFill>
                <a:latin typeface="Trebuchet MS"/>
                <a:cs typeface="Trebuchet MS"/>
              </a:rPr>
              <a:t>Produkte </a:t>
            </a:r>
            <a:r>
              <a:rPr sz="4500" b="1" spc="-80" dirty="0">
                <a:solidFill>
                  <a:srgbClr val="231F20"/>
                </a:solidFill>
                <a:latin typeface="Trebuchet MS"/>
                <a:cs typeface="Trebuchet MS"/>
              </a:rPr>
              <a:t>insgesamt</a:t>
            </a:r>
            <a:endParaRPr sz="45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12000" y="14401"/>
            <a:ext cx="3779999" cy="75456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500" y="367771"/>
            <a:ext cx="500443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35" dirty="0"/>
              <a:t>Rollenbeschreibung:</a:t>
            </a:r>
            <a:r>
              <a:rPr sz="2300" spc="5" dirty="0"/>
              <a:t> </a:t>
            </a:r>
            <a:r>
              <a:rPr sz="2300" spc="-25" dirty="0"/>
              <a:t>Unternehmer*in</a:t>
            </a:r>
            <a:endParaRPr sz="2300"/>
          </a:p>
        </p:txBody>
      </p:sp>
      <p:sp>
        <p:nvSpPr>
          <p:cNvPr id="5" name="object 5"/>
          <p:cNvSpPr txBox="1"/>
          <p:nvPr/>
        </p:nvSpPr>
        <p:spPr>
          <a:xfrm>
            <a:off x="444500" y="6816118"/>
            <a:ext cx="6391275" cy="14427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900" dirty="0">
                <a:solidFill>
                  <a:srgbClr val="808285"/>
                </a:solidFill>
                <a:latin typeface="Trebuchet MS"/>
                <a:cs typeface="Trebuchet MS"/>
              </a:rPr>
              <a:t>Kapitalismus</a:t>
            </a:r>
            <a:r>
              <a:rPr sz="900" spc="-25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808285"/>
                </a:solidFill>
                <a:latin typeface="Trebuchet MS"/>
                <a:cs typeface="Trebuchet MS"/>
              </a:rPr>
              <a:t>für</a:t>
            </a:r>
            <a:r>
              <a:rPr sz="900" spc="-10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808285"/>
                </a:solidFill>
                <a:latin typeface="Trebuchet MS"/>
                <a:cs typeface="Trebuchet MS"/>
              </a:rPr>
              <a:t>Einsteiger*innen</a:t>
            </a:r>
            <a:r>
              <a:rPr sz="900" spc="-10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808285"/>
                </a:solidFill>
                <a:latin typeface="Trebuchet MS"/>
                <a:cs typeface="Trebuchet MS"/>
              </a:rPr>
              <a:t>–</a:t>
            </a:r>
            <a:r>
              <a:rPr sz="900" spc="-60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900" dirty="0" err="1">
                <a:solidFill>
                  <a:srgbClr val="808285"/>
                </a:solidFill>
                <a:latin typeface="Trebuchet MS"/>
                <a:cs typeface="Trebuchet MS"/>
              </a:rPr>
              <a:t>Arbeitsblatt</a:t>
            </a:r>
            <a:r>
              <a:rPr sz="900" spc="-10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lang="de-DE" sz="900" spc="-10" dirty="0">
                <a:solidFill>
                  <a:srgbClr val="808285"/>
                </a:solidFill>
                <a:latin typeface="Trebuchet MS"/>
                <a:cs typeface="Trebuchet MS"/>
              </a:rPr>
              <a:t>2</a:t>
            </a:r>
            <a:r>
              <a:rPr sz="900" dirty="0">
                <a:solidFill>
                  <a:srgbClr val="808285"/>
                </a:solidFill>
                <a:latin typeface="Trebuchet MS"/>
                <a:cs typeface="Trebuchet MS"/>
              </a:rPr>
              <a:t>,</a:t>
            </a:r>
            <a:r>
              <a:rPr sz="900" spc="-20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808285"/>
                </a:solidFill>
                <a:latin typeface="Trebuchet MS"/>
                <a:cs typeface="Trebuchet MS"/>
              </a:rPr>
              <a:t>Methode</a:t>
            </a:r>
            <a:r>
              <a:rPr sz="900" spc="-15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808285"/>
                </a:solidFill>
                <a:latin typeface="Trebuchet MS"/>
                <a:cs typeface="Trebuchet MS"/>
              </a:rPr>
              <a:t>«Planspiel</a:t>
            </a:r>
            <a:r>
              <a:rPr sz="900" spc="-15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808285"/>
                </a:solidFill>
                <a:latin typeface="Trebuchet MS"/>
                <a:cs typeface="Trebuchet MS"/>
              </a:rPr>
              <a:t>Kapitalismus»</a:t>
            </a:r>
            <a:r>
              <a:rPr sz="900" spc="-10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808285"/>
                </a:solidFill>
                <a:latin typeface="Trebuchet MS"/>
                <a:cs typeface="Trebuchet MS"/>
              </a:rPr>
              <a:t>und</a:t>
            </a:r>
            <a:r>
              <a:rPr sz="900" spc="-20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808285"/>
                </a:solidFill>
                <a:latin typeface="Trebuchet MS"/>
                <a:cs typeface="Trebuchet MS"/>
              </a:rPr>
              <a:t>«Planspiel</a:t>
            </a:r>
            <a:r>
              <a:rPr sz="900" spc="-15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808285"/>
                </a:solidFill>
                <a:latin typeface="Trebuchet MS"/>
                <a:cs typeface="Trebuchet MS"/>
              </a:rPr>
              <a:t>Kapitalismus</a:t>
            </a:r>
            <a:r>
              <a:rPr sz="900" spc="-10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808285"/>
                </a:solidFill>
                <a:latin typeface="Trebuchet MS"/>
                <a:cs typeface="Trebuchet MS"/>
              </a:rPr>
              <a:t>und</a:t>
            </a:r>
            <a:r>
              <a:rPr sz="900" spc="-15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808285"/>
                </a:solidFill>
                <a:latin typeface="Trebuchet MS"/>
                <a:cs typeface="Trebuchet MS"/>
              </a:rPr>
              <a:t>Natur»</a:t>
            </a:r>
            <a:endParaRPr sz="9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873231"/>
            <a:ext cx="6480175" cy="423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24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Ihr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besitzt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zu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zweit</a:t>
            </a:r>
            <a:r>
              <a:rPr sz="12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ein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Unternehmen,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das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Papierprodukte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für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den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Weltmarkt produziert.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Gemeinsam</a:t>
            </a:r>
            <a:r>
              <a:rPr sz="12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gehören</a:t>
            </a:r>
            <a:r>
              <a:rPr sz="12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euch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eine</a:t>
            </a:r>
            <a:r>
              <a:rPr sz="12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Fabrikhalle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(Gruppentisch),</a:t>
            </a:r>
            <a:r>
              <a:rPr sz="12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Werkzeuge</a:t>
            </a:r>
            <a:r>
              <a:rPr sz="12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(z.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B.</a:t>
            </a:r>
            <a:r>
              <a:rPr sz="12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Stifte,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Scheren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etc.),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Rohstoffe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(Papier)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und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40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Kronen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Startkapital.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Mit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diesen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Mitteln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produziert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ihr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euer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Produkt.</a:t>
            </a:r>
            <a:r>
              <a:rPr sz="12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Dazu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stellt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ihr</a:t>
            </a:r>
            <a:r>
              <a:rPr sz="12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Arbeiter*innen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ein,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die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die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Produkte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falten,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bemalen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etc.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Die</a:t>
            </a:r>
            <a:r>
              <a:rPr sz="12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Arbei-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ter*innen</a:t>
            </a:r>
            <a:r>
              <a:rPr sz="12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bekommen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von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euch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am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Ende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eines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jeden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Monats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(eine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Spielrunde,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etwa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7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Minuten)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ihren</a:t>
            </a:r>
            <a:r>
              <a:rPr sz="12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Lohn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ausgezahlt.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Der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übliche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Lohn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beträgt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im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Moment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fünf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Kronen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pro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Monat.</a:t>
            </a:r>
            <a:r>
              <a:rPr sz="12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Anschlie-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ßend</a:t>
            </a:r>
            <a:r>
              <a:rPr sz="12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verkauft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ihr</a:t>
            </a:r>
            <a:r>
              <a:rPr sz="12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eure</a:t>
            </a:r>
            <a:r>
              <a:rPr sz="12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Produkte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am</a:t>
            </a:r>
            <a:r>
              <a:rPr sz="12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Markt.</a:t>
            </a:r>
            <a:r>
              <a:rPr sz="12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Als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aufstrebende</a:t>
            </a:r>
            <a:r>
              <a:rPr sz="12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Unternehmer*innen</a:t>
            </a:r>
            <a:r>
              <a:rPr sz="12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habt</a:t>
            </a:r>
            <a:r>
              <a:rPr sz="12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ihr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folgende 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Ziele: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Trebuchet MS"/>
              <a:cs typeface="Trebuchet MS"/>
            </a:endParaRPr>
          </a:p>
          <a:p>
            <a:pPr marL="240665" indent="-227965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Ihr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wollt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mit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eurem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Unternehmen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reich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werden.</a:t>
            </a:r>
            <a:endParaRPr sz="1200">
              <a:latin typeface="Trebuchet MS"/>
              <a:cs typeface="Trebuchet MS"/>
            </a:endParaRPr>
          </a:p>
          <a:p>
            <a:pPr marL="240665" indent="-227965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Ihr</a:t>
            </a:r>
            <a:r>
              <a:rPr sz="12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müsst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euer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Startkapital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möglichst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geschickt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einsetzen,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um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hohe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Gewinne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zu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erzielen.</a:t>
            </a:r>
            <a:endParaRPr sz="1200">
              <a:latin typeface="Trebuchet MS"/>
              <a:cs typeface="Trebuchet MS"/>
            </a:endParaRPr>
          </a:p>
          <a:p>
            <a:pPr marL="240665" indent="-227965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Euer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Unternehmen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muss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profitabel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sein,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um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erfolgreich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am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Markt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bestehen</a:t>
            </a:r>
            <a:r>
              <a:rPr sz="12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zu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können.</a:t>
            </a:r>
            <a:endParaRPr sz="1200">
              <a:latin typeface="Trebuchet MS"/>
              <a:cs typeface="Trebuchet MS"/>
            </a:endParaRPr>
          </a:p>
          <a:p>
            <a:pPr marL="240665" marR="147955" indent="-227965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Ihr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müsst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jede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Chance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nutzen,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um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eure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Kosten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(für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Rohstoffe,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Löhne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etc.)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zu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senken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und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eure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Gewinne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zu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erhöhen.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Um</a:t>
            </a:r>
            <a:r>
              <a:rPr sz="12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eure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Ziele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zu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erreichen,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müsst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ihr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Produkte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herstellen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und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am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Markt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verkaufen.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Wie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die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Geschäfte</a:t>
            </a:r>
            <a:r>
              <a:rPr sz="12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laufen,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hängt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von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euch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ab: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Hohe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Gewinne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macht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ihr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dann,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wenn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euer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Unterneh-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men</a:t>
            </a:r>
            <a:r>
              <a:rPr sz="12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kurzer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Zeit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viele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Produkte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von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hoher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Qualität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herstellt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und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dabei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Kosten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für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Löhne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und 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Rohstoffe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niedrig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hält.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Dabei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müsst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ihr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den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Markt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genau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im</a:t>
            </a:r>
            <a:r>
              <a:rPr sz="12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Auge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behalten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denn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die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Preise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können</a:t>
            </a:r>
            <a:r>
              <a:rPr sz="12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sich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ändern.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Dauerhaft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erfolgreich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könnt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ihr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nur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sein,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wenn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ihr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eure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Produkte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weiter-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entwickelt</a:t>
            </a:r>
            <a:r>
              <a:rPr sz="12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und</a:t>
            </a:r>
            <a:r>
              <a:rPr sz="12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so</a:t>
            </a:r>
            <a:r>
              <a:rPr sz="12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immer</a:t>
            </a:r>
            <a:r>
              <a:rPr sz="12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die</a:t>
            </a:r>
            <a:r>
              <a:rPr sz="12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modernsten</a:t>
            </a:r>
            <a:r>
              <a:rPr sz="12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und</a:t>
            </a:r>
            <a:r>
              <a:rPr sz="12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attraktivsten</a:t>
            </a:r>
            <a:r>
              <a:rPr sz="12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Produkte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anbietet.</a:t>
            </a:r>
            <a:endParaRPr sz="1200">
              <a:latin typeface="Trebuchet MS"/>
              <a:cs typeface="Trebuchet MS"/>
            </a:endParaRPr>
          </a:p>
          <a:p>
            <a:pPr marL="12700" marR="69215">
              <a:lnSpc>
                <a:spcPct val="100000"/>
              </a:lnSpc>
            </a:pP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Wenn</a:t>
            </a:r>
            <a:r>
              <a:rPr sz="12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das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Planspiel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losgeht,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könnt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ihr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mit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der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Produktion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beginnen.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Nach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dem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Spielende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wird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verglichen,</a:t>
            </a:r>
            <a:r>
              <a:rPr sz="12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welches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Unternehmen</a:t>
            </a:r>
            <a:r>
              <a:rPr sz="12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die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höchsten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Einkommen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und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Gewinne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erzielt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hat.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2199" y="538190"/>
            <a:ext cx="764730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7920" marR="5080" indent="-1125855">
              <a:lnSpc>
                <a:spcPct val="100000"/>
              </a:lnSpc>
              <a:spcBef>
                <a:spcPts val="100"/>
              </a:spcBef>
            </a:pPr>
            <a:r>
              <a:rPr sz="4500" spc="-55" dirty="0"/>
              <a:t>Produktivität</a:t>
            </a:r>
            <a:r>
              <a:rPr sz="4500" spc="-229" dirty="0"/>
              <a:t> </a:t>
            </a:r>
            <a:r>
              <a:rPr sz="4500" dirty="0"/>
              <a:t>und</a:t>
            </a:r>
            <a:r>
              <a:rPr sz="4500" spc="-215" dirty="0"/>
              <a:t> </a:t>
            </a:r>
            <a:r>
              <a:rPr sz="4500" spc="-100" dirty="0"/>
              <a:t>Innovation: </a:t>
            </a:r>
            <a:r>
              <a:rPr sz="4500" spc="-60" dirty="0"/>
              <a:t>Realität</a:t>
            </a:r>
            <a:r>
              <a:rPr sz="4500" spc="-280" dirty="0"/>
              <a:t> </a:t>
            </a:r>
            <a:r>
              <a:rPr sz="4500" spc="-40" dirty="0"/>
              <a:t>Europa</a:t>
            </a:r>
            <a:r>
              <a:rPr sz="4500" spc="-285" dirty="0"/>
              <a:t> </a:t>
            </a:r>
            <a:r>
              <a:rPr sz="4500" spc="-20" dirty="0"/>
              <a:t>2019</a:t>
            </a:r>
            <a:endParaRPr sz="45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7200" y="2205005"/>
          <a:ext cx="9765030" cy="3238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82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2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795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5"/>
                        </a:spcBef>
                      </a:pPr>
                      <a:r>
                        <a:rPr sz="3100" b="1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Autoproduktion</a:t>
                      </a:r>
                      <a:endParaRPr sz="3100">
                        <a:latin typeface="Trebuchet MS"/>
                        <a:cs typeface="Trebuchet MS"/>
                      </a:endParaRPr>
                    </a:p>
                  </a:txBody>
                  <a:tcPr marL="0" marR="0" marT="29146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5"/>
                        </a:spcBef>
                      </a:pPr>
                      <a:r>
                        <a:rPr sz="3100" b="1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16</a:t>
                      </a:r>
                      <a:r>
                        <a:rPr sz="3100" b="1" spc="-2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100" b="1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Mio.</a:t>
                      </a:r>
                      <a:r>
                        <a:rPr sz="2700" b="1" spc="-15" baseline="32407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2700" baseline="32407">
                        <a:latin typeface="Trebuchet MS"/>
                        <a:cs typeface="Trebuchet MS"/>
                      </a:endParaRPr>
                    </a:p>
                  </a:txBody>
                  <a:tcPr marL="0" marR="0" marT="29146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95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5"/>
                        </a:spcBef>
                      </a:pPr>
                      <a:r>
                        <a:rPr sz="3100" b="1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Kapazitäten</a:t>
                      </a:r>
                      <a:endParaRPr sz="3100">
                        <a:latin typeface="Trebuchet MS"/>
                        <a:cs typeface="Trebuchet MS"/>
                      </a:endParaRPr>
                    </a:p>
                  </a:txBody>
                  <a:tcPr marL="0" marR="0" marT="29146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5"/>
                        </a:spcBef>
                      </a:pPr>
                      <a:r>
                        <a:rPr sz="3100" b="1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19</a:t>
                      </a:r>
                      <a:r>
                        <a:rPr sz="3100" b="1" spc="-1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100" b="1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Mio.1</a:t>
                      </a:r>
                      <a:endParaRPr sz="3100">
                        <a:latin typeface="Trebuchet MS"/>
                        <a:cs typeface="Trebuchet MS"/>
                      </a:endParaRPr>
                    </a:p>
                  </a:txBody>
                  <a:tcPr marL="0" marR="0" marT="29146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95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5"/>
                        </a:spcBef>
                      </a:pPr>
                      <a:r>
                        <a:rPr sz="3100" b="1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Automarken</a:t>
                      </a:r>
                      <a:endParaRPr sz="3100">
                        <a:latin typeface="Trebuchet MS"/>
                        <a:cs typeface="Trebuchet MS"/>
                      </a:endParaRPr>
                    </a:p>
                  </a:txBody>
                  <a:tcPr marL="0" marR="0" marT="29146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5"/>
                        </a:spcBef>
                      </a:pPr>
                      <a:r>
                        <a:rPr sz="3100" b="1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über</a:t>
                      </a:r>
                      <a:r>
                        <a:rPr sz="3100" b="1" spc="-1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100" b="1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70</a:t>
                      </a:r>
                      <a:r>
                        <a:rPr sz="2700" b="1" spc="-37" baseline="32407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endParaRPr sz="2700" baseline="32407">
                        <a:latin typeface="Trebuchet MS"/>
                        <a:cs typeface="Trebuchet MS"/>
                      </a:endParaRPr>
                    </a:p>
                  </a:txBody>
                  <a:tcPr marL="0" marR="0" marT="29146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457201" y="6003363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6501" y="6121524"/>
            <a:ext cx="933069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210" marR="5080" indent="-144145">
              <a:lnSpc>
                <a:spcPct val="100000"/>
              </a:lnSpc>
              <a:spcBef>
                <a:spcPts val="100"/>
              </a:spcBef>
              <a:buAutoNum type="arabicPlain"/>
              <a:tabLst>
                <a:tab pos="156845" algn="l"/>
              </a:tabLst>
            </a:pP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Vgl.</a:t>
            </a:r>
            <a:r>
              <a:rPr sz="900" i="1" spc="3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spc="-10" dirty="0">
                <a:solidFill>
                  <a:srgbClr val="231F20"/>
                </a:solidFill>
                <a:latin typeface="Trebuchet MS"/>
                <a:cs typeface="Trebuchet MS"/>
              </a:rPr>
              <a:t>https://</a:t>
            </a:r>
            <a:r>
              <a:rPr sz="900" i="1" spc="-10" dirty="0">
                <a:solidFill>
                  <a:srgbClr val="231F20"/>
                </a:solidFill>
                <a:latin typeface="Trebuchet MS"/>
                <a:cs typeface="Trebuchet MS"/>
                <a:hlinkClick r:id="rId2"/>
              </a:rPr>
              <a:t>www.businessinsider.de/wirtschaft/mobility/100000-arbeitsplaetze-bedroht-deutsche-autoindustrie-kaempft-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  <a:hlinkClick r:id="rId2"/>
              </a:rPr>
              <a:t>in-corona-krise-mit-ueberkapazitaeten-vw-bmw-</a:t>
            </a:r>
            <a:r>
              <a:rPr sz="900" i="1" spc="-10" dirty="0">
                <a:solidFill>
                  <a:srgbClr val="231F20"/>
                </a:solidFill>
                <a:latin typeface="Trebuchet MS"/>
                <a:cs typeface="Trebuchet MS"/>
                <a:hlinkClick r:id="rId2"/>
              </a:rPr>
              <a:t>audi-</a:t>
            </a:r>
            <a:r>
              <a:rPr sz="900" i="1" spc="-10" dirty="0">
                <a:solidFill>
                  <a:srgbClr val="231F20"/>
                </a:solidFill>
                <a:latin typeface="Trebuchet MS"/>
                <a:cs typeface="Trebuchet MS"/>
              </a:rPr>
              <a:t> mercedes-dudenhoeffer/.</a:t>
            </a:r>
            <a:endParaRPr sz="900">
              <a:latin typeface="Trebuchet MS"/>
              <a:cs typeface="Trebuchet MS"/>
            </a:endParaRPr>
          </a:p>
          <a:p>
            <a:pPr marL="156210" indent="-144145">
              <a:lnSpc>
                <a:spcPct val="100000"/>
              </a:lnSpc>
              <a:buAutoNum type="arabicPlain"/>
              <a:tabLst>
                <a:tab pos="156845" algn="l"/>
              </a:tabLst>
            </a:pP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Vgl.</a:t>
            </a:r>
            <a:r>
              <a:rPr sz="900" i="1" spc="1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spc="-10" dirty="0">
                <a:solidFill>
                  <a:srgbClr val="231F20"/>
                </a:solidFill>
                <a:latin typeface="Trebuchet MS"/>
                <a:cs typeface="Trebuchet MS"/>
              </a:rPr>
              <a:t>https://</a:t>
            </a:r>
            <a:r>
              <a:rPr sz="900" i="1" spc="-10" dirty="0">
                <a:solidFill>
                  <a:srgbClr val="231F20"/>
                </a:solidFill>
                <a:latin typeface="Trebuchet MS"/>
                <a:cs typeface="Trebuchet MS"/>
                <a:hlinkClick r:id="rId3"/>
              </a:rPr>
              <a:t>www.adac.de/rund-ums-fahrzeug/autokatalog/marken-modelle/?filter=ONLY_RECENT&amp;sort=SORTING_DESC.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Kapitalismus</a:t>
            </a:r>
            <a:r>
              <a:rPr spc="-25" dirty="0"/>
              <a:t> </a:t>
            </a:r>
            <a:r>
              <a:rPr dirty="0"/>
              <a:t>für</a:t>
            </a:r>
            <a:r>
              <a:rPr spc="-10" dirty="0"/>
              <a:t> </a:t>
            </a:r>
            <a:r>
              <a:rPr dirty="0"/>
              <a:t>Einsteiger*innen</a:t>
            </a:r>
            <a:r>
              <a:rPr spc="-10" dirty="0"/>
              <a:t> </a:t>
            </a:r>
            <a:r>
              <a:rPr dirty="0"/>
              <a:t>–</a:t>
            </a:r>
            <a:r>
              <a:rPr spc="-55" dirty="0"/>
              <a:t> </a:t>
            </a:r>
            <a:r>
              <a:rPr dirty="0"/>
              <a:t>Arbeitsblatt</a:t>
            </a:r>
            <a:r>
              <a:rPr spc="-10" dirty="0"/>
              <a:t> </a:t>
            </a:r>
            <a:fld id="{81D60167-4931-47E6-BA6A-407CBD079E47}" type="slidenum">
              <a:rPr dirty="0"/>
              <a:t>20</a:t>
            </a:fld>
            <a:r>
              <a:rPr dirty="0"/>
              <a:t>,</a:t>
            </a:r>
            <a:r>
              <a:rPr spc="-15" dirty="0"/>
              <a:t> </a:t>
            </a:r>
            <a:r>
              <a:rPr dirty="0"/>
              <a:t>Methode</a:t>
            </a:r>
            <a:r>
              <a:rPr spc="-15" dirty="0"/>
              <a:t> </a:t>
            </a:r>
            <a:r>
              <a:rPr dirty="0"/>
              <a:t>«Planspiel</a:t>
            </a:r>
            <a:r>
              <a:rPr spc="-15" dirty="0"/>
              <a:t> </a:t>
            </a:r>
            <a:r>
              <a:rPr dirty="0"/>
              <a:t>Kapitalismus</a:t>
            </a:r>
            <a:r>
              <a:rPr spc="-10" dirty="0"/>
              <a:t> </a:t>
            </a:r>
            <a:r>
              <a:rPr dirty="0"/>
              <a:t>verstehen»,</a:t>
            </a:r>
            <a:r>
              <a:rPr spc="-10" dirty="0"/>
              <a:t> </a:t>
            </a:r>
            <a:r>
              <a:rPr dirty="0"/>
              <a:t>«Planspiel</a:t>
            </a:r>
            <a:r>
              <a:rPr spc="-15" dirty="0"/>
              <a:t> </a:t>
            </a:r>
            <a:r>
              <a:rPr dirty="0"/>
              <a:t>Kapitalismus</a:t>
            </a:r>
            <a:r>
              <a:rPr spc="-10" dirty="0"/>
              <a:t> </a:t>
            </a:r>
            <a:r>
              <a:rPr dirty="0"/>
              <a:t>und</a:t>
            </a:r>
            <a:r>
              <a:rPr spc="-15" dirty="0"/>
              <a:t> </a:t>
            </a:r>
            <a:r>
              <a:rPr spc="-10" dirty="0"/>
              <a:t>Natur»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Kapitalismus</a:t>
            </a:r>
            <a:r>
              <a:rPr spc="-20" dirty="0"/>
              <a:t> </a:t>
            </a:r>
            <a:r>
              <a:rPr dirty="0"/>
              <a:t>für</a:t>
            </a:r>
            <a:r>
              <a:rPr spc="-10" dirty="0"/>
              <a:t> </a:t>
            </a:r>
            <a:r>
              <a:rPr dirty="0"/>
              <a:t>Einsteiger*innen</a:t>
            </a:r>
            <a:r>
              <a:rPr spc="-10" dirty="0"/>
              <a:t> </a:t>
            </a:r>
            <a:r>
              <a:rPr dirty="0"/>
              <a:t>–</a:t>
            </a:r>
            <a:r>
              <a:rPr spc="-55" dirty="0"/>
              <a:t> </a:t>
            </a:r>
            <a:r>
              <a:rPr dirty="0"/>
              <a:t>Arbeitsblatt</a:t>
            </a:r>
            <a:r>
              <a:rPr spc="-10" dirty="0"/>
              <a:t> </a:t>
            </a:r>
            <a:fld id="{81D60167-4931-47E6-BA6A-407CBD079E47}" type="slidenum">
              <a:rPr dirty="0"/>
              <a:t>21</a:t>
            </a:fld>
            <a:r>
              <a:rPr dirty="0"/>
              <a:t>,</a:t>
            </a:r>
            <a:r>
              <a:rPr spc="-15" dirty="0"/>
              <a:t> </a:t>
            </a:r>
            <a:r>
              <a:rPr dirty="0"/>
              <a:t>Methode</a:t>
            </a:r>
            <a:r>
              <a:rPr spc="-10" dirty="0"/>
              <a:t> </a:t>
            </a:r>
            <a:r>
              <a:rPr dirty="0"/>
              <a:t>«Planspiel</a:t>
            </a:r>
            <a:r>
              <a:rPr spc="-15" dirty="0"/>
              <a:t> </a:t>
            </a:r>
            <a:r>
              <a:rPr dirty="0"/>
              <a:t>Kapitalismus</a:t>
            </a:r>
            <a:r>
              <a:rPr spc="-10" dirty="0"/>
              <a:t> </a:t>
            </a:r>
            <a:r>
              <a:rPr dirty="0"/>
              <a:t>und</a:t>
            </a:r>
            <a:r>
              <a:rPr spc="-10" dirty="0"/>
              <a:t> Natur»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2765" y="987512"/>
            <a:ext cx="9027795" cy="505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1000" spc="-300" dirty="0"/>
              <a:t>Realitätscheck </a:t>
            </a:r>
            <a:r>
              <a:rPr sz="11000" spc="-290" dirty="0"/>
              <a:t>Kapitalismus </a:t>
            </a:r>
            <a:r>
              <a:rPr sz="11000" dirty="0"/>
              <a:t>und</a:t>
            </a:r>
            <a:r>
              <a:rPr sz="11000" spc="-605" dirty="0"/>
              <a:t> </a:t>
            </a:r>
            <a:r>
              <a:rPr sz="11000" spc="-280" dirty="0"/>
              <a:t>Natur</a:t>
            </a:r>
            <a:endParaRPr sz="11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Kapitalismus</a:t>
            </a:r>
            <a:r>
              <a:rPr spc="-20" dirty="0"/>
              <a:t> </a:t>
            </a:r>
            <a:r>
              <a:rPr dirty="0"/>
              <a:t>für</a:t>
            </a:r>
            <a:r>
              <a:rPr spc="-10" dirty="0"/>
              <a:t> </a:t>
            </a:r>
            <a:r>
              <a:rPr dirty="0"/>
              <a:t>Einsteiger*innen</a:t>
            </a:r>
            <a:r>
              <a:rPr spc="-10" dirty="0"/>
              <a:t> </a:t>
            </a:r>
            <a:r>
              <a:rPr dirty="0"/>
              <a:t>–</a:t>
            </a:r>
            <a:r>
              <a:rPr spc="-55" dirty="0"/>
              <a:t> </a:t>
            </a:r>
            <a:r>
              <a:rPr dirty="0"/>
              <a:t>Arbeitsblatt</a:t>
            </a:r>
            <a:r>
              <a:rPr spc="-10" dirty="0"/>
              <a:t> </a:t>
            </a:r>
            <a:fld id="{81D60167-4931-47E6-BA6A-407CBD079E47}" type="slidenum">
              <a:rPr dirty="0"/>
              <a:t>22</a:t>
            </a:fld>
            <a:r>
              <a:rPr dirty="0"/>
              <a:t>,</a:t>
            </a:r>
            <a:r>
              <a:rPr spc="-15" dirty="0"/>
              <a:t> </a:t>
            </a:r>
            <a:r>
              <a:rPr dirty="0"/>
              <a:t>Methode</a:t>
            </a:r>
            <a:r>
              <a:rPr spc="-10" dirty="0"/>
              <a:t> </a:t>
            </a:r>
            <a:r>
              <a:rPr dirty="0"/>
              <a:t>«Planspiel</a:t>
            </a:r>
            <a:r>
              <a:rPr spc="-15" dirty="0"/>
              <a:t> </a:t>
            </a:r>
            <a:r>
              <a:rPr dirty="0"/>
              <a:t>Kapitalismus</a:t>
            </a:r>
            <a:r>
              <a:rPr spc="-10" dirty="0"/>
              <a:t> </a:t>
            </a:r>
            <a:r>
              <a:rPr dirty="0"/>
              <a:t>und</a:t>
            </a:r>
            <a:r>
              <a:rPr spc="-10" dirty="0"/>
              <a:t> Natur»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0" dirty="0"/>
              <a:t>Nachhaltigkeit:</a:t>
            </a:r>
            <a:r>
              <a:rPr spc="-400" dirty="0"/>
              <a:t> </a:t>
            </a:r>
            <a:r>
              <a:rPr spc="-185" dirty="0"/>
              <a:t>Planspiel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7200" y="1800005"/>
          <a:ext cx="9765030" cy="464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82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2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49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2600" b="1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Ideale</a:t>
                      </a:r>
                      <a:r>
                        <a:rPr sz="2600" b="1" spc="-1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600" b="1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nachhaltiger</a:t>
                      </a:r>
                      <a:r>
                        <a:rPr sz="2600" b="1" spc="-1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600" b="1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Produktion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934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2600" b="1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r>
                        <a:rPr sz="2600" b="1" spc="-114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600" b="1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DIN-</a:t>
                      </a:r>
                      <a:r>
                        <a:rPr sz="2600" b="1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A4-</a:t>
                      </a:r>
                      <a:r>
                        <a:rPr sz="2600" b="1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Blatt</a:t>
                      </a:r>
                      <a:r>
                        <a:rPr sz="2600" b="1" spc="-10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600" b="1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pro</a:t>
                      </a:r>
                      <a:r>
                        <a:rPr sz="2600" b="1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600" b="1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Minute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9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2600" b="1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Verbrauch</a:t>
                      </a:r>
                      <a:r>
                        <a:rPr sz="2600" b="1" spc="-114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600" b="1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vor</a:t>
                      </a:r>
                      <a:r>
                        <a:rPr sz="2600" b="1" spc="-10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600" b="1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Konferenz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9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2600" b="1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Verbrauch</a:t>
                      </a:r>
                      <a:r>
                        <a:rPr sz="2600" b="1" spc="-1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600" b="1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nach</a:t>
                      </a:r>
                      <a:r>
                        <a:rPr sz="2600" b="1" spc="-1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600" b="1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Konferenz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4485" y="1285377"/>
            <a:ext cx="6343015" cy="2159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54480" marR="5080" indent="-154241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Nachhaltigkeit: Realität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8600" y="3355477"/>
            <a:ext cx="9215120" cy="2082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4500" b="1" spc="-10" dirty="0">
                <a:solidFill>
                  <a:srgbClr val="231F20"/>
                </a:solidFill>
                <a:latin typeface="Trebuchet MS"/>
                <a:cs typeface="Trebuchet MS"/>
              </a:rPr>
              <a:t>Lebensmittel</a:t>
            </a:r>
            <a:endParaRPr sz="4500">
              <a:latin typeface="Trebuchet MS"/>
              <a:cs typeface="Trebuchet MS"/>
            </a:endParaRPr>
          </a:p>
          <a:p>
            <a:pPr marL="25400" marR="17780" algn="ctr">
              <a:lnSpc>
                <a:spcPct val="100000"/>
              </a:lnSpc>
            </a:pPr>
            <a:r>
              <a:rPr sz="4500" b="1" spc="-40" dirty="0">
                <a:solidFill>
                  <a:srgbClr val="231F20"/>
                </a:solidFill>
                <a:latin typeface="Trebuchet MS"/>
                <a:cs typeface="Trebuchet MS"/>
              </a:rPr>
              <a:t>Anteil</a:t>
            </a:r>
            <a:r>
              <a:rPr sz="4500" b="1" spc="-2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4500" b="1" spc="-55" dirty="0">
                <a:solidFill>
                  <a:srgbClr val="231F20"/>
                </a:solidFill>
                <a:latin typeface="Trebuchet MS"/>
                <a:cs typeface="Trebuchet MS"/>
              </a:rPr>
              <a:t>ökologischer</a:t>
            </a:r>
            <a:r>
              <a:rPr sz="4500" b="1" spc="-2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4500" b="1" spc="-60" dirty="0">
                <a:solidFill>
                  <a:srgbClr val="231F20"/>
                </a:solidFill>
                <a:latin typeface="Trebuchet MS"/>
                <a:cs typeface="Trebuchet MS"/>
              </a:rPr>
              <a:t>Lebensmittel</a:t>
            </a:r>
            <a:r>
              <a:rPr sz="4500" b="1" spc="-2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4500" b="1" spc="-35" dirty="0">
                <a:solidFill>
                  <a:srgbClr val="231F20"/>
                </a:solidFill>
                <a:latin typeface="Trebuchet MS"/>
                <a:cs typeface="Trebuchet MS"/>
              </a:rPr>
              <a:t>in </a:t>
            </a:r>
            <a:r>
              <a:rPr sz="4500" b="1" spc="-65" dirty="0">
                <a:solidFill>
                  <a:srgbClr val="231F20"/>
                </a:solidFill>
                <a:latin typeface="Trebuchet MS"/>
                <a:cs typeface="Trebuchet MS"/>
              </a:rPr>
              <a:t>Deutschland:</a:t>
            </a:r>
            <a:r>
              <a:rPr sz="4500" b="1" spc="-1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4500" b="1" spc="-50" dirty="0">
                <a:solidFill>
                  <a:srgbClr val="231F20"/>
                </a:solidFill>
                <a:latin typeface="Trebuchet MS"/>
                <a:cs typeface="Trebuchet MS"/>
              </a:rPr>
              <a:t>6,8</a:t>
            </a:r>
            <a:r>
              <a:rPr sz="4500" b="1" spc="-1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4500" b="1" dirty="0">
                <a:solidFill>
                  <a:srgbClr val="231F20"/>
                </a:solidFill>
                <a:latin typeface="Trebuchet MS"/>
                <a:cs typeface="Trebuchet MS"/>
              </a:rPr>
              <a:t>%</a:t>
            </a:r>
            <a:r>
              <a:rPr sz="4500" b="1" spc="-1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4500" b="1" spc="-114" dirty="0">
                <a:solidFill>
                  <a:srgbClr val="231F20"/>
                </a:solidFill>
                <a:latin typeface="Trebuchet MS"/>
                <a:cs typeface="Trebuchet MS"/>
              </a:rPr>
              <a:t>(2021)</a:t>
            </a:r>
            <a:r>
              <a:rPr sz="3900" b="1" spc="-172" baseline="32051" dirty="0">
                <a:solidFill>
                  <a:srgbClr val="231F20"/>
                </a:solidFill>
                <a:latin typeface="Trebuchet MS"/>
                <a:cs typeface="Trebuchet MS"/>
              </a:rPr>
              <a:t>1</a:t>
            </a:r>
            <a:endParaRPr sz="3900" baseline="32051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6277685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6500" y="6395845"/>
            <a:ext cx="9597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210" marR="5080" indent="-144145">
              <a:lnSpc>
                <a:spcPct val="100000"/>
              </a:lnSpc>
              <a:spcBef>
                <a:spcPts val="100"/>
              </a:spcBef>
            </a:pP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1</a:t>
            </a:r>
            <a:r>
              <a:rPr sz="900" i="1" spc="3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Bund</a:t>
            </a:r>
            <a:r>
              <a:rPr sz="900" i="1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ökologischer</a:t>
            </a:r>
            <a:r>
              <a:rPr sz="900" i="1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spc="-10" dirty="0">
                <a:solidFill>
                  <a:srgbClr val="231F20"/>
                </a:solidFill>
                <a:latin typeface="Trebuchet MS"/>
                <a:cs typeface="Trebuchet MS"/>
              </a:rPr>
              <a:t>Lebensmittelwirtschaft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spc="-20" dirty="0">
                <a:solidFill>
                  <a:srgbClr val="231F20"/>
                </a:solidFill>
                <a:latin typeface="Trebuchet MS"/>
                <a:cs typeface="Trebuchet MS"/>
              </a:rPr>
              <a:t>e.V.:</a:t>
            </a:r>
            <a:r>
              <a:rPr sz="900" i="1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Branchen Report</a:t>
            </a:r>
            <a:r>
              <a:rPr sz="900" i="1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2022. Ökologische</a:t>
            </a:r>
            <a:r>
              <a:rPr sz="900" i="1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spc="-10" dirty="0">
                <a:solidFill>
                  <a:srgbClr val="231F20"/>
                </a:solidFill>
                <a:latin typeface="Trebuchet MS"/>
                <a:cs typeface="Trebuchet MS"/>
              </a:rPr>
              <a:t>Lebensmittelwirtschaft,</a:t>
            </a:r>
            <a:r>
              <a:rPr sz="900" i="1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Berlin 2022,</a:t>
            </a:r>
            <a:r>
              <a:rPr sz="900" i="1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S.</a:t>
            </a:r>
            <a:r>
              <a:rPr sz="900" i="1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24,</a:t>
            </a:r>
            <a:r>
              <a:rPr sz="900" i="1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unter:</a:t>
            </a:r>
            <a:r>
              <a:rPr sz="900" i="1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spc="-10" dirty="0">
                <a:solidFill>
                  <a:srgbClr val="231F20"/>
                </a:solidFill>
                <a:latin typeface="Trebuchet MS"/>
                <a:cs typeface="Trebuchet MS"/>
                <a:hlinkClick r:id="rId2"/>
              </a:rPr>
              <a:t>www.boelw.de/service/mediathek/broschuere/</a:t>
            </a:r>
            <a:r>
              <a:rPr sz="900" i="1" spc="-10" dirty="0">
                <a:solidFill>
                  <a:srgbClr val="231F20"/>
                </a:solidFill>
                <a:latin typeface="Trebuchet MS"/>
                <a:cs typeface="Trebuchet MS"/>
              </a:rPr>
              <a:t> die-bio-branche-2022/.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Kapitalismus</a:t>
            </a:r>
            <a:r>
              <a:rPr spc="-20" dirty="0"/>
              <a:t> </a:t>
            </a:r>
            <a:r>
              <a:rPr dirty="0"/>
              <a:t>für</a:t>
            </a:r>
            <a:r>
              <a:rPr spc="-10" dirty="0"/>
              <a:t> </a:t>
            </a:r>
            <a:r>
              <a:rPr dirty="0"/>
              <a:t>Einsteiger*innen</a:t>
            </a:r>
            <a:r>
              <a:rPr spc="-10" dirty="0"/>
              <a:t> </a:t>
            </a:r>
            <a:r>
              <a:rPr dirty="0"/>
              <a:t>–</a:t>
            </a:r>
            <a:r>
              <a:rPr spc="-55" dirty="0"/>
              <a:t> </a:t>
            </a:r>
            <a:r>
              <a:rPr dirty="0"/>
              <a:t>Arbeitsblatt</a:t>
            </a:r>
            <a:r>
              <a:rPr spc="-10" dirty="0"/>
              <a:t> </a:t>
            </a:r>
            <a:fld id="{81D60167-4931-47E6-BA6A-407CBD079E47}" type="slidenum">
              <a:rPr dirty="0"/>
              <a:t>23</a:t>
            </a:fld>
            <a:r>
              <a:rPr dirty="0"/>
              <a:t>,</a:t>
            </a:r>
            <a:r>
              <a:rPr spc="-15" dirty="0"/>
              <a:t> </a:t>
            </a:r>
            <a:r>
              <a:rPr dirty="0"/>
              <a:t>Methode</a:t>
            </a:r>
            <a:r>
              <a:rPr spc="-10" dirty="0"/>
              <a:t> </a:t>
            </a:r>
            <a:r>
              <a:rPr dirty="0"/>
              <a:t>«Planspiel</a:t>
            </a:r>
            <a:r>
              <a:rPr spc="-15" dirty="0"/>
              <a:t> </a:t>
            </a:r>
            <a:r>
              <a:rPr dirty="0"/>
              <a:t>Kapitalismus</a:t>
            </a:r>
            <a:r>
              <a:rPr spc="-10" dirty="0"/>
              <a:t> </a:t>
            </a:r>
            <a:r>
              <a:rPr dirty="0"/>
              <a:t>und</a:t>
            </a:r>
            <a:r>
              <a:rPr spc="-10" dirty="0"/>
              <a:t> Natur»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4485" y="517900"/>
            <a:ext cx="6343015" cy="2159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54480" marR="5080" indent="-154241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Nachhaltigkeit: Realität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00378" y="2588000"/>
            <a:ext cx="8291830" cy="276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4500" b="1" spc="-25" dirty="0">
                <a:solidFill>
                  <a:srgbClr val="231F20"/>
                </a:solidFill>
                <a:latin typeface="Trebuchet MS"/>
                <a:cs typeface="Trebuchet MS"/>
              </a:rPr>
              <a:t>Anzahl</a:t>
            </a:r>
            <a:r>
              <a:rPr sz="4500" b="1" spc="-1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4500" b="1" dirty="0">
                <a:solidFill>
                  <a:srgbClr val="231F20"/>
                </a:solidFill>
                <a:latin typeface="Trebuchet MS"/>
                <a:cs typeface="Trebuchet MS"/>
              </a:rPr>
              <a:t>der</a:t>
            </a:r>
            <a:r>
              <a:rPr sz="4500" b="1" spc="-1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4500" b="1" dirty="0">
                <a:solidFill>
                  <a:srgbClr val="231F20"/>
                </a:solidFill>
                <a:latin typeface="Trebuchet MS"/>
                <a:cs typeface="Trebuchet MS"/>
              </a:rPr>
              <a:t>Pkw</a:t>
            </a:r>
            <a:r>
              <a:rPr sz="4500" b="1" spc="-1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4500" b="1" dirty="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sz="4500" b="1" spc="-1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4500" b="1" spc="-90" dirty="0">
                <a:solidFill>
                  <a:srgbClr val="231F20"/>
                </a:solidFill>
                <a:latin typeface="Trebuchet MS"/>
                <a:cs typeface="Trebuchet MS"/>
              </a:rPr>
              <a:t>Deutschland</a:t>
            </a:r>
            <a:r>
              <a:rPr sz="3900" b="1" spc="-135" baseline="32051" dirty="0">
                <a:solidFill>
                  <a:srgbClr val="231F20"/>
                </a:solidFill>
                <a:latin typeface="Trebuchet MS"/>
                <a:cs typeface="Trebuchet MS"/>
              </a:rPr>
              <a:t>1</a:t>
            </a:r>
            <a:endParaRPr sz="3900" baseline="32051">
              <a:latin typeface="Trebuchet MS"/>
              <a:cs typeface="Trebuchet MS"/>
            </a:endParaRPr>
          </a:p>
          <a:p>
            <a:pPr marL="5904230">
              <a:lnSpc>
                <a:spcPct val="100000"/>
              </a:lnSpc>
            </a:pPr>
            <a:r>
              <a:rPr sz="4500" b="1" spc="-35" dirty="0">
                <a:solidFill>
                  <a:srgbClr val="231F20"/>
                </a:solidFill>
                <a:latin typeface="Trebuchet MS"/>
                <a:cs typeface="Trebuchet MS"/>
              </a:rPr>
              <a:t>2021:</a:t>
            </a:r>
            <a:endParaRPr sz="4500">
              <a:latin typeface="Trebuchet MS"/>
              <a:cs typeface="Trebuchet MS"/>
            </a:endParaRPr>
          </a:p>
          <a:p>
            <a:pPr marL="948055">
              <a:lnSpc>
                <a:spcPct val="100000"/>
              </a:lnSpc>
              <a:tabLst>
                <a:tab pos="5407025" algn="l"/>
              </a:tabLst>
            </a:pPr>
            <a:r>
              <a:rPr sz="4500" b="1" spc="-10" dirty="0">
                <a:solidFill>
                  <a:srgbClr val="231F20"/>
                </a:solidFill>
                <a:latin typeface="Trebuchet MS"/>
                <a:cs typeface="Trebuchet MS"/>
              </a:rPr>
              <a:t>2007:</a:t>
            </a:r>
            <a:r>
              <a:rPr sz="4500" b="1" dirty="0">
                <a:solidFill>
                  <a:srgbClr val="231F20"/>
                </a:solidFill>
                <a:latin typeface="Trebuchet MS"/>
                <a:cs typeface="Trebuchet MS"/>
              </a:rPr>
              <a:t>	</a:t>
            </a:r>
            <a:r>
              <a:rPr sz="4500" b="1" spc="-70" dirty="0">
                <a:solidFill>
                  <a:srgbClr val="231F20"/>
                </a:solidFill>
                <a:latin typeface="Trebuchet MS"/>
                <a:cs typeface="Trebuchet MS"/>
              </a:rPr>
              <a:t>48,5</a:t>
            </a:r>
            <a:r>
              <a:rPr sz="4500" b="1" spc="-25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4500" b="1" spc="-20" dirty="0">
                <a:solidFill>
                  <a:srgbClr val="231F20"/>
                </a:solidFill>
                <a:latin typeface="Trebuchet MS"/>
                <a:cs typeface="Trebuchet MS"/>
              </a:rPr>
              <a:t>Mio.</a:t>
            </a:r>
            <a:endParaRPr sz="4500">
              <a:latin typeface="Trebuchet MS"/>
              <a:cs typeface="Trebuchet MS"/>
            </a:endParaRPr>
          </a:p>
          <a:p>
            <a:pPr marL="513080">
              <a:lnSpc>
                <a:spcPct val="100000"/>
              </a:lnSpc>
            </a:pPr>
            <a:r>
              <a:rPr sz="4500" b="1" spc="-265" dirty="0">
                <a:solidFill>
                  <a:srgbClr val="231F20"/>
                </a:solidFill>
                <a:latin typeface="Trebuchet MS"/>
                <a:cs typeface="Trebuchet MS"/>
              </a:rPr>
              <a:t>41,2</a:t>
            </a:r>
            <a:r>
              <a:rPr sz="4500" b="1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4500" b="1" spc="-20" dirty="0">
                <a:solidFill>
                  <a:srgbClr val="231F20"/>
                </a:solidFill>
                <a:latin typeface="Trebuchet MS"/>
                <a:cs typeface="Trebuchet MS"/>
              </a:rPr>
              <a:t>Mio.</a:t>
            </a:r>
            <a:endParaRPr sz="45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6277683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6500" y="6395844"/>
            <a:ext cx="93795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210" marR="5080" indent="-144145">
              <a:lnSpc>
                <a:spcPct val="100000"/>
              </a:lnSpc>
              <a:spcBef>
                <a:spcPts val="100"/>
              </a:spcBef>
            </a:pP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1</a:t>
            </a:r>
            <a:r>
              <a:rPr sz="900" i="1" spc="4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Umweltbundesamt:</a:t>
            </a:r>
            <a:r>
              <a:rPr sz="900" i="1" spc="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spc="-10" dirty="0">
                <a:solidFill>
                  <a:srgbClr val="231F20"/>
                </a:solidFill>
                <a:latin typeface="Trebuchet MS"/>
                <a:cs typeface="Trebuchet MS"/>
              </a:rPr>
              <a:t>Verkehrsinfrastruktur</a:t>
            </a:r>
            <a:r>
              <a:rPr sz="900" i="1" spc="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und</a:t>
            </a:r>
            <a:r>
              <a:rPr sz="900" i="1" spc="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Fahrzeugbestand,</a:t>
            </a:r>
            <a:r>
              <a:rPr sz="900" i="1" spc="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24.3.2022,</a:t>
            </a:r>
            <a:r>
              <a:rPr sz="900" i="1" spc="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unter:</a:t>
            </a:r>
            <a:r>
              <a:rPr sz="900" i="1" spc="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spc="-10" dirty="0">
                <a:solidFill>
                  <a:srgbClr val="231F20"/>
                </a:solidFill>
                <a:latin typeface="Trebuchet MS"/>
                <a:cs typeface="Trebuchet MS"/>
                <a:hlinkClick r:id="rId2"/>
              </a:rPr>
              <a:t>www.umweltbundesamt.de/daten/verkehr/</a:t>
            </a:r>
            <a:r>
              <a:rPr sz="900" i="1" spc="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spc="-10" dirty="0">
                <a:solidFill>
                  <a:srgbClr val="231F20"/>
                </a:solidFill>
                <a:latin typeface="Trebuchet MS"/>
                <a:cs typeface="Trebuchet MS"/>
              </a:rPr>
              <a:t>verkehrsinfrastruktur-fahrzeugbestand#lange-</a:t>
            </a:r>
            <a:r>
              <a:rPr sz="900" i="1" spc="-20" dirty="0">
                <a:solidFill>
                  <a:srgbClr val="231F20"/>
                </a:solidFill>
                <a:latin typeface="Trebuchet MS"/>
                <a:cs typeface="Trebuchet MS"/>
              </a:rPr>
              <a:t>der- </a:t>
            </a:r>
            <a:r>
              <a:rPr sz="900" i="1" spc="-10" dirty="0">
                <a:solidFill>
                  <a:srgbClr val="231F20"/>
                </a:solidFill>
                <a:latin typeface="Trebuchet MS"/>
                <a:cs typeface="Trebuchet MS"/>
              </a:rPr>
              <a:t>verkehrswege.</a:t>
            </a:r>
            <a:endParaRPr sz="90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552999" y="4032010"/>
            <a:ext cx="1567180" cy="937260"/>
            <a:chOff x="4552999" y="4032010"/>
            <a:chExt cx="1567180" cy="937260"/>
          </a:xfrm>
        </p:grpSpPr>
        <p:sp>
          <p:nvSpPr>
            <p:cNvPr id="7" name="object 7"/>
            <p:cNvSpPr/>
            <p:nvPr/>
          </p:nvSpPr>
          <p:spPr>
            <a:xfrm>
              <a:off x="4679999" y="4238985"/>
              <a:ext cx="1072515" cy="603250"/>
            </a:xfrm>
            <a:custGeom>
              <a:avLst/>
              <a:gdLst/>
              <a:ahLst/>
              <a:cxnLst/>
              <a:rect l="l" t="t" r="r" b="b"/>
              <a:pathLst>
                <a:path w="1072514" h="603250">
                  <a:moveTo>
                    <a:pt x="0" y="603021"/>
                  </a:moveTo>
                  <a:lnTo>
                    <a:pt x="1072032" y="0"/>
                  </a:lnTo>
                </a:path>
              </a:pathLst>
            </a:custGeom>
            <a:ln w="254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7322" y="4032010"/>
              <a:ext cx="702945" cy="540385"/>
            </a:xfrm>
            <a:custGeom>
              <a:avLst/>
              <a:gdLst/>
              <a:ahLst/>
              <a:cxnLst/>
              <a:rect l="l" t="t" r="r" b="b"/>
              <a:pathLst>
                <a:path w="702945" h="540385">
                  <a:moveTo>
                    <a:pt x="702678" y="0"/>
                  </a:moveTo>
                  <a:lnTo>
                    <a:pt x="0" y="115836"/>
                  </a:lnTo>
                  <a:lnTo>
                    <a:pt x="238785" y="540346"/>
                  </a:lnTo>
                  <a:lnTo>
                    <a:pt x="70267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Kapitalismus</a:t>
            </a:r>
            <a:r>
              <a:rPr spc="-20" dirty="0"/>
              <a:t> </a:t>
            </a:r>
            <a:r>
              <a:rPr dirty="0"/>
              <a:t>für</a:t>
            </a:r>
            <a:r>
              <a:rPr spc="-10" dirty="0"/>
              <a:t> </a:t>
            </a:r>
            <a:r>
              <a:rPr dirty="0"/>
              <a:t>Einsteiger*innen</a:t>
            </a:r>
            <a:r>
              <a:rPr spc="-10" dirty="0"/>
              <a:t> </a:t>
            </a:r>
            <a:r>
              <a:rPr dirty="0"/>
              <a:t>–</a:t>
            </a:r>
            <a:r>
              <a:rPr spc="-55" dirty="0"/>
              <a:t> </a:t>
            </a:r>
            <a:r>
              <a:rPr dirty="0"/>
              <a:t>Arbeitsblatt</a:t>
            </a:r>
            <a:r>
              <a:rPr spc="-10" dirty="0"/>
              <a:t> </a:t>
            </a:r>
            <a:fld id="{81D60167-4931-47E6-BA6A-407CBD079E47}" type="slidenum">
              <a:rPr dirty="0"/>
              <a:t>24</a:t>
            </a:fld>
            <a:r>
              <a:rPr dirty="0"/>
              <a:t>,</a:t>
            </a:r>
            <a:r>
              <a:rPr spc="-15" dirty="0"/>
              <a:t> </a:t>
            </a:r>
            <a:r>
              <a:rPr dirty="0"/>
              <a:t>Methode</a:t>
            </a:r>
            <a:r>
              <a:rPr spc="-10" dirty="0"/>
              <a:t> </a:t>
            </a:r>
            <a:r>
              <a:rPr dirty="0"/>
              <a:t>«Planspiel</a:t>
            </a:r>
            <a:r>
              <a:rPr spc="-15" dirty="0"/>
              <a:t> </a:t>
            </a:r>
            <a:r>
              <a:rPr dirty="0"/>
              <a:t>Kapitalismus</a:t>
            </a:r>
            <a:r>
              <a:rPr spc="-10" dirty="0"/>
              <a:t> </a:t>
            </a:r>
            <a:r>
              <a:rPr dirty="0"/>
              <a:t>und</a:t>
            </a:r>
            <a:r>
              <a:rPr spc="-10" dirty="0"/>
              <a:t> Natur»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Kapitalismus</a:t>
            </a:r>
            <a:r>
              <a:rPr spc="-20" dirty="0"/>
              <a:t> </a:t>
            </a:r>
            <a:r>
              <a:rPr dirty="0"/>
              <a:t>für</a:t>
            </a:r>
            <a:r>
              <a:rPr spc="-10" dirty="0"/>
              <a:t> </a:t>
            </a:r>
            <a:r>
              <a:rPr dirty="0"/>
              <a:t>Einsteiger*innen</a:t>
            </a:r>
            <a:r>
              <a:rPr spc="-10" dirty="0"/>
              <a:t> </a:t>
            </a:r>
            <a:r>
              <a:rPr dirty="0"/>
              <a:t>–</a:t>
            </a:r>
            <a:r>
              <a:rPr spc="-55" dirty="0"/>
              <a:t> </a:t>
            </a:r>
            <a:r>
              <a:rPr dirty="0"/>
              <a:t>Arbeitsblatt</a:t>
            </a:r>
            <a:r>
              <a:rPr spc="-10" dirty="0"/>
              <a:t> </a:t>
            </a:r>
            <a:fld id="{81D60167-4931-47E6-BA6A-407CBD079E47}" type="slidenum">
              <a:rPr dirty="0"/>
              <a:t>25</a:t>
            </a:fld>
            <a:r>
              <a:rPr dirty="0"/>
              <a:t>,</a:t>
            </a:r>
            <a:r>
              <a:rPr spc="-15" dirty="0"/>
              <a:t> </a:t>
            </a:r>
            <a:r>
              <a:rPr dirty="0"/>
              <a:t>Methode</a:t>
            </a:r>
            <a:r>
              <a:rPr spc="-10" dirty="0"/>
              <a:t> </a:t>
            </a:r>
            <a:r>
              <a:rPr dirty="0"/>
              <a:t>«Planspiel</a:t>
            </a:r>
            <a:r>
              <a:rPr spc="-15" dirty="0"/>
              <a:t> </a:t>
            </a:r>
            <a:r>
              <a:rPr dirty="0"/>
              <a:t>Kapitalismus</a:t>
            </a:r>
            <a:r>
              <a:rPr spc="-10" dirty="0"/>
              <a:t> </a:t>
            </a:r>
            <a:r>
              <a:rPr dirty="0"/>
              <a:t>und</a:t>
            </a:r>
            <a:r>
              <a:rPr spc="-10" dirty="0"/>
              <a:t> Natur»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381634" y="851037"/>
            <a:ext cx="7929880" cy="535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  <a:tabLst>
                <a:tab pos="1889125" algn="l"/>
              </a:tabLst>
            </a:pPr>
            <a:r>
              <a:rPr sz="7000" b="1" spc="-25" dirty="0">
                <a:solidFill>
                  <a:srgbClr val="231F20"/>
                </a:solidFill>
                <a:latin typeface="Trebuchet MS"/>
                <a:cs typeface="Trebuchet MS"/>
              </a:rPr>
              <a:t>Was</a:t>
            </a:r>
            <a:r>
              <a:rPr sz="7000" b="1" dirty="0">
                <a:solidFill>
                  <a:srgbClr val="231F20"/>
                </a:solidFill>
                <a:latin typeface="Trebuchet MS"/>
                <a:cs typeface="Trebuchet MS"/>
              </a:rPr>
              <a:t>	</a:t>
            </a:r>
            <a:r>
              <a:rPr sz="7000" b="1" spc="-10" dirty="0">
                <a:solidFill>
                  <a:srgbClr val="231F20"/>
                </a:solidFill>
                <a:latin typeface="Trebuchet MS"/>
                <a:cs typeface="Trebuchet MS"/>
              </a:rPr>
              <a:t>hindert </a:t>
            </a:r>
            <a:r>
              <a:rPr sz="7000" b="1" dirty="0">
                <a:solidFill>
                  <a:srgbClr val="231F20"/>
                </a:solidFill>
                <a:latin typeface="Trebuchet MS"/>
                <a:cs typeface="Trebuchet MS"/>
              </a:rPr>
              <a:t>Unternehmen</a:t>
            </a:r>
            <a:r>
              <a:rPr sz="7000" b="1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7000" b="1" spc="-25" dirty="0">
                <a:solidFill>
                  <a:srgbClr val="231F20"/>
                </a:solidFill>
                <a:latin typeface="Trebuchet MS"/>
                <a:cs typeface="Trebuchet MS"/>
              </a:rPr>
              <a:t>an </a:t>
            </a:r>
            <a:r>
              <a:rPr sz="7000" b="1" dirty="0">
                <a:solidFill>
                  <a:srgbClr val="231F20"/>
                </a:solidFill>
                <a:latin typeface="Trebuchet MS"/>
                <a:cs typeface="Trebuchet MS"/>
              </a:rPr>
              <a:t>der</a:t>
            </a:r>
            <a:r>
              <a:rPr sz="7000" b="1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7000" b="1" dirty="0">
                <a:solidFill>
                  <a:srgbClr val="231F20"/>
                </a:solidFill>
                <a:latin typeface="Trebuchet MS"/>
                <a:cs typeface="Trebuchet MS"/>
              </a:rPr>
              <a:t>Umstellung</a:t>
            </a:r>
            <a:r>
              <a:rPr sz="7000" b="1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7000" b="1" spc="-25" dirty="0">
                <a:solidFill>
                  <a:srgbClr val="231F20"/>
                </a:solidFill>
                <a:latin typeface="Trebuchet MS"/>
                <a:cs typeface="Trebuchet MS"/>
              </a:rPr>
              <a:t>auf </a:t>
            </a:r>
            <a:r>
              <a:rPr sz="7000" b="1" spc="-10" dirty="0">
                <a:solidFill>
                  <a:srgbClr val="231F20"/>
                </a:solidFill>
                <a:latin typeface="Trebuchet MS"/>
                <a:cs typeface="Trebuchet MS"/>
              </a:rPr>
              <a:t>nachhaltige Produktion?</a:t>
            </a:r>
            <a:endParaRPr sz="7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Kapitalismus</a:t>
            </a:r>
            <a:r>
              <a:rPr spc="-20" dirty="0"/>
              <a:t> </a:t>
            </a:r>
            <a:r>
              <a:rPr dirty="0"/>
              <a:t>für</a:t>
            </a:r>
            <a:r>
              <a:rPr spc="-10" dirty="0"/>
              <a:t> </a:t>
            </a:r>
            <a:r>
              <a:rPr dirty="0"/>
              <a:t>Einsteiger*innen</a:t>
            </a:r>
            <a:r>
              <a:rPr spc="-10" dirty="0"/>
              <a:t> </a:t>
            </a:r>
            <a:r>
              <a:rPr dirty="0"/>
              <a:t>–</a:t>
            </a:r>
            <a:r>
              <a:rPr spc="-55" dirty="0"/>
              <a:t> </a:t>
            </a:r>
            <a:r>
              <a:rPr dirty="0"/>
              <a:t>Arbeitsblatt</a:t>
            </a:r>
            <a:r>
              <a:rPr spc="-10" dirty="0"/>
              <a:t> </a:t>
            </a:r>
            <a:fld id="{81D60167-4931-47E6-BA6A-407CBD079E47}" type="slidenum">
              <a:rPr dirty="0"/>
              <a:t>26</a:t>
            </a:fld>
            <a:r>
              <a:rPr dirty="0"/>
              <a:t>,</a:t>
            </a:r>
            <a:r>
              <a:rPr spc="-15" dirty="0"/>
              <a:t> </a:t>
            </a:r>
            <a:r>
              <a:rPr dirty="0"/>
              <a:t>Methode</a:t>
            </a:r>
            <a:r>
              <a:rPr spc="-10" dirty="0"/>
              <a:t> </a:t>
            </a:r>
            <a:r>
              <a:rPr dirty="0"/>
              <a:t>«Planspiel</a:t>
            </a:r>
            <a:r>
              <a:rPr spc="-15" dirty="0"/>
              <a:t> </a:t>
            </a:r>
            <a:r>
              <a:rPr dirty="0"/>
              <a:t>Kapitalismus</a:t>
            </a:r>
            <a:r>
              <a:rPr spc="-10" dirty="0"/>
              <a:t> </a:t>
            </a:r>
            <a:r>
              <a:rPr dirty="0"/>
              <a:t>und</a:t>
            </a:r>
            <a:r>
              <a:rPr spc="-10" dirty="0"/>
              <a:t> Natur»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513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Planspiel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2897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Realität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65025" y="2672636"/>
            <a:ext cx="2712720" cy="2159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7850" marR="5080" indent="-565785">
              <a:lnSpc>
                <a:spcPct val="100000"/>
              </a:lnSpc>
              <a:spcBef>
                <a:spcPts val="100"/>
              </a:spcBef>
            </a:pPr>
            <a:r>
              <a:rPr sz="7000" b="1" spc="-210" dirty="0">
                <a:solidFill>
                  <a:srgbClr val="231F20"/>
                </a:solidFill>
                <a:latin typeface="Trebuchet MS"/>
                <a:cs typeface="Trebuchet MS"/>
              </a:rPr>
              <a:t>Profite </a:t>
            </a:r>
            <a:r>
              <a:rPr sz="7000" b="1" spc="-25" dirty="0">
                <a:solidFill>
                  <a:srgbClr val="231F20"/>
                </a:solidFill>
                <a:latin typeface="Trebuchet MS"/>
                <a:cs typeface="Trebuchet MS"/>
              </a:rPr>
              <a:t>SUV</a:t>
            </a:r>
            <a:endParaRPr sz="7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95689" y="2672636"/>
            <a:ext cx="4550410" cy="2159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7575">
              <a:lnSpc>
                <a:spcPct val="100000"/>
              </a:lnSpc>
              <a:spcBef>
                <a:spcPts val="100"/>
              </a:spcBef>
            </a:pPr>
            <a:r>
              <a:rPr sz="7000" b="1" spc="-70" dirty="0">
                <a:solidFill>
                  <a:srgbClr val="231F20"/>
                </a:solidFill>
                <a:latin typeface="Trebuchet MS"/>
                <a:cs typeface="Trebuchet MS"/>
              </a:rPr>
              <a:t>Profite </a:t>
            </a:r>
            <a:r>
              <a:rPr sz="7000" b="1" spc="-200" dirty="0">
                <a:solidFill>
                  <a:srgbClr val="231F20"/>
                </a:solidFill>
                <a:latin typeface="Trebuchet MS"/>
                <a:cs typeface="Trebuchet MS"/>
              </a:rPr>
              <a:t>Kleinwagen</a:t>
            </a:r>
            <a:endParaRPr sz="7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33997" y="3216603"/>
            <a:ext cx="972819" cy="1127125"/>
          </a:xfrm>
          <a:custGeom>
            <a:avLst/>
            <a:gdLst/>
            <a:ahLst/>
            <a:cxnLst/>
            <a:rect l="l" t="t" r="r" b="b"/>
            <a:pathLst>
              <a:path w="972820" h="1127125">
                <a:moveTo>
                  <a:pt x="0" y="0"/>
                </a:moveTo>
                <a:lnTo>
                  <a:pt x="0" y="217258"/>
                </a:lnTo>
                <a:lnTo>
                  <a:pt x="751522" y="561378"/>
                </a:lnTo>
                <a:lnTo>
                  <a:pt x="0" y="909535"/>
                </a:lnTo>
                <a:lnTo>
                  <a:pt x="0" y="1126807"/>
                </a:lnTo>
                <a:lnTo>
                  <a:pt x="972629" y="643699"/>
                </a:lnTo>
                <a:lnTo>
                  <a:pt x="972629" y="477710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44500" y="6293279"/>
            <a:ext cx="9674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808285"/>
                </a:solidFill>
                <a:latin typeface="Trebuchet MS"/>
                <a:cs typeface="Trebuchet MS"/>
              </a:rPr>
              <a:t>Quelle:</a:t>
            </a:r>
            <a:r>
              <a:rPr sz="900" spc="-15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808285"/>
                </a:solidFill>
                <a:latin typeface="Trebuchet MS"/>
                <a:cs typeface="Trebuchet MS"/>
              </a:rPr>
              <a:t>Skarics,</a:t>
            </a:r>
            <a:r>
              <a:rPr sz="900" spc="-15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808285"/>
                </a:solidFill>
                <a:latin typeface="Trebuchet MS"/>
                <a:cs typeface="Trebuchet MS"/>
              </a:rPr>
              <a:t>Rudolf:</a:t>
            </a:r>
            <a:r>
              <a:rPr sz="900" spc="-15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808285"/>
                </a:solidFill>
                <a:latin typeface="Trebuchet MS"/>
                <a:cs typeface="Trebuchet MS"/>
              </a:rPr>
              <a:t>Der</a:t>
            </a:r>
            <a:r>
              <a:rPr sz="900" spc="-15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808285"/>
                </a:solidFill>
                <a:latin typeface="Trebuchet MS"/>
                <a:cs typeface="Trebuchet MS"/>
              </a:rPr>
              <a:t>Kleinwagen</a:t>
            </a:r>
            <a:r>
              <a:rPr sz="900" spc="-10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808285"/>
                </a:solidFill>
                <a:latin typeface="Trebuchet MS"/>
                <a:cs typeface="Trebuchet MS"/>
              </a:rPr>
              <a:t>ist</a:t>
            </a:r>
            <a:r>
              <a:rPr sz="900" spc="-15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808285"/>
                </a:solidFill>
                <a:latin typeface="Trebuchet MS"/>
                <a:cs typeface="Trebuchet MS"/>
              </a:rPr>
              <a:t>tot.</a:t>
            </a:r>
            <a:r>
              <a:rPr sz="900" spc="-15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808285"/>
                </a:solidFill>
                <a:latin typeface="Trebuchet MS"/>
                <a:cs typeface="Trebuchet MS"/>
              </a:rPr>
              <a:t>Immer</a:t>
            </a:r>
            <a:r>
              <a:rPr sz="900" spc="-15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808285"/>
                </a:solidFill>
                <a:latin typeface="Trebuchet MS"/>
                <a:cs typeface="Trebuchet MS"/>
              </a:rPr>
              <a:t>strengere</a:t>
            </a:r>
            <a:r>
              <a:rPr sz="900" spc="-55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808285"/>
                </a:solidFill>
                <a:latin typeface="Trebuchet MS"/>
                <a:cs typeface="Trebuchet MS"/>
              </a:rPr>
              <a:t>Abgasvorschriften</a:t>
            </a:r>
            <a:r>
              <a:rPr sz="900" spc="-10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808285"/>
                </a:solidFill>
                <a:latin typeface="Trebuchet MS"/>
                <a:cs typeface="Trebuchet MS"/>
              </a:rPr>
              <a:t>machen</a:t>
            </a:r>
            <a:r>
              <a:rPr sz="900" spc="-15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808285"/>
                </a:solidFill>
                <a:latin typeface="Trebuchet MS"/>
                <a:cs typeface="Trebuchet MS"/>
              </a:rPr>
              <a:t>vor</a:t>
            </a:r>
            <a:r>
              <a:rPr sz="900" spc="-10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808285"/>
                </a:solidFill>
                <a:latin typeface="Trebuchet MS"/>
                <a:cs typeface="Trebuchet MS"/>
              </a:rPr>
              <a:t>allem</a:t>
            </a:r>
            <a:r>
              <a:rPr sz="900" spc="-20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808285"/>
                </a:solidFill>
                <a:latin typeface="Trebuchet MS"/>
                <a:cs typeface="Trebuchet MS"/>
              </a:rPr>
              <a:t>den</a:t>
            </a:r>
            <a:r>
              <a:rPr sz="900" spc="-15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808285"/>
                </a:solidFill>
                <a:latin typeface="Trebuchet MS"/>
                <a:cs typeface="Trebuchet MS"/>
              </a:rPr>
              <a:t>Kleinwagen</a:t>
            </a:r>
            <a:r>
              <a:rPr sz="900" spc="-10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808285"/>
                </a:solidFill>
                <a:latin typeface="Trebuchet MS"/>
                <a:cs typeface="Trebuchet MS"/>
              </a:rPr>
              <a:t>zu</a:t>
            </a:r>
            <a:r>
              <a:rPr sz="900" spc="-10" dirty="0">
                <a:solidFill>
                  <a:srgbClr val="808285"/>
                </a:solidFill>
                <a:latin typeface="Trebuchet MS"/>
                <a:cs typeface="Trebuchet MS"/>
              </a:rPr>
              <a:t> schaffen, </a:t>
            </a:r>
            <a:r>
              <a:rPr sz="900" dirty="0">
                <a:solidFill>
                  <a:srgbClr val="808285"/>
                </a:solidFill>
                <a:latin typeface="Trebuchet MS"/>
                <a:cs typeface="Trebuchet MS"/>
              </a:rPr>
              <a:t>in:</a:t>
            </a:r>
            <a:r>
              <a:rPr sz="900" spc="-15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808285"/>
                </a:solidFill>
                <a:latin typeface="Trebuchet MS"/>
                <a:cs typeface="Trebuchet MS"/>
              </a:rPr>
              <a:t>Der</a:t>
            </a:r>
            <a:r>
              <a:rPr sz="900" spc="-15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808285"/>
                </a:solidFill>
                <a:latin typeface="Trebuchet MS"/>
                <a:cs typeface="Trebuchet MS"/>
              </a:rPr>
              <a:t>Standard,</a:t>
            </a:r>
            <a:r>
              <a:rPr sz="900" spc="-15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808285"/>
                </a:solidFill>
                <a:latin typeface="Trebuchet MS"/>
                <a:cs typeface="Trebuchet MS"/>
              </a:rPr>
              <a:t>3.1.2019,</a:t>
            </a:r>
            <a:r>
              <a:rPr sz="900" spc="-15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808285"/>
                </a:solidFill>
                <a:latin typeface="Trebuchet MS"/>
                <a:cs typeface="Trebuchet MS"/>
              </a:rPr>
              <a:t>unter:</a:t>
            </a:r>
            <a:r>
              <a:rPr sz="900" spc="-20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808285"/>
                </a:solidFill>
                <a:latin typeface="Trebuchet MS"/>
                <a:cs typeface="Trebuchet MS"/>
              </a:rPr>
              <a:t>https://www.derstan- dard.de/story/2000094512547/der-</a:t>
            </a:r>
            <a:r>
              <a:rPr sz="900" dirty="0">
                <a:solidFill>
                  <a:srgbClr val="808285"/>
                </a:solidFill>
                <a:latin typeface="Trebuchet MS"/>
                <a:cs typeface="Trebuchet MS"/>
              </a:rPr>
              <a:t>kleinwagen-ist-</a:t>
            </a:r>
            <a:r>
              <a:rPr sz="900" spc="-20" dirty="0">
                <a:solidFill>
                  <a:srgbClr val="808285"/>
                </a:solidFill>
                <a:latin typeface="Trebuchet MS"/>
                <a:cs typeface="Trebuchet MS"/>
              </a:rPr>
              <a:t>tot,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Kapitalismus</a:t>
            </a:r>
            <a:r>
              <a:rPr spc="-20" dirty="0"/>
              <a:t> </a:t>
            </a:r>
            <a:r>
              <a:rPr dirty="0"/>
              <a:t>für</a:t>
            </a:r>
            <a:r>
              <a:rPr spc="-10" dirty="0"/>
              <a:t> </a:t>
            </a:r>
            <a:r>
              <a:rPr dirty="0"/>
              <a:t>Einsteiger*innen</a:t>
            </a:r>
            <a:r>
              <a:rPr spc="-10" dirty="0"/>
              <a:t> </a:t>
            </a:r>
            <a:r>
              <a:rPr dirty="0"/>
              <a:t>–</a:t>
            </a:r>
            <a:r>
              <a:rPr spc="-55" dirty="0"/>
              <a:t> </a:t>
            </a:r>
            <a:r>
              <a:rPr dirty="0"/>
              <a:t>Arbeitsblatt</a:t>
            </a:r>
            <a:r>
              <a:rPr spc="-10" dirty="0"/>
              <a:t> </a:t>
            </a:r>
            <a:fld id="{81D60167-4931-47E6-BA6A-407CBD079E47}" type="slidenum">
              <a:rPr dirty="0"/>
              <a:t>27</a:t>
            </a:fld>
            <a:r>
              <a:rPr dirty="0"/>
              <a:t>,</a:t>
            </a:r>
            <a:r>
              <a:rPr spc="-15" dirty="0"/>
              <a:t> </a:t>
            </a:r>
            <a:r>
              <a:rPr dirty="0"/>
              <a:t>Methode</a:t>
            </a:r>
            <a:r>
              <a:rPr spc="-10" dirty="0"/>
              <a:t> </a:t>
            </a:r>
            <a:r>
              <a:rPr dirty="0"/>
              <a:t>«Planspiel</a:t>
            </a:r>
            <a:r>
              <a:rPr spc="-15" dirty="0"/>
              <a:t> </a:t>
            </a:r>
            <a:r>
              <a:rPr dirty="0"/>
              <a:t>Kapitalismus</a:t>
            </a:r>
            <a:r>
              <a:rPr spc="-10" dirty="0"/>
              <a:t> </a:t>
            </a:r>
            <a:r>
              <a:rPr dirty="0"/>
              <a:t>und</a:t>
            </a:r>
            <a:r>
              <a:rPr spc="-10" dirty="0"/>
              <a:t> Natur»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16561" y="1132977"/>
            <a:ext cx="3259454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0" b="1" spc="-10" dirty="0">
                <a:solidFill>
                  <a:srgbClr val="231F20"/>
                </a:solidFill>
                <a:latin typeface="Trebuchet MS"/>
                <a:cs typeface="Trebuchet MS"/>
              </a:rPr>
              <a:t>Realität</a:t>
            </a:r>
            <a:endParaRPr sz="7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0789" y="2822077"/>
            <a:ext cx="8970645" cy="2082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65" marR="17780" indent="-1270" algn="ctr">
              <a:lnSpc>
                <a:spcPct val="100000"/>
              </a:lnSpc>
              <a:spcBef>
                <a:spcPts val="100"/>
              </a:spcBef>
            </a:pPr>
            <a:r>
              <a:rPr sz="4500" b="1" spc="-75" dirty="0">
                <a:solidFill>
                  <a:srgbClr val="231F20"/>
                </a:solidFill>
                <a:latin typeface="Trebuchet MS"/>
                <a:cs typeface="Trebuchet MS"/>
              </a:rPr>
              <a:t>Investitionen</a:t>
            </a:r>
            <a:r>
              <a:rPr sz="4500" b="1" spc="-2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4500" b="1" dirty="0">
                <a:solidFill>
                  <a:srgbClr val="231F20"/>
                </a:solidFill>
                <a:latin typeface="Trebuchet MS"/>
                <a:cs typeface="Trebuchet MS"/>
              </a:rPr>
              <a:t>von</a:t>
            </a:r>
            <a:r>
              <a:rPr sz="4500" b="1" spc="-2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4500" b="1" dirty="0">
                <a:solidFill>
                  <a:srgbClr val="231F20"/>
                </a:solidFill>
                <a:latin typeface="Trebuchet MS"/>
                <a:cs typeface="Trebuchet MS"/>
              </a:rPr>
              <a:t>BMW</a:t>
            </a:r>
            <a:r>
              <a:rPr sz="4500" b="1" spc="-2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4500" b="1" spc="-35" dirty="0">
                <a:solidFill>
                  <a:srgbClr val="231F20"/>
                </a:solidFill>
                <a:latin typeface="Trebuchet MS"/>
                <a:cs typeface="Trebuchet MS"/>
              </a:rPr>
              <a:t>in </a:t>
            </a:r>
            <a:r>
              <a:rPr sz="4500" b="1" spc="-85" dirty="0">
                <a:solidFill>
                  <a:srgbClr val="231F20"/>
                </a:solidFill>
                <a:latin typeface="Trebuchet MS"/>
                <a:cs typeface="Trebuchet MS"/>
              </a:rPr>
              <a:t>Elektromobilität</a:t>
            </a:r>
            <a:r>
              <a:rPr sz="4500" b="1" spc="-2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4500" b="1" dirty="0">
                <a:solidFill>
                  <a:srgbClr val="231F20"/>
                </a:solidFill>
                <a:latin typeface="Trebuchet MS"/>
                <a:cs typeface="Trebuchet MS"/>
              </a:rPr>
              <a:t>und</a:t>
            </a:r>
            <a:r>
              <a:rPr sz="4500" b="1" spc="-1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4500" b="1" spc="-10" dirty="0">
                <a:solidFill>
                  <a:srgbClr val="231F20"/>
                </a:solidFill>
                <a:latin typeface="Trebuchet MS"/>
                <a:cs typeface="Trebuchet MS"/>
              </a:rPr>
              <a:t>autonomes </a:t>
            </a:r>
            <a:r>
              <a:rPr sz="4500" b="1" spc="-110" dirty="0">
                <a:solidFill>
                  <a:srgbClr val="231F20"/>
                </a:solidFill>
                <a:latin typeface="Trebuchet MS"/>
                <a:cs typeface="Trebuchet MS"/>
              </a:rPr>
              <a:t>Fahren</a:t>
            </a:r>
            <a:r>
              <a:rPr sz="4500" b="1" spc="-20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4500" b="1" spc="-45" dirty="0">
                <a:solidFill>
                  <a:srgbClr val="231F20"/>
                </a:solidFill>
                <a:latin typeface="Trebuchet MS"/>
                <a:cs typeface="Trebuchet MS"/>
              </a:rPr>
              <a:t>2020</a:t>
            </a:r>
            <a:r>
              <a:rPr sz="4500" b="1" spc="-1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4500" b="1" dirty="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sz="4500" b="1" spc="-1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4500" b="1" spc="-105" dirty="0">
                <a:solidFill>
                  <a:srgbClr val="231F20"/>
                </a:solidFill>
                <a:latin typeface="Trebuchet MS"/>
                <a:cs typeface="Trebuchet MS"/>
              </a:rPr>
              <a:t>2025:</a:t>
            </a:r>
            <a:r>
              <a:rPr sz="4500" b="1" spc="-1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4500" b="1" dirty="0">
                <a:solidFill>
                  <a:srgbClr val="231F20"/>
                </a:solidFill>
                <a:latin typeface="Trebuchet MS"/>
                <a:cs typeface="Trebuchet MS"/>
              </a:rPr>
              <a:t>30</a:t>
            </a:r>
            <a:r>
              <a:rPr sz="4500" b="1" spc="-1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4500" b="1" dirty="0">
                <a:solidFill>
                  <a:srgbClr val="231F20"/>
                </a:solidFill>
                <a:latin typeface="Trebuchet MS"/>
                <a:cs typeface="Trebuchet MS"/>
              </a:rPr>
              <a:t>Mrd.</a:t>
            </a:r>
            <a:r>
              <a:rPr sz="4500" b="1" spc="-1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4500" b="1" spc="-145" dirty="0">
                <a:solidFill>
                  <a:srgbClr val="231F20"/>
                </a:solidFill>
                <a:latin typeface="Trebuchet MS"/>
                <a:cs typeface="Trebuchet MS"/>
              </a:rPr>
              <a:t>Euro</a:t>
            </a:r>
            <a:r>
              <a:rPr sz="3900" b="1" spc="-217" baseline="32051" dirty="0">
                <a:solidFill>
                  <a:srgbClr val="231F20"/>
                </a:solidFill>
                <a:latin typeface="Trebuchet MS"/>
                <a:cs typeface="Trebuchet MS"/>
              </a:rPr>
              <a:t>1</a:t>
            </a:r>
            <a:endParaRPr sz="3900" baseline="32051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6277685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6500" y="6395845"/>
            <a:ext cx="97110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210" marR="5080" indent="-144145">
              <a:lnSpc>
                <a:spcPct val="100000"/>
              </a:lnSpc>
              <a:spcBef>
                <a:spcPts val="100"/>
              </a:spcBef>
            </a:pP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1</a:t>
            </a:r>
            <a:r>
              <a:rPr sz="900" i="1" spc="4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BMWBLOG: „BMW</a:t>
            </a:r>
            <a:r>
              <a:rPr sz="900" i="1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to invest</a:t>
            </a:r>
            <a:r>
              <a:rPr sz="900" i="1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30 Billion</a:t>
            </a:r>
            <a:r>
              <a:rPr sz="900" i="1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Euros</a:t>
            </a:r>
            <a:r>
              <a:rPr sz="900" i="1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by 2025</a:t>
            </a:r>
            <a:r>
              <a:rPr sz="900" i="1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sz="900" i="1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spc="-35" dirty="0">
                <a:solidFill>
                  <a:srgbClr val="231F20"/>
                </a:solidFill>
                <a:latin typeface="Trebuchet MS"/>
                <a:cs typeface="Trebuchet MS"/>
              </a:rPr>
              <a:t>EV,</a:t>
            </a:r>
            <a:r>
              <a:rPr sz="900" i="1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autonomous driving</a:t>
            </a:r>
            <a:r>
              <a:rPr sz="900" i="1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tech”, 18.3.2020,</a:t>
            </a:r>
            <a:r>
              <a:rPr sz="900" i="1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spc="-10" dirty="0">
                <a:solidFill>
                  <a:srgbClr val="231F20"/>
                </a:solidFill>
                <a:latin typeface="Trebuchet MS"/>
                <a:cs typeface="Trebuchet MS"/>
                <a:hlinkClick r:id="rId2"/>
              </a:rPr>
              <a:t>https://www.bmwblog.com/2020/03/18/bmw-to-invest-30-billion-euros-by-2025-in-</a:t>
            </a:r>
            <a:r>
              <a:rPr sz="900" i="1" spc="-25" dirty="0">
                <a:solidFill>
                  <a:srgbClr val="231F20"/>
                </a:solidFill>
                <a:latin typeface="Trebuchet MS"/>
                <a:cs typeface="Trebuchet MS"/>
                <a:hlinkClick r:id="rId2"/>
              </a:rPr>
              <a:t>ev-</a:t>
            </a:r>
            <a:r>
              <a:rPr sz="900" i="1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spc="-10" dirty="0">
                <a:solidFill>
                  <a:srgbClr val="231F20"/>
                </a:solidFill>
                <a:latin typeface="Trebuchet MS"/>
                <a:cs typeface="Trebuchet MS"/>
              </a:rPr>
              <a:t>autonomous-driving-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tech/,</a:t>
            </a:r>
            <a:r>
              <a:rPr sz="900" i="1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Zugriff</a:t>
            </a:r>
            <a:r>
              <a:rPr sz="900" i="1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am</a:t>
            </a:r>
            <a:r>
              <a:rPr sz="900" i="1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spc="-10" dirty="0">
                <a:solidFill>
                  <a:srgbClr val="231F20"/>
                </a:solidFill>
                <a:latin typeface="Trebuchet MS"/>
                <a:cs typeface="Trebuchet MS"/>
              </a:rPr>
              <a:t>19.7.2022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Kapitalismus</a:t>
            </a:r>
            <a:r>
              <a:rPr spc="-20" dirty="0"/>
              <a:t> </a:t>
            </a:r>
            <a:r>
              <a:rPr dirty="0"/>
              <a:t>für</a:t>
            </a:r>
            <a:r>
              <a:rPr spc="-10" dirty="0"/>
              <a:t> </a:t>
            </a:r>
            <a:r>
              <a:rPr dirty="0"/>
              <a:t>Einsteiger*innen</a:t>
            </a:r>
            <a:r>
              <a:rPr spc="-10" dirty="0"/>
              <a:t> </a:t>
            </a:r>
            <a:r>
              <a:rPr dirty="0"/>
              <a:t>–</a:t>
            </a:r>
            <a:r>
              <a:rPr spc="-55" dirty="0"/>
              <a:t> </a:t>
            </a:r>
            <a:r>
              <a:rPr dirty="0"/>
              <a:t>Arbeitsblatt</a:t>
            </a:r>
            <a:r>
              <a:rPr spc="-10" dirty="0"/>
              <a:t> </a:t>
            </a:r>
            <a:fld id="{81D60167-4931-47E6-BA6A-407CBD079E47}" type="slidenum">
              <a:rPr dirty="0"/>
              <a:t>28</a:t>
            </a:fld>
            <a:r>
              <a:rPr dirty="0"/>
              <a:t>,</a:t>
            </a:r>
            <a:r>
              <a:rPr spc="-15" dirty="0"/>
              <a:t> </a:t>
            </a:r>
            <a:r>
              <a:rPr dirty="0"/>
              <a:t>Methode</a:t>
            </a:r>
            <a:r>
              <a:rPr spc="-10" dirty="0"/>
              <a:t> </a:t>
            </a:r>
            <a:r>
              <a:rPr dirty="0"/>
              <a:t>«Planspiel</a:t>
            </a:r>
            <a:r>
              <a:rPr spc="-15" dirty="0"/>
              <a:t> </a:t>
            </a:r>
            <a:r>
              <a:rPr dirty="0"/>
              <a:t>Kapitalismus</a:t>
            </a:r>
            <a:r>
              <a:rPr spc="-10" dirty="0"/>
              <a:t> </a:t>
            </a:r>
            <a:r>
              <a:rPr dirty="0"/>
              <a:t>und</a:t>
            </a:r>
            <a:r>
              <a:rPr spc="-10" dirty="0"/>
              <a:t> Natur»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Kapitalismus</a:t>
            </a:r>
            <a:r>
              <a:rPr spc="-20" dirty="0"/>
              <a:t> </a:t>
            </a:r>
            <a:r>
              <a:rPr dirty="0"/>
              <a:t>für</a:t>
            </a:r>
            <a:r>
              <a:rPr spc="-10" dirty="0"/>
              <a:t> </a:t>
            </a:r>
            <a:r>
              <a:rPr dirty="0"/>
              <a:t>Einsteiger*innen</a:t>
            </a:r>
            <a:r>
              <a:rPr spc="-10" dirty="0"/>
              <a:t> </a:t>
            </a:r>
            <a:r>
              <a:rPr dirty="0"/>
              <a:t>–</a:t>
            </a:r>
            <a:r>
              <a:rPr spc="-55" dirty="0"/>
              <a:t> </a:t>
            </a:r>
            <a:r>
              <a:rPr dirty="0"/>
              <a:t>Arbeitsblatt</a:t>
            </a:r>
            <a:r>
              <a:rPr spc="-10" dirty="0"/>
              <a:t> </a:t>
            </a:r>
            <a:fld id="{81D60167-4931-47E6-BA6A-407CBD079E47}" type="slidenum">
              <a:rPr dirty="0"/>
              <a:t>29</a:t>
            </a:fld>
            <a:r>
              <a:rPr dirty="0"/>
              <a:t>,</a:t>
            </a:r>
            <a:r>
              <a:rPr spc="-15" dirty="0"/>
              <a:t> </a:t>
            </a:r>
            <a:r>
              <a:rPr dirty="0"/>
              <a:t>Methode</a:t>
            </a:r>
            <a:r>
              <a:rPr spc="-10" dirty="0"/>
              <a:t> </a:t>
            </a:r>
            <a:r>
              <a:rPr dirty="0"/>
              <a:t>«Planspiel</a:t>
            </a:r>
            <a:r>
              <a:rPr spc="-15" dirty="0"/>
              <a:t> </a:t>
            </a:r>
            <a:r>
              <a:rPr dirty="0"/>
              <a:t>Kapitalismus</a:t>
            </a:r>
            <a:r>
              <a:rPr spc="-10" dirty="0"/>
              <a:t> </a:t>
            </a:r>
            <a:r>
              <a:rPr dirty="0"/>
              <a:t>und</a:t>
            </a:r>
            <a:r>
              <a:rPr spc="-10" dirty="0"/>
              <a:t> Natur»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14022" y="1384437"/>
            <a:ext cx="8464550" cy="429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7000" b="1" dirty="0">
                <a:solidFill>
                  <a:srgbClr val="231F20"/>
                </a:solidFill>
                <a:latin typeface="Trebuchet MS"/>
                <a:cs typeface="Trebuchet MS"/>
              </a:rPr>
              <a:t>Ziel</a:t>
            </a:r>
            <a:r>
              <a:rPr sz="7000" b="1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7000" b="1" dirty="0">
                <a:solidFill>
                  <a:srgbClr val="231F20"/>
                </a:solidFill>
                <a:latin typeface="Trebuchet MS"/>
                <a:cs typeface="Trebuchet MS"/>
              </a:rPr>
              <a:t>der</a:t>
            </a:r>
            <a:r>
              <a:rPr sz="7000" b="1" spc="-10" dirty="0">
                <a:solidFill>
                  <a:srgbClr val="231F20"/>
                </a:solidFill>
                <a:latin typeface="Trebuchet MS"/>
                <a:cs typeface="Trebuchet MS"/>
              </a:rPr>
              <a:t> Umstellung: Verkaufszahlen</a:t>
            </a:r>
            <a:r>
              <a:rPr sz="7000" b="1" spc="-48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7000" b="1" spc="-25" dirty="0">
                <a:solidFill>
                  <a:srgbClr val="231F20"/>
                </a:solidFill>
                <a:latin typeface="Trebuchet MS"/>
                <a:cs typeface="Trebuchet MS"/>
              </a:rPr>
              <a:t>von </a:t>
            </a:r>
            <a:r>
              <a:rPr sz="7000" b="1" spc="-10" dirty="0">
                <a:solidFill>
                  <a:srgbClr val="231F20"/>
                </a:solidFill>
                <a:latin typeface="Trebuchet MS"/>
                <a:cs typeface="Trebuchet MS"/>
              </a:rPr>
              <a:t>(Elektro-)Autos steigern</a:t>
            </a:r>
            <a:endParaRPr sz="7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67771"/>
            <a:ext cx="432435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35" dirty="0"/>
              <a:t>Rollenbeschreibung:</a:t>
            </a:r>
            <a:r>
              <a:rPr sz="2300" spc="15" dirty="0"/>
              <a:t> </a:t>
            </a:r>
            <a:r>
              <a:rPr sz="2300" spc="-20" dirty="0"/>
              <a:t>Arbeiter*in</a:t>
            </a:r>
            <a:endParaRPr sz="2300"/>
          </a:p>
        </p:txBody>
      </p:sp>
      <p:sp>
        <p:nvSpPr>
          <p:cNvPr id="3" name="object 3"/>
          <p:cNvSpPr txBox="1"/>
          <p:nvPr/>
        </p:nvSpPr>
        <p:spPr>
          <a:xfrm>
            <a:off x="444500" y="873231"/>
            <a:ext cx="455612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Du</a:t>
            </a:r>
            <a:r>
              <a:rPr sz="12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musst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für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deinen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Lebensunterhalt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sorgen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und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dafür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einen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Job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bei</a:t>
            </a:r>
            <a:r>
              <a:rPr sz="12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einem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Unternehmen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suchen.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Du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willst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einen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guten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Job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und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eine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möglichst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gute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Bezahlung.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Bis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zum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Ende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des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Spiels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willst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du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so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viele</a:t>
            </a:r>
            <a:r>
              <a:rPr sz="12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Kronen</a:t>
            </a:r>
            <a:r>
              <a:rPr sz="12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wie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möglich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verdienen,</a:t>
            </a:r>
            <a:r>
              <a:rPr sz="12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um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dir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ein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gutes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 Leben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leisten</a:t>
            </a:r>
            <a:r>
              <a:rPr sz="12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zu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können.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Der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übliche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Lohn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ist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im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Moment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eine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Krone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pro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Monat/Spielrunde</a:t>
            </a:r>
            <a:r>
              <a:rPr sz="12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(ca.</a:t>
            </a:r>
            <a:r>
              <a:rPr sz="12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7</a:t>
            </a:r>
            <a:r>
              <a:rPr sz="12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Minuten).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21299" y="367771"/>
            <a:ext cx="4556125" cy="16281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35" dirty="0">
                <a:solidFill>
                  <a:srgbClr val="231F20"/>
                </a:solidFill>
                <a:latin typeface="Trebuchet MS"/>
                <a:cs typeface="Trebuchet MS"/>
              </a:rPr>
              <a:t>Rollenbeschreibung:</a:t>
            </a:r>
            <a:r>
              <a:rPr sz="2300" b="1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300" b="1" spc="-10" dirty="0">
                <a:solidFill>
                  <a:srgbClr val="231F20"/>
                </a:solidFill>
                <a:latin typeface="Trebuchet MS"/>
                <a:cs typeface="Trebuchet MS"/>
              </a:rPr>
              <a:t>Arbeiter*in</a:t>
            </a:r>
            <a:endParaRPr sz="23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220"/>
              </a:spcBef>
            </a:pP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Du</a:t>
            </a:r>
            <a:r>
              <a:rPr sz="12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musst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für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deinen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Lebensunterhalt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sorgen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und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dafür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einen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Job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bei</a:t>
            </a:r>
            <a:r>
              <a:rPr sz="12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einem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Unternehmen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suchen.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Du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willst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einen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guten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Job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und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eine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möglichst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gute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Bezahlung.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Bis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zum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Ende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des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Spiels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willst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du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so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viele</a:t>
            </a:r>
            <a:r>
              <a:rPr sz="12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Kronen</a:t>
            </a:r>
            <a:r>
              <a:rPr sz="12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wie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möglich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verdienen,</a:t>
            </a:r>
            <a:r>
              <a:rPr sz="12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um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dir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ein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gutes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 Leben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leisten</a:t>
            </a:r>
            <a:r>
              <a:rPr sz="12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zu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können.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Der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übliche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Lohn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ist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im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Moment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eine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Krone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pro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Monat/Spielrunde</a:t>
            </a:r>
            <a:r>
              <a:rPr sz="12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(ca.</a:t>
            </a:r>
            <a:r>
              <a:rPr sz="12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7</a:t>
            </a:r>
            <a:r>
              <a:rPr sz="12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Minuten).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0101" y="2070005"/>
            <a:ext cx="2294983" cy="458998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86902" y="2070005"/>
            <a:ext cx="2294996" cy="4589993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5345998" y="457211"/>
            <a:ext cx="0" cy="6203315"/>
          </a:xfrm>
          <a:custGeom>
            <a:avLst/>
            <a:gdLst/>
            <a:ahLst/>
            <a:cxnLst/>
            <a:rect l="l" t="t" r="r" b="b"/>
            <a:pathLst>
              <a:path h="6203315">
                <a:moveTo>
                  <a:pt x="0" y="6202794"/>
                </a:moveTo>
                <a:lnTo>
                  <a:pt x="0" y="0"/>
                </a:lnTo>
              </a:path>
            </a:pathLst>
          </a:custGeom>
          <a:ln w="12700">
            <a:solidFill>
              <a:srgbClr val="231F2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44500" y="6816118"/>
            <a:ext cx="6391275" cy="15811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900" dirty="0">
                <a:solidFill>
                  <a:srgbClr val="808285"/>
                </a:solidFill>
                <a:latin typeface="Trebuchet MS"/>
                <a:cs typeface="Trebuchet MS"/>
              </a:rPr>
              <a:t>Kapitalismus</a:t>
            </a:r>
            <a:r>
              <a:rPr sz="900" spc="-25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808285"/>
                </a:solidFill>
                <a:latin typeface="Trebuchet MS"/>
                <a:cs typeface="Trebuchet MS"/>
              </a:rPr>
              <a:t>für</a:t>
            </a:r>
            <a:r>
              <a:rPr sz="900" spc="-10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808285"/>
                </a:solidFill>
                <a:latin typeface="Trebuchet MS"/>
                <a:cs typeface="Trebuchet MS"/>
              </a:rPr>
              <a:t>Einsteiger*innen</a:t>
            </a:r>
            <a:r>
              <a:rPr sz="900" spc="-10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808285"/>
                </a:solidFill>
                <a:latin typeface="Trebuchet MS"/>
                <a:cs typeface="Trebuchet MS"/>
              </a:rPr>
              <a:t>–</a:t>
            </a:r>
            <a:r>
              <a:rPr sz="900" spc="-60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808285"/>
                </a:solidFill>
                <a:latin typeface="Trebuchet MS"/>
                <a:cs typeface="Trebuchet MS"/>
              </a:rPr>
              <a:t>Arbeitsblatt</a:t>
            </a:r>
            <a:r>
              <a:rPr sz="900" spc="-10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808285"/>
                </a:solidFill>
                <a:latin typeface="Trebuchet MS"/>
                <a:cs typeface="Trebuchet MS"/>
              </a:rPr>
              <a:t>3,</a:t>
            </a:r>
            <a:r>
              <a:rPr sz="900" spc="-20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808285"/>
                </a:solidFill>
                <a:latin typeface="Trebuchet MS"/>
                <a:cs typeface="Trebuchet MS"/>
              </a:rPr>
              <a:t>Methode</a:t>
            </a:r>
            <a:r>
              <a:rPr sz="900" spc="-15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808285"/>
                </a:solidFill>
                <a:latin typeface="Trebuchet MS"/>
                <a:cs typeface="Trebuchet MS"/>
              </a:rPr>
              <a:t>«Planspiel</a:t>
            </a:r>
            <a:r>
              <a:rPr sz="900" spc="-15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808285"/>
                </a:solidFill>
                <a:latin typeface="Trebuchet MS"/>
                <a:cs typeface="Trebuchet MS"/>
              </a:rPr>
              <a:t>Kapitalismus»</a:t>
            </a:r>
            <a:r>
              <a:rPr sz="900" spc="-10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808285"/>
                </a:solidFill>
                <a:latin typeface="Trebuchet MS"/>
                <a:cs typeface="Trebuchet MS"/>
              </a:rPr>
              <a:t>und</a:t>
            </a:r>
            <a:r>
              <a:rPr sz="900" spc="-20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808285"/>
                </a:solidFill>
                <a:latin typeface="Trebuchet MS"/>
                <a:cs typeface="Trebuchet MS"/>
              </a:rPr>
              <a:t>«Planspiel</a:t>
            </a:r>
            <a:r>
              <a:rPr sz="900" spc="-15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808285"/>
                </a:solidFill>
                <a:latin typeface="Trebuchet MS"/>
                <a:cs typeface="Trebuchet MS"/>
              </a:rPr>
              <a:t>Kapitalismus</a:t>
            </a:r>
            <a:r>
              <a:rPr sz="900" spc="-10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808285"/>
                </a:solidFill>
                <a:latin typeface="Trebuchet MS"/>
                <a:cs typeface="Trebuchet MS"/>
              </a:rPr>
              <a:t>und</a:t>
            </a:r>
            <a:r>
              <a:rPr sz="900" spc="-15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808285"/>
                </a:solidFill>
                <a:latin typeface="Trebuchet MS"/>
                <a:cs typeface="Trebuchet MS"/>
              </a:rPr>
              <a:t>Natur»</a:t>
            </a:r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9944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bezahlte Care-Arbeit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4295">
              <a:lnSpc>
                <a:spcPct val="100000"/>
              </a:lnSpc>
              <a:spcBef>
                <a:spcPts val="100"/>
              </a:spcBef>
            </a:pPr>
            <a:r>
              <a:rPr sz="7000" b="1" spc="-10" dirty="0">
                <a:solidFill>
                  <a:srgbClr val="231F20"/>
                </a:solidFill>
                <a:latin typeface="Trebuchet MS"/>
                <a:cs typeface="Trebuchet MS"/>
              </a:rPr>
              <a:t>unbezahlte Care-Arbeit</a:t>
            </a:r>
            <a:endParaRPr sz="70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3558606"/>
            <a:ext cx="9777730" cy="0"/>
          </a:xfrm>
          <a:custGeom>
            <a:avLst/>
            <a:gdLst/>
            <a:ahLst/>
            <a:cxnLst/>
            <a:rect l="l" t="t" r="r" b="b"/>
            <a:pathLst>
              <a:path w="9777730">
                <a:moveTo>
                  <a:pt x="0" y="0"/>
                </a:moveTo>
                <a:lnTo>
                  <a:pt x="9777603" y="0"/>
                </a:lnTo>
              </a:path>
            </a:pathLst>
          </a:custGeom>
          <a:ln w="12700">
            <a:solidFill>
              <a:srgbClr val="231F2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Kapitalismus</a:t>
            </a:r>
            <a:r>
              <a:rPr spc="-20" dirty="0"/>
              <a:t> </a:t>
            </a:r>
            <a:r>
              <a:rPr dirty="0"/>
              <a:t>für</a:t>
            </a:r>
            <a:r>
              <a:rPr spc="-10" dirty="0"/>
              <a:t> </a:t>
            </a:r>
            <a:r>
              <a:rPr dirty="0"/>
              <a:t>Einsteiger*innen</a:t>
            </a:r>
            <a:r>
              <a:rPr spc="-10" dirty="0"/>
              <a:t> </a:t>
            </a:r>
            <a:r>
              <a:rPr dirty="0"/>
              <a:t>–</a:t>
            </a:r>
            <a:r>
              <a:rPr spc="-55" dirty="0"/>
              <a:t> </a:t>
            </a:r>
            <a:r>
              <a:rPr dirty="0"/>
              <a:t>Arbeitsblatt</a:t>
            </a:r>
            <a:r>
              <a:rPr spc="-10" dirty="0"/>
              <a:t> </a:t>
            </a:r>
            <a:fld id="{81D60167-4931-47E6-BA6A-407CBD079E47}" type="slidenum">
              <a:rPr dirty="0"/>
              <a:t>30</a:t>
            </a:fld>
            <a:r>
              <a:rPr dirty="0"/>
              <a:t>,</a:t>
            </a:r>
            <a:r>
              <a:rPr spc="-15" dirty="0"/>
              <a:t> </a:t>
            </a:r>
            <a:r>
              <a:rPr dirty="0"/>
              <a:t>Methode</a:t>
            </a:r>
            <a:r>
              <a:rPr spc="-10" dirty="0"/>
              <a:t> </a:t>
            </a:r>
            <a:r>
              <a:rPr dirty="0"/>
              <a:t>«Planspiel</a:t>
            </a:r>
            <a:r>
              <a:rPr spc="-15" dirty="0"/>
              <a:t> </a:t>
            </a:r>
            <a:r>
              <a:rPr dirty="0"/>
              <a:t>Kapitalismus</a:t>
            </a:r>
            <a:r>
              <a:rPr spc="-10" dirty="0"/>
              <a:t> </a:t>
            </a:r>
            <a:r>
              <a:rPr dirty="0"/>
              <a:t>und</a:t>
            </a:r>
            <a:r>
              <a:rPr spc="-10" dirty="0"/>
              <a:t> Care»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6645" y="389690"/>
            <a:ext cx="313055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b="1" spc="-70" dirty="0">
                <a:solidFill>
                  <a:srgbClr val="231F20"/>
                </a:solidFill>
                <a:latin typeface="Trebuchet MS"/>
                <a:cs typeface="Trebuchet MS"/>
              </a:rPr>
              <a:t>Arbeitskraft</a:t>
            </a:r>
            <a:endParaRPr sz="45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89805" y="389690"/>
            <a:ext cx="300164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80" dirty="0"/>
              <a:t>Zuwendung</a:t>
            </a:r>
            <a:endParaRPr sz="45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789" y="1148778"/>
            <a:ext cx="2755620" cy="551025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12589" y="2526575"/>
            <a:ext cx="2755619" cy="2755619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5345998" y="457211"/>
            <a:ext cx="0" cy="6203315"/>
          </a:xfrm>
          <a:custGeom>
            <a:avLst/>
            <a:gdLst/>
            <a:ahLst/>
            <a:cxnLst/>
            <a:rect l="l" t="t" r="r" b="b"/>
            <a:pathLst>
              <a:path h="6203315">
                <a:moveTo>
                  <a:pt x="0" y="6202794"/>
                </a:moveTo>
                <a:lnTo>
                  <a:pt x="0" y="0"/>
                </a:lnTo>
              </a:path>
            </a:pathLst>
          </a:custGeom>
          <a:ln w="12700">
            <a:solidFill>
              <a:srgbClr val="231F2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Kapitalismus</a:t>
            </a:r>
            <a:r>
              <a:rPr spc="-20" dirty="0"/>
              <a:t> </a:t>
            </a:r>
            <a:r>
              <a:rPr dirty="0"/>
              <a:t>für</a:t>
            </a:r>
            <a:r>
              <a:rPr spc="-10" dirty="0"/>
              <a:t> </a:t>
            </a:r>
            <a:r>
              <a:rPr dirty="0"/>
              <a:t>Einsteiger*innen</a:t>
            </a:r>
            <a:r>
              <a:rPr spc="-10" dirty="0"/>
              <a:t> </a:t>
            </a:r>
            <a:r>
              <a:rPr dirty="0"/>
              <a:t>–</a:t>
            </a:r>
            <a:r>
              <a:rPr spc="-55" dirty="0"/>
              <a:t> </a:t>
            </a:r>
            <a:r>
              <a:rPr dirty="0"/>
              <a:t>Arbeitsblatt</a:t>
            </a:r>
            <a:r>
              <a:rPr spc="-10" dirty="0"/>
              <a:t> </a:t>
            </a:r>
            <a:fld id="{81D60167-4931-47E6-BA6A-407CBD079E47}" type="slidenum">
              <a:rPr dirty="0"/>
              <a:t>31</a:t>
            </a:fld>
            <a:r>
              <a:rPr dirty="0"/>
              <a:t>,</a:t>
            </a:r>
            <a:r>
              <a:rPr spc="-15" dirty="0"/>
              <a:t> </a:t>
            </a:r>
            <a:r>
              <a:rPr dirty="0"/>
              <a:t>Methode</a:t>
            </a:r>
            <a:r>
              <a:rPr spc="-10" dirty="0"/>
              <a:t> </a:t>
            </a:r>
            <a:r>
              <a:rPr dirty="0"/>
              <a:t>«Planspiel</a:t>
            </a:r>
            <a:r>
              <a:rPr spc="-15" dirty="0"/>
              <a:t> </a:t>
            </a:r>
            <a:r>
              <a:rPr dirty="0"/>
              <a:t>Kapitalismus</a:t>
            </a:r>
            <a:r>
              <a:rPr spc="-10" dirty="0"/>
              <a:t> </a:t>
            </a:r>
            <a:r>
              <a:rPr dirty="0"/>
              <a:t>und</a:t>
            </a:r>
            <a:r>
              <a:rPr spc="-10" dirty="0"/>
              <a:t> Care»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790" y="1278005"/>
            <a:ext cx="2755619" cy="550929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12589" y="1278005"/>
            <a:ext cx="2755619" cy="551123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86123" y="390480"/>
            <a:ext cx="383159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2175" marR="5080" indent="-880110">
              <a:lnSpc>
                <a:spcPct val="100000"/>
              </a:lnSpc>
              <a:spcBef>
                <a:spcPts val="100"/>
              </a:spcBef>
            </a:pPr>
            <a:r>
              <a:rPr sz="4000" b="1" spc="-85" dirty="0">
                <a:solidFill>
                  <a:srgbClr val="231F20"/>
                </a:solidFill>
                <a:latin typeface="Trebuchet MS"/>
                <a:cs typeface="Trebuchet MS"/>
              </a:rPr>
              <a:t>Care-</a:t>
            </a:r>
            <a:r>
              <a:rPr sz="4000" b="1" spc="-70" dirty="0">
                <a:solidFill>
                  <a:srgbClr val="231F20"/>
                </a:solidFill>
                <a:latin typeface="Trebuchet MS"/>
                <a:cs typeface="Trebuchet MS"/>
              </a:rPr>
              <a:t>Arbeiter*in </a:t>
            </a:r>
            <a:r>
              <a:rPr sz="4000" b="1" spc="-10" dirty="0">
                <a:solidFill>
                  <a:srgbClr val="231F20"/>
                </a:solidFill>
                <a:latin typeface="Trebuchet MS"/>
                <a:cs typeface="Trebuchet MS"/>
              </a:rPr>
              <a:t>(bezahlt)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372859" y="390480"/>
            <a:ext cx="283527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42925">
              <a:lnSpc>
                <a:spcPct val="100000"/>
              </a:lnSpc>
              <a:spcBef>
                <a:spcPts val="100"/>
              </a:spcBef>
            </a:pPr>
            <a:r>
              <a:rPr sz="4000" spc="-10" dirty="0"/>
              <a:t>Leitung </a:t>
            </a:r>
            <a:r>
              <a:rPr sz="4000" spc="-55" dirty="0"/>
              <a:t>Care-</a:t>
            </a:r>
            <a:r>
              <a:rPr sz="4000" spc="-80" dirty="0"/>
              <a:t>Center</a:t>
            </a:r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5345998" y="457211"/>
            <a:ext cx="0" cy="6203315"/>
          </a:xfrm>
          <a:custGeom>
            <a:avLst/>
            <a:gdLst/>
            <a:ahLst/>
            <a:cxnLst/>
            <a:rect l="l" t="t" r="r" b="b"/>
            <a:pathLst>
              <a:path h="6203315">
                <a:moveTo>
                  <a:pt x="0" y="6202794"/>
                </a:moveTo>
                <a:lnTo>
                  <a:pt x="0" y="0"/>
                </a:lnTo>
              </a:path>
            </a:pathLst>
          </a:custGeom>
          <a:ln w="12700">
            <a:solidFill>
              <a:srgbClr val="231F2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Kapitalismus</a:t>
            </a:r>
            <a:r>
              <a:rPr spc="-20" dirty="0"/>
              <a:t> </a:t>
            </a:r>
            <a:r>
              <a:rPr dirty="0"/>
              <a:t>für</a:t>
            </a:r>
            <a:r>
              <a:rPr spc="-10" dirty="0"/>
              <a:t> </a:t>
            </a:r>
            <a:r>
              <a:rPr dirty="0"/>
              <a:t>Einsteiger*innen</a:t>
            </a:r>
            <a:r>
              <a:rPr spc="-10" dirty="0"/>
              <a:t> </a:t>
            </a:r>
            <a:r>
              <a:rPr dirty="0"/>
              <a:t>–</a:t>
            </a:r>
            <a:r>
              <a:rPr spc="-55" dirty="0"/>
              <a:t> </a:t>
            </a:r>
            <a:r>
              <a:rPr dirty="0"/>
              <a:t>Arbeitsblatt</a:t>
            </a:r>
            <a:r>
              <a:rPr spc="-10" dirty="0"/>
              <a:t> </a:t>
            </a:r>
            <a:fld id="{81D60167-4931-47E6-BA6A-407CBD079E47}" type="slidenum">
              <a:rPr dirty="0"/>
              <a:t>32</a:t>
            </a:fld>
            <a:r>
              <a:rPr dirty="0"/>
              <a:t>,</a:t>
            </a:r>
            <a:r>
              <a:rPr spc="-15" dirty="0"/>
              <a:t> </a:t>
            </a:r>
            <a:r>
              <a:rPr dirty="0"/>
              <a:t>Methode</a:t>
            </a:r>
            <a:r>
              <a:rPr spc="-10" dirty="0"/>
              <a:t> </a:t>
            </a:r>
            <a:r>
              <a:rPr dirty="0"/>
              <a:t>«Planspiel</a:t>
            </a:r>
            <a:r>
              <a:rPr spc="-15" dirty="0"/>
              <a:t> </a:t>
            </a:r>
            <a:r>
              <a:rPr dirty="0"/>
              <a:t>Kapitalismus</a:t>
            </a:r>
            <a:r>
              <a:rPr spc="-10" dirty="0"/>
              <a:t> </a:t>
            </a:r>
            <a:r>
              <a:rPr dirty="0"/>
              <a:t>und</a:t>
            </a:r>
            <a:r>
              <a:rPr spc="-10" dirty="0"/>
              <a:t> Care»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02373" y="389690"/>
            <a:ext cx="179895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b="1" spc="-55" dirty="0">
                <a:solidFill>
                  <a:srgbClr val="231F20"/>
                </a:solidFill>
                <a:latin typeface="Trebuchet MS"/>
                <a:cs typeface="Trebuchet MS"/>
              </a:rPr>
              <a:t>Räume</a:t>
            </a:r>
            <a:endParaRPr sz="45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63561" y="389690"/>
            <a:ext cx="305371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80" dirty="0"/>
              <a:t>Ausstattung</a:t>
            </a:r>
            <a:endParaRPr sz="45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796" y="2526576"/>
            <a:ext cx="2755613" cy="2756591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5759999" y="1148778"/>
            <a:ext cx="4133850" cy="5511800"/>
            <a:chOff x="5759999" y="1148778"/>
            <a:chExt cx="4133850" cy="55118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59999" y="3904385"/>
              <a:ext cx="2755619" cy="275561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15629" y="2526576"/>
              <a:ext cx="1377798" cy="275366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59999" y="1148778"/>
              <a:ext cx="2755616" cy="2755607"/>
            </a:xfrm>
            <a:prstGeom prst="rect">
              <a:avLst/>
            </a:prstGeom>
          </p:spPr>
        </p:pic>
      </p:grpSp>
      <p:sp>
        <p:nvSpPr>
          <p:cNvPr id="9" name="object 9"/>
          <p:cNvSpPr/>
          <p:nvPr/>
        </p:nvSpPr>
        <p:spPr>
          <a:xfrm>
            <a:off x="5345998" y="457211"/>
            <a:ext cx="0" cy="6203315"/>
          </a:xfrm>
          <a:custGeom>
            <a:avLst/>
            <a:gdLst/>
            <a:ahLst/>
            <a:cxnLst/>
            <a:rect l="l" t="t" r="r" b="b"/>
            <a:pathLst>
              <a:path h="6203315">
                <a:moveTo>
                  <a:pt x="0" y="6202794"/>
                </a:moveTo>
                <a:lnTo>
                  <a:pt x="0" y="0"/>
                </a:lnTo>
              </a:path>
            </a:pathLst>
          </a:custGeom>
          <a:ln w="12700">
            <a:solidFill>
              <a:srgbClr val="231F2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Kapitalismus</a:t>
            </a:r>
            <a:r>
              <a:rPr spc="-20" dirty="0"/>
              <a:t> </a:t>
            </a:r>
            <a:r>
              <a:rPr dirty="0"/>
              <a:t>für</a:t>
            </a:r>
            <a:r>
              <a:rPr spc="-10" dirty="0"/>
              <a:t> </a:t>
            </a:r>
            <a:r>
              <a:rPr dirty="0"/>
              <a:t>Einsteiger*innen</a:t>
            </a:r>
            <a:r>
              <a:rPr spc="-10" dirty="0"/>
              <a:t> </a:t>
            </a:r>
            <a:r>
              <a:rPr dirty="0"/>
              <a:t>–</a:t>
            </a:r>
            <a:r>
              <a:rPr spc="-55" dirty="0"/>
              <a:t> </a:t>
            </a:r>
            <a:r>
              <a:rPr dirty="0"/>
              <a:t>Arbeitsblatt</a:t>
            </a:r>
            <a:r>
              <a:rPr spc="-10" dirty="0"/>
              <a:t> </a:t>
            </a:r>
            <a:fld id="{81D60167-4931-47E6-BA6A-407CBD079E47}" type="slidenum">
              <a:rPr dirty="0"/>
              <a:t>33</a:t>
            </a:fld>
            <a:r>
              <a:rPr dirty="0"/>
              <a:t>,</a:t>
            </a:r>
            <a:r>
              <a:rPr spc="-15" dirty="0"/>
              <a:t> </a:t>
            </a:r>
            <a:r>
              <a:rPr dirty="0"/>
              <a:t>Methode</a:t>
            </a:r>
            <a:r>
              <a:rPr spc="-10" dirty="0"/>
              <a:t> </a:t>
            </a:r>
            <a:r>
              <a:rPr dirty="0"/>
              <a:t>«Planspiel</a:t>
            </a:r>
            <a:r>
              <a:rPr spc="-15" dirty="0"/>
              <a:t> </a:t>
            </a:r>
            <a:r>
              <a:rPr dirty="0"/>
              <a:t>Kapitalismus</a:t>
            </a:r>
            <a:r>
              <a:rPr spc="-10" dirty="0"/>
              <a:t> </a:t>
            </a:r>
            <a:r>
              <a:rPr dirty="0"/>
              <a:t>und</a:t>
            </a:r>
            <a:r>
              <a:rPr spc="-10" dirty="0"/>
              <a:t> Care»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0000" y="1148757"/>
            <a:ext cx="4862195" cy="5511800"/>
            <a:chOff x="450000" y="1148757"/>
            <a:chExt cx="4862195" cy="55118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0000" y="1148757"/>
              <a:ext cx="2755619" cy="550735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55999" y="1148757"/>
              <a:ext cx="2755619" cy="5511239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12589" y="1148757"/>
            <a:ext cx="2755619" cy="551123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286103" y="390480"/>
            <a:ext cx="323088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0979" marR="5080" indent="-208915">
              <a:lnSpc>
                <a:spcPct val="100000"/>
              </a:lnSpc>
              <a:spcBef>
                <a:spcPts val="100"/>
              </a:spcBef>
            </a:pPr>
            <a:r>
              <a:rPr sz="4000" b="1" spc="-25" dirty="0">
                <a:solidFill>
                  <a:srgbClr val="231F20"/>
                </a:solidFill>
                <a:latin typeface="Trebuchet MS"/>
                <a:cs typeface="Trebuchet MS"/>
              </a:rPr>
              <a:t>Menschen</a:t>
            </a:r>
            <a:r>
              <a:rPr sz="4000" b="1" spc="-2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4000" b="1" spc="-80" dirty="0">
                <a:solidFill>
                  <a:srgbClr val="231F20"/>
                </a:solidFill>
                <a:latin typeface="Trebuchet MS"/>
                <a:cs typeface="Trebuchet MS"/>
              </a:rPr>
              <a:t>mit </a:t>
            </a:r>
            <a:r>
              <a:rPr sz="4000" b="1" spc="-65" dirty="0">
                <a:solidFill>
                  <a:srgbClr val="231F20"/>
                </a:solidFill>
                <a:latin typeface="Trebuchet MS"/>
                <a:cs typeface="Trebuchet MS"/>
              </a:rPr>
              <a:t>Care-</a:t>
            </a:r>
            <a:r>
              <a:rPr sz="4000" b="1" spc="-10" dirty="0">
                <a:solidFill>
                  <a:srgbClr val="231F20"/>
                </a:solidFill>
                <a:latin typeface="Trebuchet MS"/>
                <a:cs typeface="Trebuchet MS"/>
              </a:rPr>
              <a:t>Bedarf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874923" y="390480"/>
            <a:ext cx="383159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5155" marR="5080" indent="-593090">
              <a:lnSpc>
                <a:spcPct val="100000"/>
              </a:lnSpc>
              <a:spcBef>
                <a:spcPts val="100"/>
              </a:spcBef>
            </a:pPr>
            <a:r>
              <a:rPr sz="4000" spc="-85" dirty="0"/>
              <a:t>Care-</a:t>
            </a:r>
            <a:r>
              <a:rPr sz="4000" spc="-70" dirty="0"/>
              <a:t>Arbeiter*in </a:t>
            </a:r>
            <a:r>
              <a:rPr sz="4000" spc="-20" dirty="0"/>
              <a:t>(unbezahlt)</a:t>
            </a:r>
            <a:endParaRPr sz="4000"/>
          </a:p>
        </p:txBody>
      </p:sp>
      <p:sp>
        <p:nvSpPr>
          <p:cNvPr id="8" name="object 8"/>
          <p:cNvSpPr/>
          <p:nvPr/>
        </p:nvSpPr>
        <p:spPr>
          <a:xfrm>
            <a:off x="5345998" y="457211"/>
            <a:ext cx="0" cy="6203315"/>
          </a:xfrm>
          <a:custGeom>
            <a:avLst/>
            <a:gdLst/>
            <a:ahLst/>
            <a:cxnLst/>
            <a:rect l="l" t="t" r="r" b="b"/>
            <a:pathLst>
              <a:path h="6203315">
                <a:moveTo>
                  <a:pt x="0" y="6202794"/>
                </a:moveTo>
                <a:lnTo>
                  <a:pt x="0" y="0"/>
                </a:lnTo>
              </a:path>
            </a:pathLst>
          </a:custGeom>
          <a:ln w="12700">
            <a:solidFill>
              <a:srgbClr val="231F2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Kapitalismus</a:t>
            </a:r>
            <a:r>
              <a:rPr spc="-20" dirty="0"/>
              <a:t> </a:t>
            </a:r>
            <a:r>
              <a:rPr dirty="0"/>
              <a:t>für</a:t>
            </a:r>
            <a:r>
              <a:rPr spc="-10" dirty="0"/>
              <a:t> </a:t>
            </a:r>
            <a:r>
              <a:rPr dirty="0"/>
              <a:t>Einsteiger*innen</a:t>
            </a:r>
            <a:r>
              <a:rPr spc="-10" dirty="0"/>
              <a:t> </a:t>
            </a:r>
            <a:r>
              <a:rPr dirty="0"/>
              <a:t>–</a:t>
            </a:r>
            <a:r>
              <a:rPr spc="-55" dirty="0"/>
              <a:t> </a:t>
            </a:r>
            <a:r>
              <a:rPr dirty="0"/>
              <a:t>Arbeitsblatt</a:t>
            </a:r>
            <a:r>
              <a:rPr spc="-10" dirty="0"/>
              <a:t> </a:t>
            </a:r>
            <a:fld id="{81D60167-4931-47E6-BA6A-407CBD079E47}" type="slidenum">
              <a:rPr dirty="0"/>
              <a:t>34</a:t>
            </a:fld>
            <a:r>
              <a:rPr dirty="0"/>
              <a:t>,</a:t>
            </a:r>
            <a:r>
              <a:rPr spc="-15" dirty="0"/>
              <a:t> </a:t>
            </a:r>
            <a:r>
              <a:rPr dirty="0"/>
              <a:t>Methode</a:t>
            </a:r>
            <a:r>
              <a:rPr spc="-10" dirty="0"/>
              <a:t> </a:t>
            </a:r>
            <a:r>
              <a:rPr dirty="0"/>
              <a:t>«Planspiel</a:t>
            </a:r>
            <a:r>
              <a:rPr spc="-15" dirty="0"/>
              <a:t> </a:t>
            </a:r>
            <a:r>
              <a:rPr dirty="0"/>
              <a:t>Kapitalismus</a:t>
            </a:r>
            <a:r>
              <a:rPr spc="-10" dirty="0"/>
              <a:t> </a:t>
            </a:r>
            <a:r>
              <a:rPr dirty="0"/>
              <a:t>und</a:t>
            </a:r>
            <a:r>
              <a:rPr spc="-10" dirty="0"/>
              <a:t> Care»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4565" y="1969613"/>
            <a:ext cx="689610" cy="31781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5225"/>
              </a:lnSpc>
            </a:pPr>
            <a:r>
              <a:rPr sz="4500" b="1" spc="-60" dirty="0">
                <a:solidFill>
                  <a:srgbClr val="231F20"/>
                </a:solidFill>
                <a:latin typeface="Trebuchet MS"/>
                <a:cs typeface="Trebuchet MS"/>
              </a:rPr>
              <a:t>Care-</a:t>
            </a:r>
            <a:r>
              <a:rPr sz="4500" b="1" spc="-80" dirty="0">
                <a:solidFill>
                  <a:srgbClr val="231F20"/>
                </a:solidFill>
                <a:latin typeface="Trebuchet MS"/>
                <a:cs typeface="Trebuchet MS"/>
              </a:rPr>
              <a:t>Center</a:t>
            </a:r>
            <a:endParaRPr sz="45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09366" y="2243197"/>
            <a:ext cx="689610" cy="26308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5225"/>
              </a:lnSpc>
            </a:pPr>
            <a:r>
              <a:rPr sz="4500" b="1" spc="-60" dirty="0">
                <a:solidFill>
                  <a:srgbClr val="231F20"/>
                </a:solidFill>
                <a:latin typeface="Trebuchet MS"/>
                <a:cs typeface="Trebuchet MS"/>
              </a:rPr>
              <a:t>Regierung</a:t>
            </a:r>
            <a:endParaRPr sz="45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999" y="1425511"/>
            <a:ext cx="4266207" cy="426620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06006" y="358943"/>
            <a:ext cx="3199663" cy="6399323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5345998" y="457211"/>
            <a:ext cx="0" cy="6203315"/>
          </a:xfrm>
          <a:custGeom>
            <a:avLst/>
            <a:gdLst/>
            <a:ahLst/>
            <a:cxnLst/>
            <a:rect l="l" t="t" r="r" b="b"/>
            <a:pathLst>
              <a:path h="6203315">
                <a:moveTo>
                  <a:pt x="0" y="6202794"/>
                </a:moveTo>
                <a:lnTo>
                  <a:pt x="0" y="0"/>
                </a:lnTo>
              </a:path>
            </a:pathLst>
          </a:custGeom>
          <a:ln w="12700">
            <a:solidFill>
              <a:srgbClr val="231F2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Kapitalismus</a:t>
            </a:r>
            <a:r>
              <a:rPr spc="-20" dirty="0"/>
              <a:t> </a:t>
            </a:r>
            <a:r>
              <a:rPr dirty="0"/>
              <a:t>für</a:t>
            </a:r>
            <a:r>
              <a:rPr spc="-10" dirty="0"/>
              <a:t> </a:t>
            </a:r>
            <a:r>
              <a:rPr dirty="0"/>
              <a:t>Einsteiger*innen</a:t>
            </a:r>
            <a:r>
              <a:rPr spc="-10" dirty="0"/>
              <a:t> </a:t>
            </a:r>
            <a:r>
              <a:rPr dirty="0"/>
              <a:t>–</a:t>
            </a:r>
            <a:r>
              <a:rPr spc="-55" dirty="0"/>
              <a:t> </a:t>
            </a:r>
            <a:r>
              <a:rPr dirty="0"/>
              <a:t>Arbeitsblatt</a:t>
            </a:r>
            <a:r>
              <a:rPr spc="-10" dirty="0"/>
              <a:t> </a:t>
            </a:r>
            <a:fld id="{81D60167-4931-47E6-BA6A-407CBD079E47}" type="slidenum">
              <a:rPr dirty="0"/>
              <a:t>35</a:t>
            </a:fld>
            <a:r>
              <a:rPr dirty="0"/>
              <a:t>,</a:t>
            </a:r>
            <a:r>
              <a:rPr spc="-15" dirty="0"/>
              <a:t> </a:t>
            </a:r>
            <a:r>
              <a:rPr dirty="0"/>
              <a:t>Methode</a:t>
            </a:r>
            <a:r>
              <a:rPr spc="-10" dirty="0"/>
              <a:t> </a:t>
            </a:r>
            <a:r>
              <a:rPr dirty="0"/>
              <a:t>«Planspiel</a:t>
            </a:r>
            <a:r>
              <a:rPr spc="-15" dirty="0"/>
              <a:t> </a:t>
            </a:r>
            <a:r>
              <a:rPr dirty="0"/>
              <a:t>Kapitalismus</a:t>
            </a:r>
            <a:r>
              <a:rPr spc="-10" dirty="0"/>
              <a:t> </a:t>
            </a:r>
            <a:r>
              <a:rPr dirty="0"/>
              <a:t>und</a:t>
            </a:r>
            <a:r>
              <a:rPr spc="-10" dirty="0"/>
              <a:t> Care»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99926" y="312289"/>
            <a:ext cx="300355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1785">
              <a:lnSpc>
                <a:spcPct val="100000"/>
              </a:lnSpc>
              <a:spcBef>
                <a:spcPts val="100"/>
              </a:spcBef>
            </a:pPr>
            <a:r>
              <a:rPr sz="4500" b="1" dirty="0">
                <a:solidFill>
                  <a:srgbClr val="231F20"/>
                </a:solidFill>
                <a:latin typeface="Trebuchet MS"/>
                <a:cs typeface="Trebuchet MS"/>
              </a:rPr>
              <a:t>Was</a:t>
            </a:r>
            <a:r>
              <a:rPr sz="4500" b="1" spc="-2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4500" b="1" spc="-20" dirty="0">
                <a:solidFill>
                  <a:srgbClr val="231F20"/>
                </a:solidFill>
                <a:latin typeface="Trebuchet MS"/>
                <a:cs typeface="Trebuchet MS"/>
              </a:rPr>
              <a:t>wird </a:t>
            </a:r>
            <a:r>
              <a:rPr sz="4500" b="1" spc="-95" dirty="0">
                <a:solidFill>
                  <a:srgbClr val="231F20"/>
                </a:solidFill>
                <a:latin typeface="Trebuchet MS"/>
                <a:cs typeface="Trebuchet MS"/>
              </a:rPr>
              <a:t>produziert?</a:t>
            </a:r>
            <a:endParaRPr sz="45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93535" y="312289"/>
            <a:ext cx="318135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marR="5080" indent="-88900">
              <a:lnSpc>
                <a:spcPct val="100000"/>
              </a:lnSpc>
              <a:spcBef>
                <a:spcPts val="100"/>
              </a:spcBef>
            </a:pPr>
            <a:r>
              <a:rPr sz="4500" spc="-35" dirty="0"/>
              <a:t>Warum</a:t>
            </a:r>
            <a:r>
              <a:rPr sz="4500" spc="-310" dirty="0"/>
              <a:t> </a:t>
            </a:r>
            <a:r>
              <a:rPr sz="4500" spc="-80" dirty="0"/>
              <a:t>wird </a:t>
            </a:r>
            <a:r>
              <a:rPr sz="4500" spc="-30" dirty="0"/>
              <a:t>produziert?</a:t>
            </a:r>
            <a:endParaRPr sz="4500"/>
          </a:p>
        </p:txBody>
      </p:sp>
      <p:sp>
        <p:nvSpPr>
          <p:cNvPr id="4" name="object 4"/>
          <p:cNvSpPr/>
          <p:nvPr/>
        </p:nvSpPr>
        <p:spPr>
          <a:xfrm>
            <a:off x="5345998" y="457211"/>
            <a:ext cx="0" cy="6203315"/>
          </a:xfrm>
          <a:custGeom>
            <a:avLst/>
            <a:gdLst/>
            <a:ahLst/>
            <a:cxnLst/>
            <a:rect l="l" t="t" r="r" b="b"/>
            <a:pathLst>
              <a:path h="6203315">
                <a:moveTo>
                  <a:pt x="0" y="6202794"/>
                </a:moveTo>
                <a:lnTo>
                  <a:pt x="0" y="0"/>
                </a:lnTo>
              </a:path>
            </a:pathLst>
          </a:custGeom>
          <a:ln w="12700">
            <a:solidFill>
              <a:srgbClr val="231F2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Kapitalismus</a:t>
            </a:r>
            <a:r>
              <a:rPr spc="-20" dirty="0"/>
              <a:t> </a:t>
            </a:r>
            <a:r>
              <a:rPr dirty="0"/>
              <a:t>für</a:t>
            </a:r>
            <a:r>
              <a:rPr spc="-10" dirty="0"/>
              <a:t> </a:t>
            </a:r>
            <a:r>
              <a:rPr dirty="0"/>
              <a:t>Einsteiger*innen</a:t>
            </a:r>
            <a:r>
              <a:rPr spc="-10" dirty="0"/>
              <a:t> </a:t>
            </a:r>
            <a:r>
              <a:rPr dirty="0"/>
              <a:t>–</a:t>
            </a:r>
            <a:r>
              <a:rPr spc="-55" dirty="0"/>
              <a:t> </a:t>
            </a:r>
            <a:r>
              <a:rPr dirty="0"/>
              <a:t>Arbeitsblatt</a:t>
            </a:r>
            <a:r>
              <a:rPr spc="-10" dirty="0"/>
              <a:t> </a:t>
            </a:r>
            <a:fld id="{81D60167-4931-47E6-BA6A-407CBD079E47}" type="slidenum">
              <a:rPr dirty="0"/>
              <a:t>36</a:t>
            </a:fld>
            <a:r>
              <a:rPr dirty="0"/>
              <a:t>,</a:t>
            </a:r>
            <a:r>
              <a:rPr spc="-15" dirty="0"/>
              <a:t> </a:t>
            </a:r>
            <a:r>
              <a:rPr dirty="0"/>
              <a:t>Methode</a:t>
            </a:r>
            <a:r>
              <a:rPr spc="-10" dirty="0"/>
              <a:t> </a:t>
            </a:r>
            <a:r>
              <a:rPr dirty="0"/>
              <a:t>«Planspiel</a:t>
            </a:r>
            <a:r>
              <a:rPr spc="-15" dirty="0"/>
              <a:t> </a:t>
            </a:r>
            <a:r>
              <a:rPr dirty="0"/>
              <a:t>Kapitalismus</a:t>
            </a:r>
            <a:r>
              <a:rPr spc="-10" dirty="0"/>
              <a:t> </a:t>
            </a:r>
            <a:r>
              <a:rPr dirty="0"/>
              <a:t>und</a:t>
            </a:r>
            <a:r>
              <a:rPr spc="-10" dirty="0"/>
              <a:t> Care»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Kapitalismus</a:t>
            </a:r>
            <a:r>
              <a:rPr spc="-20" dirty="0"/>
              <a:t> </a:t>
            </a:r>
            <a:r>
              <a:rPr dirty="0"/>
              <a:t>für</a:t>
            </a:r>
            <a:r>
              <a:rPr spc="-10" dirty="0"/>
              <a:t> </a:t>
            </a:r>
            <a:r>
              <a:rPr dirty="0"/>
              <a:t>Einsteiger*innen</a:t>
            </a:r>
            <a:r>
              <a:rPr spc="-10" dirty="0"/>
              <a:t> </a:t>
            </a:r>
            <a:r>
              <a:rPr dirty="0"/>
              <a:t>–</a:t>
            </a:r>
            <a:r>
              <a:rPr spc="-55" dirty="0"/>
              <a:t> </a:t>
            </a:r>
            <a:r>
              <a:rPr dirty="0"/>
              <a:t>Arbeitsblatt</a:t>
            </a:r>
            <a:r>
              <a:rPr spc="-10" dirty="0"/>
              <a:t> </a:t>
            </a:r>
            <a:fld id="{81D60167-4931-47E6-BA6A-407CBD079E47}" type="slidenum">
              <a:rPr dirty="0"/>
              <a:t>37</a:t>
            </a:fld>
            <a:r>
              <a:rPr dirty="0"/>
              <a:t>,</a:t>
            </a:r>
            <a:r>
              <a:rPr spc="-15" dirty="0"/>
              <a:t> </a:t>
            </a:r>
            <a:r>
              <a:rPr dirty="0"/>
              <a:t>Methode</a:t>
            </a:r>
            <a:r>
              <a:rPr spc="-10" dirty="0"/>
              <a:t> </a:t>
            </a:r>
            <a:r>
              <a:rPr dirty="0"/>
              <a:t>«Planspiel</a:t>
            </a:r>
            <a:r>
              <a:rPr spc="-15" dirty="0"/>
              <a:t> </a:t>
            </a:r>
            <a:r>
              <a:rPr dirty="0"/>
              <a:t>Kapitalismus</a:t>
            </a:r>
            <a:r>
              <a:rPr spc="-10" dirty="0"/>
              <a:t> </a:t>
            </a:r>
            <a:r>
              <a:rPr dirty="0"/>
              <a:t>und</a:t>
            </a:r>
            <a:r>
              <a:rPr spc="-10" dirty="0"/>
              <a:t> Care»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4758" y="1917837"/>
            <a:ext cx="6682740" cy="322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Realitätscheck Kapitalismus </a:t>
            </a:r>
            <a:r>
              <a:rPr dirty="0"/>
              <a:t>und</a:t>
            </a:r>
            <a:r>
              <a:rPr spc="35" dirty="0"/>
              <a:t> </a:t>
            </a:r>
            <a:r>
              <a:rPr spc="-10" dirty="0"/>
              <a:t>Care-Arbeit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Kapitalismus</a:t>
            </a:r>
            <a:r>
              <a:rPr spc="-20" dirty="0"/>
              <a:t> </a:t>
            </a:r>
            <a:r>
              <a:rPr dirty="0"/>
              <a:t>für</a:t>
            </a:r>
            <a:r>
              <a:rPr spc="-10" dirty="0"/>
              <a:t> </a:t>
            </a:r>
            <a:r>
              <a:rPr dirty="0"/>
              <a:t>Einsteiger*innen</a:t>
            </a:r>
            <a:r>
              <a:rPr spc="-10" dirty="0"/>
              <a:t> </a:t>
            </a:r>
            <a:r>
              <a:rPr dirty="0"/>
              <a:t>–</a:t>
            </a:r>
            <a:r>
              <a:rPr spc="-55" dirty="0"/>
              <a:t> </a:t>
            </a:r>
            <a:r>
              <a:rPr dirty="0"/>
              <a:t>Arbeitsblatt</a:t>
            </a:r>
            <a:r>
              <a:rPr spc="-10" dirty="0"/>
              <a:t> </a:t>
            </a:r>
            <a:fld id="{81D60167-4931-47E6-BA6A-407CBD079E47}" type="slidenum">
              <a:rPr dirty="0"/>
              <a:t>38</a:t>
            </a:fld>
            <a:r>
              <a:rPr dirty="0"/>
              <a:t>,</a:t>
            </a:r>
            <a:r>
              <a:rPr spc="-15" dirty="0"/>
              <a:t> </a:t>
            </a:r>
            <a:r>
              <a:rPr dirty="0"/>
              <a:t>Methode</a:t>
            </a:r>
            <a:r>
              <a:rPr spc="-10" dirty="0"/>
              <a:t> </a:t>
            </a:r>
            <a:r>
              <a:rPr dirty="0"/>
              <a:t>«Planspiel</a:t>
            </a:r>
            <a:r>
              <a:rPr spc="-15" dirty="0"/>
              <a:t> </a:t>
            </a:r>
            <a:r>
              <a:rPr dirty="0"/>
              <a:t>Kapitalismus</a:t>
            </a:r>
            <a:r>
              <a:rPr spc="-10" dirty="0"/>
              <a:t> </a:t>
            </a:r>
            <a:r>
              <a:rPr dirty="0"/>
              <a:t>und</a:t>
            </a:r>
            <a:r>
              <a:rPr spc="-10" dirty="0"/>
              <a:t> Care»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0021" y="345238"/>
            <a:ext cx="9432290" cy="2159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Bedeutung</a:t>
            </a:r>
          </a:p>
          <a:p>
            <a:pPr algn="ctr">
              <a:lnSpc>
                <a:spcPct val="100000"/>
              </a:lnSpc>
            </a:pPr>
            <a:r>
              <a:rPr spc="-10" dirty="0"/>
              <a:t>Care-</a:t>
            </a:r>
            <a:r>
              <a:rPr dirty="0"/>
              <a:t>Arbeit</a:t>
            </a:r>
            <a:r>
              <a:rPr spc="-10" dirty="0"/>
              <a:t> </a:t>
            </a:r>
            <a:r>
              <a:rPr dirty="0"/>
              <a:t>–</a:t>
            </a:r>
            <a:r>
              <a:rPr spc="10" dirty="0"/>
              <a:t> </a:t>
            </a:r>
            <a:r>
              <a:rPr spc="-10" dirty="0"/>
              <a:t>Planspiel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688" y="3277315"/>
            <a:ext cx="8353425" cy="276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85975" marR="5080" indent="-443230" algn="r">
              <a:lnSpc>
                <a:spcPct val="100000"/>
              </a:lnSpc>
              <a:spcBef>
                <a:spcPts val="100"/>
              </a:spcBef>
            </a:pPr>
            <a:r>
              <a:rPr sz="4500" b="1" spc="-525" dirty="0">
                <a:solidFill>
                  <a:srgbClr val="231F20"/>
                </a:solidFill>
                <a:latin typeface="Trebuchet MS"/>
                <a:cs typeface="Trebuchet MS"/>
              </a:rPr>
              <a:t>T</a:t>
            </a:r>
            <a:r>
              <a:rPr sz="4500" b="1" spc="-155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4500" b="1" spc="-200" dirty="0">
                <a:solidFill>
                  <a:srgbClr val="231F20"/>
                </a:solidFill>
                <a:latin typeface="Trebuchet MS"/>
                <a:cs typeface="Trebuchet MS"/>
              </a:rPr>
              <a:t>i</a:t>
            </a:r>
            <a:r>
              <a:rPr sz="4500" b="1" spc="-140" dirty="0">
                <a:solidFill>
                  <a:srgbClr val="231F20"/>
                </a:solidFill>
                <a:latin typeface="Trebuchet MS"/>
                <a:cs typeface="Trebuchet MS"/>
              </a:rPr>
              <a:t>l</a:t>
            </a:r>
            <a:r>
              <a:rPr sz="4500" b="1" spc="-125" dirty="0">
                <a:solidFill>
                  <a:srgbClr val="231F20"/>
                </a:solidFill>
                <a:latin typeface="Trebuchet MS"/>
                <a:cs typeface="Trebuchet MS"/>
              </a:rPr>
              <a:t>ne</a:t>
            </a:r>
            <a:r>
              <a:rPr sz="4500" b="1" spc="-130" dirty="0">
                <a:solidFill>
                  <a:srgbClr val="231F20"/>
                </a:solidFill>
                <a:latin typeface="Trebuchet MS"/>
                <a:cs typeface="Trebuchet MS"/>
              </a:rPr>
              <a:t>h</a:t>
            </a:r>
            <a:r>
              <a:rPr sz="4500" b="1" spc="-114" dirty="0">
                <a:solidFill>
                  <a:srgbClr val="231F20"/>
                </a:solidFill>
                <a:latin typeface="Trebuchet MS"/>
                <a:cs typeface="Trebuchet MS"/>
              </a:rPr>
              <a:t>m</a:t>
            </a:r>
            <a:r>
              <a:rPr sz="4500" b="1" spc="-125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4500" b="1" spc="-114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4500" b="1" spc="-140" dirty="0">
                <a:solidFill>
                  <a:srgbClr val="231F20"/>
                </a:solidFill>
                <a:latin typeface="Trebuchet MS"/>
                <a:cs typeface="Trebuchet MS"/>
              </a:rPr>
              <a:t>*</a:t>
            </a:r>
            <a:r>
              <a:rPr sz="4500" b="1" spc="-150" dirty="0">
                <a:solidFill>
                  <a:srgbClr val="231F20"/>
                </a:solidFill>
                <a:latin typeface="Trebuchet MS"/>
                <a:cs typeface="Trebuchet MS"/>
              </a:rPr>
              <a:t>i</a:t>
            </a:r>
            <a:r>
              <a:rPr sz="4500" b="1" spc="-130" dirty="0">
                <a:solidFill>
                  <a:srgbClr val="231F20"/>
                </a:solidFill>
                <a:latin typeface="Trebuchet MS"/>
                <a:cs typeface="Trebuchet MS"/>
              </a:rPr>
              <a:t>n</a:t>
            </a:r>
            <a:r>
              <a:rPr sz="4500" b="1" spc="-120" dirty="0">
                <a:solidFill>
                  <a:srgbClr val="231F20"/>
                </a:solidFill>
                <a:latin typeface="Trebuchet MS"/>
                <a:cs typeface="Trebuchet MS"/>
              </a:rPr>
              <a:t>n</a:t>
            </a:r>
            <a:r>
              <a:rPr sz="4500" b="1" spc="-125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4500" b="1" dirty="0">
                <a:solidFill>
                  <a:srgbClr val="231F20"/>
                </a:solidFill>
                <a:latin typeface="Trebuchet MS"/>
                <a:cs typeface="Trebuchet MS"/>
              </a:rPr>
              <a:t>n</a:t>
            </a:r>
            <a:r>
              <a:rPr sz="4500" b="1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4500" b="1" spc="-114" dirty="0">
                <a:solidFill>
                  <a:srgbClr val="231F20"/>
                </a:solidFill>
                <a:latin typeface="Trebuchet MS"/>
                <a:cs typeface="Trebuchet MS"/>
              </a:rPr>
              <a:t>gesamt: </a:t>
            </a:r>
            <a:r>
              <a:rPr sz="4500" b="1" spc="-80" dirty="0">
                <a:solidFill>
                  <a:srgbClr val="231F20"/>
                </a:solidFill>
                <a:latin typeface="Trebuchet MS"/>
                <a:cs typeface="Trebuchet MS"/>
              </a:rPr>
              <a:t>Arbeit</a:t>
            </a:r>
            <a:r>
              <a:rPr sz="4500" b="1" spc="-2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4500" b="1" dirty="0">
                <a:solidFill>
                  <a:srgbClr val="231F20"/>
                </a:solidFill>
                <a:latin typeface="Trebuchet MS"/>
                <a:cs typeface="Trebuchet MS"/>
              </a:rPr>
              <a:t>im</a:t>
            </a:r>
            <a:r>
              <a:rPr sz="4500" b="1" spc="-2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4500" b="1" spc="-135" dirty="0">
                <a:solidFill>
                  <a:srgbClr val="231F20"/>
                </a:solidFill>
                <a:latin typeface="Trebuchet MS"/>
                <a:cs typeface="Trebuchet MS"/>
              </a:rPr>
              <a:t>Unternehmen: </a:t>
            </a:r>
            <a:r>
              <a:rPr sz="4500" b="1" spc="-80" dirty="0">
                <a:solidFill>
                  <a:srgbClr val="231F20"/>
                </a:solidFill>
                <a:latin typeface="Trebuchet MS"/>
                <a:cs typeface="Trebuchet MS"/>
              </a:rPr>
              <a:t>Arbeit</a:t>
            </a:r>
            <a:r>
              <a:rPr sz="4500" b="1" spc="-2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4500" b="1" dirty="0">
                <a:solidFill>
                  <a:srgbClr val="231F20"/>
                </a:solidFill>
                <a:latin typeface="Trebuchet MS"/>
                <a:cs typeface="Trebuchet MS"/>
              </a:rPr>
              <a:t>im</a:t>
            </a:r>
            <a:r>
              <a:rPr sz="4500" b="1" spc="-2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4500" b="1" spc="-105" dirty="0">
                <a:solidFill>
                  <a:srgbClr val="231F20"/>
                </a:solidFill>
                <a:latin typeface="Trebuchet MS"/>
                <a:cs typeface="Trebuchet MS"/>
              </a:rPr>
              <a:t>Care-</a:t>
            </a:r>
            <a:r>
              <a:rPr sz="4500" b="1" spc="-10" dirty="0">
                <a:solidFill>
                  <a:srgbClr val="231F20"/>
                </a:solidFill>
                <a:latin typeface="Trebuchet MS"/>
                <a:cs typeface="Trebuchet MS"/>
              </a:rPr>
              <a:t>Center:</a:t>
            </a:r>
            <a:endParaRPr sz="4500"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</a:pPr>
            <a:r>
              <a:rPr sz="4500" b="1" spc="-114" dirty="0">
                <a:solidFill>
                  <a:srgbClr val="231F20"/>
                </a:solidFill>
                <a:latin typeface="Trebuchet MS"/>
                <a:cs typeface="Trebuchet MS"/>
              </a:rPr>
              <a:t>unbezahlte</a:t>
            </a:r>
            <a:r>
              <a:rPr sz="4500" b="1" spc="-145" dirty="0">
                <a:solidFill>
                  <a:srgbClr val="231F20"/>
                </a:solidFill>
                <a:latin typeface="Trebuchet MS"/>
                <a:cs typeface="Trebuchet MS"/>
              </a:rPr>
              <a:t> Care-</a:t>
            </a:r>
            <a:r>
              <a:rPr sz="4500" b="1" spc="-125" dirty="0">
                <a:solidFill>
                  <a:srgbClr val="231F20"/>
                </a:solidFill>
                <a:latin typeface="Trebuchet MS"/>
                <a:cs typeface="Trebuchet MS"/>
              </a:rPr>
              <a:t>Arbeiter*innen:</a:t>
            </a:r>
            <a:endParaRPr sz="45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3975" y="1212057"/>
            <a:ext cx="8943340" cy="2159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Bedeutung</a:t>
            </a:r>
          </a:p>
          <a:p>
            <a:pPr algn="ctr">
              <a:lnSpc>
                <a:spcPct val="100000"/>
              </a:lnSpc>
            </a:pPr>
            <a:r>
              <a:rPr spc="-10" dirty="0"/>
              <a:t>Care-</a:t>
            </a:r>
            <a:r>
              <a:rPr dirty="0"/>
              <a:t>Arbeit</a:t>
            </a:r>
            <a:r>
              <a:rPr spc="-10" dirty="0"/>
              <a:t> </a:t>
            </a:r>
            <a:r>
              <a:rPr dirty="0"/>
              <a:t>–</a:t>
            </a:r>
            <a:r>
              <a:rPr spc="10" dirty="0"/>
              <a:t> </a:t>
            </a:r>
            <a:r>
              <a:rPr spc="-10" dirty="0"/>
              <a:t>Realität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80704" y="3593896"/>
            <a:ext cx="7930515" cy="1610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231F20"/>
                </a:solidFill>
                <a:latin typeface="Trebuchet MS"/>
                <a:cs typeface="Trebuchet MS"/>
              </a:rPr>
              <a:t>Von</a:t>
            </a:r>
            <a:r>
              <a:rPr sz="2600" b="1" spc="-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600" b="1" dirty="0">
                <a:solidFill>
                  <a:srgbClr val="231F20"/>
                </a:solidFill>
                <a:latin typeface="Trebuchet MS"/>
                <a:cs typeface="Trebuchet MS"/>
              </a:rPr>
              <a:t>100</a:t>
            </a:r>
            <a:r>
              <a:rPr sz="2600" b="1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600" b="1" spc="-10" dirty="0">
                <a:solidFill>
                  <a:srgbClr val="231F20"/>
                </a:solidFill>
                <a:latin typeface="Trebuchet MS"/>
                <a:cs typeface="Trebuchet MS"/>
              </a:rPr>
              <a:t>Stunden</a:t>
            </a:r>
            <a:r>
              <a:rPr sz="2600" b="1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600" b="1" dirty="0">
                <a:solidFill>
                  <a:srgbClr val="231F20"/>
                </a:solidFill>
                <a:latin typeface="Trebuchet MS"/>
                <a:cs typeface="Trebuchet MS"/>
              </a:rPr>
              <a:t>Arbeit</a:t>
            </a:r>
            <a:r>
              <a:rPr sz="2600" b="1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600" b="1" dirty="0">
                <a:solidFill>
                  <a:srgbClr val="231F20"/>
                </a:solidFill>
                <a:latin typeface="Trebuchet MS"/>
                <a:cs typeface="Trebuchet MS"/>
              </a:rPr>
              <a:t>im</a:t>
            </a:r>
            <a:r>
              <a:rPr sz="2600" b="1" spc="-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600" b="1" dirty="0">
                <a:solidFill>
                  <a:srgbClr val="231F20"/>
                </a:solidFill>
                <a:latin typeface="Trebuchet MS"/>
                <a:cs typeface="Trebuchet MS"/>
              </a:rPr>
              <a:t>Jahr</a:t>
            </a:r>
            <a:r>
              <a:rPr sz="2600" b="1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600" b="1" dirty="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sz="2600" b="1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600" b="1" spc="-25" dirty="0">
                <a:solidFill>
                  <a:srgbClr val="231F20"/>
                </a:solidFill>
                <a:latin typeface="Trebuchet MS"/>
                <a:cs typeface="Trebuchet MS"/>
              </a:rPr>
              <a:t>Deutschland</a:t>
            </a:r>
            <a:r>
              <a:rPr sz="2600" b="1" spc="-11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600" b="1" spc="-30" dirty="0">
                <a:solidFill>
                  <a:srgbClr val="231F20"/>
                </a:solidFill>
                <a:latin typeface="Trebuchet MS"/>
                <a:cs typeface="Trebuchet MS"/>
              </a:rPr>
              <a:t>sind </a:t>
            </a:r>
            <a:r>
              <a:rPr sz="2600" b="1" dirty="0">
                <a:solidFill>
                  <a:srgbClr val="231F20"/>
                </a:solidFill>
                <a:latin typeface="Trebuchet MS"/>
                <a:cs typeface="Trebuchet MS"/>
              </a:rPr>
              <a:t>63</a:t>
            </a:r>
            <a:r>
              <a:rPr sz="2600" b="1" spc="-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600" b="1" spc="-10" dirty="0">
                <a:solidFill>
                  <a:srgbClr val="231F20"/>
                </a:solidFill>
                <a:latin typeface="Trebuchet MS"/>
                <a:cs typeface="Trebuchet MS"/>
              </a:rPr>
              <a:t>Stunden</a:t>
            </a:r>
            <a:r>
              <a:rPr sz="2600" b="1" spc="-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600" b="1" spc="-25" dirty="0">
                <a:solidFill>
                  <a:srgbClr val="231F20"/>
                </a:solidFill>
                <a:latin typeface="Trebuchet MS"/>
                <a:cs typeface="Trebuchet MS"/>
              </a:rPr>
              <a:t>unbezahlte</a:t>
            </a:r>
            <a:r>
              <a:rPr sz="2600" b="1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600" b="1" spc="-50" dirty="0">
                <a:solidFill>
                  <a:srgbClr val="231F20"/>
                </a:solidFill>
                <a:latin typeface="Trebuchet MS"/>
                <a:cs typeface="Trebuchet MS"/>
              </a:rPr>
              <a:t>Care-</a:t>
            </a:r>
            <a:r>
              <a:rPr sz="2600" b="1" spc="-10" dirty="0">
                <a:solidFill>
                  <a:srgbClr val="231F20"/>
                </a:solidFill>
                <a:latin typeface="Trebuchet MS"/>
                <a:cs typeface="Trebuchet MS"/>
              </a:rPr>
              <a:t>Arbeit</a:t>
            </a:r>
            <a:endParaRPr sz="2600">
              <a:latin typeface="Trebuchet MS"/>
              <a:cs typeface="Trebuchet MS"/>
            </a:endParaRPr>
          </a:p>
          <a:p>
            <a:pPr marL="99060" algn="ctr">
              <a:lnSpc>
                <a:spcPct val="100000"/>
              </a:lnSpc>
            </a:pPr>
            <a:r>
              <a:rPr sz="2600" b="1" dirty="0">
                <a:solidFill>
                  <a:srgbClr val="231F20"/>
                </a:solidFill>
                <a:latin typeface="Trebuchet MS"/>
                <a:cs typeface="Trebuchet MS"/>
              </a:rPr>
              <a:t>6</a:t>
            </a:r>
            <a:r>
              <a:rPr sz="2600" b="1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600" b="1" spc="-10" dirty="0">
                <a:solidFill>
                  <a:srgbClr val="231F20"/>
                </a:solidFill>
                <a:latin typeface="Trebuchet MS"/>
                <a:cs typeface="Trebuchet MS"/>
              </a:rPr>
              <a:t>Stunden</a:t>
            </a:r>
            <a:r>
              <a:rPr sz="2600" b="1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600" b="1" spc="-20" dirty="0">
                <a:solidFill>
                  <a:srgbClr val="231F20"/>
                </a:solidFill>
                <a:latin typeface="Trebuchet MS"/>
                <a:cs typeface="Trebuchet MS"/>
              </a:rPr>
              <a:t>bezahlte</a:t>
            </a:r>
            <a:r>
              <a:rPr sz="2600" b="1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600" b="1" spc="-50" dirty="0">
                <a:solidFill>
                  <a:srgbClr val="231F20"/>
                </a:solidFill>
                <a:latin typeface="Trebuchet MS"/>
                <a:cs typeface="Trebuchet MS"/>
              </a:rPr>
              <a:t>Care-</a:t>
            </a:r>
            <a:r>
              <a:rPr sz="2600" b="1" spc="-10" dirty="0">
                <a:solidFill>
                  <a:srgbClr val="231F20"/>
                </a:solidFill>
                <a:latin typeface="Trebuchet MS"/>
                <a:cs typeface="Trebuchet MS"/>
              </a:rPr>
              <a:t>Arbeit</a:t>
            </a:r>
            <a:endParaRPr sz="26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2600" b="1" spc="-30" dirty="0">
                <a:solidFill>
                  <a:srgbClr val="231F20"/>
                </a:solidFill>
                <a:latin typeface="Trebuchet MS"/>
                <a:cs typeface="Trebuchet MS"/>
              </a:rPr>
              <a:t>31</a:t>
            </a:r>
            <a:r>
              <a:rPr sz="2600" b="1" spc="-1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600" b="1" spc="-10" dirty="0">
                <a:solidFill>
                  <a:srgbClr val="231F20"/>
                </a:solidFill>
                <a:latin typeface="Trebuchet MS"/>
                <a:cs typeface="Trebuchet MS"/>
              </a:rPr>
              <a:t>Stunden</a:t>
            </a:r>
            <a:r>
              <a:rPr sz="2600" b="1" spc="-1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600" b="1" dirty="0">
                <a:solidFill>
                  <a:srgbClr val="231F20"/>
                </a:solidFill>
                <a:latin typeface="Trebuchet MS"/>
                <a:cs typeface="Trebuchet MS"/>
              </a:rPr>
              <a:t>alle</a:t>
            </a:r>
            <a:r>
              <a:rPr sz="2600" b="1" spc="-1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600" b="1" spc="-10" dirty="0">
                <a:solidFill>
                  <a:srgbClr val="231F20"/>
                </a:solidFill>
                <a:latin typeface="Trebuchet MS"/>
                <a:cs typeface="Trebuchet MS"/>
              </a:rPr>
              <a:t>anderen</a:t>
            </a:r>
            <a:r>
              <a:rPr sz="2600" b="1" spc="-1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600" b="1" spc="-25" dirty="0">
                <a:solidFill>
                  <a:srgbClr val="231F20"/>
                </a:solidFill>
                <a:latin typeface="Trebuchet MS"/>
                <a:cs typeface="Trebuchet MS"/>
              </a:rPr>
              <a:t>Wirtschaftsbereiche1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6414844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6500" y="6533005"/>
            <a:ext cx="61480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1</a:t>
            </a:r>
            <a:r>
              <a:rPr sz="900" i="1" spc="3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Berechnet</a:t>
            </a:r>
            <a:r>
              <a:rPr sz="900" i="1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nach</a:t>
            </a:r>
            <a:r>
              <a:rPr sz="900" i="1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spc="-20" dirty="0">
                <a:solidFill>
                  <a:srgbClr val="231F20"/>
                </a:solidFill>
                <a:latin typeface="Trebuchet MS"/>
                <a:cs typeface="Trebuchet MS"/>
              </a:rPr>
              <a:t>Winker,</a:t>
            </a:r>
            <a:r>
              <a:rPr sz="900" i="1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Gabriele:</a:t>
            </a:r>
            <a:r>
              <a:rPr sz="900" i="1" spc="-10" dirty="0">
                <a:solidFill>
                  <a:srgbClr val="231F20"/>
                </a:solidFill>
                <a:latin typeface="Trebuchet MS"/>
                <a:cs typeface="Trebuchet MS"/>
              </a:rPr>
              <a:t> Care-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Revolution.</a:t>
            </a:r>
            <a:r>
              <a:rPr sz="900" i="1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Schritte</a:t>
            </a:r>
            <a:r>
              <a:rPr sz="900" i="1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sz="900" i="1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eine</a:t>
            </a:r>
            <a:r>
              <a:rPr sz="900" i="1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solidarische</a:t>
            </a:r>
            <a:r>
              <a:rPr sz="900" i="1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Gesellschaft,</a:t>
            </a:r>
            <a:r>
              <a:rPr sz="900" i="1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Bielefeld</a:t>
            </a:r>
            <a:r>
              <a:rPr sz="900" i="1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2015,</a:t>
            </a:r>
            <a:r>
              <a:rPr sz="900" i="1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S.</a:t>
            </a:r>
            <a:r>
              <a:rPr sz="900" i="1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spc="-25" dirty="0">
                <a:solidFill>
                  <a:srgbClr val="231F20"/>
                </a:solidFill>
                <a:latin typeface="Trebuchet MS"/>
                <a:cs typeface="Trebuchet MS"/>
              </a:rPr>
              <a:t>24.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Kapitalismus</a:t>
            </a:r>
            <a:r>
              <a:rPr spc="-20" dirty="0"/>
              <a:t> </a:t>
            </a:r>
            <a:r>
              <a:rPr dirty="0"/>
              <a:t>für</a:t>
            </a:r>
            <a:r>
              <a:rPr spc="-10" dirty="0"/>
              <a:t> </a:t>
            </a:r>
            <a:r>
              <a:rPr dirty="0"/>
              <a:t>Einsteiger*innen</a:t>
            </a:r>
            <a:r>
              <a:rPr spc="-10" dirty="0"/>
              <a:t> </a:t>
            </a:r>
            <a:r>
              <a:rPr dirty="0"/>
              <a:t>–</a:t>
            </a:r>
            <a:r>
              <a:rPr spc="-55" dirty="0"/>
              <a:t> </a:t>
            </a:r>
            <a:r>
              <a:rPr dirty="0"/>
              <a:t>Arbeitsblatt</a:t>
            </a:r>
            <a:r>
              <a:rPr spc="-10" dirty="0"/>
              <a:t> </a:t>
            </a:r>
            <a:fld id="{81D60167-4931-47E6-BA6A-407CBD079E47}" type="slidenum">
              <a:rPr dirty="0"/>
              <a:t>39</a:t>
            </a:fld>
            <a:r>
              <a:rPr dirty="0"/>
              <a:t>,</a:t>
            </a:r>
            <a:r>
              <a:rPr spc="-15" dirty="0"/>
              <a:t> </a:t>
            </a:r>
            <a:r>
              <a:rPr dirty="0"/>
              <a:t>Methode</a:t>
            </a:r>
            <a:r>
              <a:rPr spc="-10" dirty="0"/>
              <a:t> </a:t>
            </a:r>
            <a:r>
              <a:rPr dirty="0"/>
              <a:t>«Planspiel</a:t>
            </a:r>
            <a:r>
              <a:rPr spc="-15" dirty="0"/>
              <a:t> </a:t>
            </a:r>
            <a:r>
              <a:rPr dirty="0"/>
              <a:t>Kapitalismus</a:t>
            </a:r>
            <a:r>
              <a:rPr spc="-10" dirty="0"/>
              <a:t> </a:t>
            </a:r>
            <a:r>
              <a:rPr dirty="0"/>
              <a:t>und</a:t>
            </a:r>
            <a:r>
              <a:rPr spc="-10" dirty="0"/>
              <a:t> Care»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67771"/>
            <a:ext cx="432435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35" dirty="0"/>
              <a:t>Rollenbeschreibung:</a:t>
            </a:r>
            <a:r>
              <a:rPr sz="2300" spc="15" dirty="0"/>
              <a:t> </a:t>
            </a:r>
            <a:r>
              <a:rPr sz="2300" spc="-20" dirty="0"/>
              <a:t>Arbeiter*in</a:t>
            </a:r>
            <a:endParaRPr sz="2300"/>
          </a:p>
        </p:txBody>
      </p:sp>
      <p:sp>
        <p:nvSpPr>
          <p:cNvPr id="3" name="object 3"/>
          <p:cNvSpPr txBox="1"/>
          <p:nvPr/>
        </p:nvSpPr>
        <p:spPr>
          <a:xfrm>
            <a:off x="444500" y="1040871"/>
            <a:ext cx="459994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Du</a:t>
            </a:r>
            <a:r>
              <a:rPr sz="12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musst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für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den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Lebensunterhalt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für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dich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und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deine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Familie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sor-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gen</a:t>
            </a:r>
            <a:r>
              <a:rPr sz="12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und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dafür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einen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Job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suchen.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Du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kannst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entweder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der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Flug-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zeugproduktion</a:t>
            </a:r>
            <a:r>
              <a:rPr sz="12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(Lohn: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5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Kronen/pro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Runde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bzw.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7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Minuten)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oder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im</a:t>
            </a:r>
            <a:r>
              <a:rPr sz="12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Care–Center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(Lohn: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4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Kronen)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arbeiten.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Du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willst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einen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guten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Job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und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eine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möglichst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gute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Bezahlung.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Bis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zum</a:t>
            </a:r>
            <a:r>
              <a:rPr sz="12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Ende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des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 Spiels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willst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du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so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viele</a:t>
            </a:r>
            <a:r>
              <a:rPr sz="12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Kronen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wie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möglich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verdienen,</a:t>
            </a:r>
            <a:r>
              <a:rPr sz="12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um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dir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ein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 gutes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Leben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leisten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zu</a:t>
            </a:r>
            <a:r>
              <a:rPr sz="12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können.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21299" y="367771"/>
            <a:ext cx="432435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35" dirty="0">
                <a:solidFill>
                  <a:srgbClr val="231F20"/>
                </a:solidFill>
                <a:latin typeface="Trebuchet MS"/>
                <a:cs typeface="Trebuchet MS"/>
              </a:rPr>
              <a:t>Rollenbeschreibung:</a:t>
            </a:r>
            <a:r>
              <a:rPr sz="2300" b="1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300" b="1" spc="-20" dirty="0">
                <a:solidFill>
                  <a:srgbClr val="231F20"/>
                </a:solidFill>
                <a:latin typeface="Trebuchet MS"/>
                <a:cs typeface="Trebuchet MS"/>
              </a:rPr>
              <a:t>Arbeiter*in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21299" y="1040871"/>
            <a:ext cx="459994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Du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musst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für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den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Lebensunterhalt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für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dichund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deine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Familie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sor-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gen</a:t>
            </a:r>
            <a:r>
              <a:rPr sz="12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und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dafür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einen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Job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suchen.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Du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kannst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entweder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der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Flug-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zeugproduktion</a:t>
            </a:r>
            <a:r>
              <a:rPr sz="12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(Lohn: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5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Kronen/pro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Runde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bzw.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7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Minuten)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oder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im</a:t>
            </a:r>
            <a:r>
              <a:rPr sz="12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Care-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Center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(Lohn: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4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Kronen)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arbeiten.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Du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willst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einen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guten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Job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und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eine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möglichst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gute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Bezahlung.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Bis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zum</a:t>
            </a:r>
            <a:r>
              <a:rPr sz="12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Ende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des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 Spiels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willst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du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so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viele</a:t>
            </a:r>
            <a:r>
              <a:rPr sz="12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Kronen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wie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möglich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verdienen,</a:t>
            </a:r>
            <a:r>
              <a:rPr sz="12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um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dir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ein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 gutes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Leben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leisten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zu</a:t>
            </a:r>
            <a:r>
              <a:rPr sz="12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können.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2603" y="2070005"/>
            <a:ext cx="4589993" cy="458999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39403" y="2070005"/>
            <a:ext cx="4595397" cy="4589993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5345998" y="457211"/>
            <a:ext cx="0" cy="6203315"/>
          </a:xfrm>
          <a:custGeom>
            <a:avLst/>
            <a:gdLst/>
            <a:ahLst/>
            <a:cxnLst/>
            <a:rect l="l" t="t" r="r" b="b"/>
            <a:pathLst>
              <a:path h="6203315">
                <a:moveTo>
                  <a:pt x="0" y="6202794"/>
                </a:moveTo>
                <a:lnTo>
                  <a:pt x="0" y="0"/>
                </a:lnTo>
              </a:path>
            </a:pathLst>
          </a:custGeom>
          <a:ln w="12700">
            <a:solidFill>
              <a:srgbClr val="231F2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Kapitalismus</a:t>
            </a:r>
            <a:r>
              <a:rPr spc="-20" dirty="0"/>
              <a:t> </a:t>
            </a:r>
            <a:r>
              <a:rPr dirty="0"/>
              <a:t>für</a:t>
            </a:r>
            <a:r>
              <a:rPr spc="-10" dirty="0"/>
              <a:t> </a:t>
            </a:r>
            <a:r>
              <a:rPr dirty="0"/>
              <a:t>Einsteiger*innen</a:t>
            </a:r>
            <a:r>
              <a:rPr spc="-10" dirty="0"/>
              <a:t> </a:t>
            </a:r>
            <a:r>
              <a:rPr dirty="0"/>
              <a:t>–</a:t>
            </a:r>
            <a:r>
              <a:rPr spc="-55" dirty="0"/>
              <a:t> </a:t>
            </a:r>
            <a:r>
              <a:rPr dirty="0"/>
              <a:t>Arbeitsblatt</a:t>
            </a:r>
            <a:r>
              <a:rPr spc="-10" dirty="0"/>
              <a:t> </a:t>
            </a:r>
            <a:fld id="{81D60167-4931-47E6-BA6A-407CBD079E47}" type="slidenum">
              <a:rPr dirty="0"/>
              <a:t>4</a:t>
            </a:fld>
            <a:r>
              <a:rPr dirty="0"/>
              <a:t>,</a:t>
            </a:r>
            <a:r>
              <a:rPr spc="-15" dirty="0"/>
              <a:t> </a:t>
            </a:r>
            <a:r>
              <a:rPr dirty="0"/>
              <a:t>Methode</a:t>
            </a:r>
            <a:r>
              <a:rPr spc="-10" dirty="0"/>
              <a:t> </a:t>
            </a:r>
            <a:r>
              <a:rPr dirty="0"/>
              <a:t>«Planspiel</a:t>
            </a:r>
            <a:r>
              <a:rPr spc="-15" dirty="0"/>
              <a:t> </a:t>
            </a:r>
            <a:r>
              <a:rPr dirty="0"/>
              <a:t>Kapitalismus</a:t>
            </a:r>
            <a:r>
              <a:rPr spc="-10" dirty="0"/>
              <a:t> </a:t>
            </a:r>
            <a:r>
              <a:rPr dirty="0"/>
              <a:t>und</a:t>
            </a:r>
            <a:r>
              <a:rPr spc="-10" dirty="0"/>
              <a:t> Care»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Kapitalismus</a:t>
            </a:r>
            <a:r>
              <a:rPr spc="-20" dirty="0"/>
              <a:t> </a:t>
            </a:r>
            <a:r>
              <a:rPr dirty="0"/>
              <a:t>für</a:t>
            </a:r>
            <a:r>
              <a:rPr spc="-10" dirty="0"/>
              <a:t> </a:t>
            </a:r>
            <a:r>
              <a:rPr dirty="0"/>
              <a:t>Einsteiger*innen</a:t>
            </a:r>
            <a:r>
              <a:rPr spc="-10" dirty="0"/>
              <a:t> </a:t>
            </a:r>
            <a:r>
              <a:rPr dirty="0"/>
              <a:t>–</a:t>
            </a:r>
            <a:r>
              <a:rPr spc="-55" dirty="0"/>
              <a:t> </a:t>
            </a:r>
            <a:r>
              <a:rPr dirty="0"/>
              <a:t>Arbeitsblatt</a:t>
            </a:r>
            <a:r>
              <a:rPr spc="-10" dirty="0"/>
              <a:t> </a:t>
            </a:r>
            <a:fld id="{81D60167-4931-47E6-BA6A-407CBD079E47}" type="slidenum">
              <a:rPr dirty="0"/>
              <a:t>40</a:t>
            </a:fld>
            <a:r>
              <a:rPr dirty="0"/>
              <a:t>,</a:t>
            </a:r>
            <a:r>
              <a:rPr spc="-15" dirty="0"/>
              <a:t> </a:t>
            </a:r>
            <a:r>
              <a:rPr dirty="0"/>
              <a:t>Methode</a:t>
            </a:r>
            <a:r>
              <a:rPr spc="-10" dirty="0"/>
              <a:t> </a:t>
            </a:r>
            <a:r>
              <a:rPr dirty="0"/>
              <a:t>«Planspiel</a:t>
            </a:r>
            <a:r>
              <a:rPr spc="-15" dirty="0"/>
              <a:t> </a:t>
            </a:r>
            <a:r>
              <a:rPr dirty="0"/>
              <a:t>Kapitalismus</a:t>
            </a:r>
            <a:r>
              <a:rPr spc="-10" dirty="0"/>
              <a:t> </a:t>
            </a:r>
            <a:r>
              <a:rPr dirty="0"/>
              <a:t>und</a:t>
            </a:r>
            <a:r>
              <a:rPr spc="-10" dirty="0"/>
              <a:t> Care»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</a:pPr>
            <a:r>
              <a:rPr dirty="0"/>
              <a:t>Ungleichheit:</a:t>
            </a:r>
            <a:r>
              <a:rPr spc="-25" dirty="0"/>
              <a:t> </a:t>
            </a:r>
            <a:r>
              <a:rPr spc="-10" dirty="0"/>
              <a:t>Planspiel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7200" y="1800005"/>
          <a:ext cx="9765030" cy="464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82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2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49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2600" b="1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Einkommen</a:t>
                      </a:r>
                      <a:r>
                        <a:rPr sz="2600" b="1" spc="-1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600" b="1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Unternehmen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2600" b="1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Einkommen</a:t>
                      </a:r>
                      <a:r>
                        <a:rPr sz="2600" b="1" spc="-114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600" b="1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Care-</a:t>
                      </a:r>
                      <a:r>
                        <a:rPr sz="2600" b="1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Center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9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2600" b="1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Arbeiter*innen: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2600" b="1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Arbeiter*innen: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9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2600" b="1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Unternehmer*innen: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2600" b="1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Leitung: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4755" y="1750197"/>
            <a:ext cx="910272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Ungleichheit:</a:t>
            </a:r>
            <a:r>
              <a:rPr spc="-35" dirty="0"/>
              <a:t> </a:t>
            </a:r>
            <a:r>
              <a:rPr spc="-10" dirty="0"/>
              <a:t>Realität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6557" y="2753497"/>
            <a:ext cx="8559165" cy="2082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00860" marR="127000" indent="-1666239">
              <a:lnSpc>
                <a:spcPct val="100000"/>
              </a:lnSpc>
              <a:spcBef>
                <a:spcPts val="100"/>
              </a:spcBef>
            </a:pPr>
            <a:r>
              <a:rPr sz="4500" b="1" spc="-90" dirty="0">
                <a:solidFill>
                  <a:srgbClr val="231F20"/>
                </a:solidFill>
                <a:latin typeface="Trebuchet MS"/>
                <a:cs typeface="Trebuchet MS"/>
              </a:rPr>
              <a:t>Verdienst</a:t>
            </a:r>
            <a:r>
              <a:rPr sz="4500" b="1" spc="-20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4500" b="1" spc="-70" dirty="0">
                <a:solidFill>
                  <a:srgbClr val="231F20"/>
                </a:solidFill>
                <a:latin typeface="Trebuchet MS"/>
                <a:cs typeface="Trebuchet MS"/>
              </a:rPr>
              <a:t>Elektriker*in</a:t>
            </a:r>
            <a:r>
              <a:rPr sz="4500" b="1" spc="-20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4500" b="1" dirty="0">
                <a:solidFill>
                  <a:srgbClr val="231F20"/>
                </a:solidFill>
                <a:latin typeface="Trebuchet MS"/>
                <a:cs typeface="Trebuchet MS"/>
              </a:rPr>
              <a:t>bei</a:t>
            </a:r>
            <a:r>
              <a:rPr sz="4500" b="1" spc="-2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4500" b="1" spc="-70" dirty="0">
                <a:solidFill>
                  <a:srgbClr val="231F20"/>
                </a:solidFill>
                <a:latin typeface="Trebuchet MS"/>
                <a:cs typeface="Trebuchet MS"/>
              </a:rPr>
              <a:t>BMW </a:t>
            </a:r>
            <a:r>
              <a:rPr sz="4500" b="1" spc="-80" dirty="0">
                <a:solidFill>
                  <a:srgbClr val="231F20"/>
                </a:solidFill>
                <a:latin typeface="Trebuchet MS"/>
                <a:cs typeface="Trebuchet MS"/>
              </a:rPr>
              <a:t>2022:</a:t>
            </a:r>
            <a:r>
              <a:rPr sz="4500" b="1" spc="-2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4500" b="1" spc="-55" dirty="0">
                <a:solidFill>
                  <a:srgbClr val="231F20"/>
                </a:solidFill>
                <a:latin typeface="Trebuchet MS"/>
                <a:cs typeface="Trebuchet MS"/>
              </a:rPr>
              <a:t>56.000</a:t>
            </a:r>
            <a:r>
              <a:rPr sz="4500" b="1" spc="-25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4500" b="1" spc="-10" dirty="0">
                <a:solidFill>
                  <a:srgbClr val="231F20"/>
                </a:solidFill>
                <a:latin typeface="Trebuchet MS"/>
                <a:cs typeface="Trebuchet MS"/>
              </a:rPr>
              <a:t>Euro</a:t>
            </a:r>
            <a:r>
              <a:rPr sz="3900" b="1" spc="-15" baseline="32051" dirty="0">
                <a:solidFill>
                  <a:srgbClr val="231F20"/>
                </a:solidFill>
                <a:latin typeface="Trebuchet MS"/>
                <a:cs typeface="Trebuchet MS"/>
              </a:rPr>
              <a:t>1</a:t>
            </a:r>
            <a:endParaRPr sz="3900" baseline="32051">
              <a:latin typeface="Trebuchet MS"/>
              <a:cs typeface="Trebuchet MS"/>
            </a:endParaRPr>
          </a:p>
          <a:p>
            <a:pPr marL="25400">
              <a:lnSpc>
                <a:spcPct val="100000"/>
              </a:lnSpc>
            </a:pPr>
            <a:r>
              <a:rPr sz="4500" b="1" spc="-70" dirty="0">
                <a:solidFill>
                  <a:srgbClr val="231F20"/>
                </a:solidFill>
                <a:latin typeface="Trebuchet MS"/>
                <a:cs typeface="Trebuchet MS"/>
              </a:rPr>
              <a:t>Profit</a:t>
            </a:r>
            <a:r>
              <a:rPr sz="4500" b="1" spc="-2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4500" b="1" dirty="0">
                <a:solidFill>
                  <a:srgbClr val="231F20"/>
                </a:solidFill>
                <a:latin typeface="Trebuchet MS"/>
                <a:cs typeface="Trebuchet MS"/>
              </a:rPr>
              <a:t>BMW</a:t>
            </a:r>
            <a:r>
              <a:rPr sz="4500" b="1" spc="-2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4500" b="1" spc="-204" dirty="0">
                <a:solidFill>
                  <a:srgbClr val="231F20"/>
                </a:solidFill>
                <a:latin typeface="Trebuchet MS"/>
                <a:cs typeface="Trebuchet MS"/>
              </a:rPr>
              <a:t>2021:</a:t>
            </a:r>
            <a:r>
              <a:rPr sz="4500" b="1" spc="-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4500" b="1" spc="-380" dirty="0">
                <a:solidFill>
                  <a:srgbClr val="231F20"/>
                </a:solidFill>
                <a:latin typeface="Trebuchet MS"/>
                <a:cs typeface="Trebuchet MS"/>
              </a:rPr>
              <a:t>1</a:t>
            </a:r>
            <a:r>
              <a:rPr sz="4500" b="1" spc="-215" dirty="0">
                <a:solidFill>
                  <a:srgbClr val="231F20"/>
                </a:solidFill>
                <a:latin typeface="Trebuchet MS"/>
                <a:cs typeface="Trebuchet MS"/>
              </a:rPr>
              <a:t>6</a:t>
            </a:r>
            <a:r>
              <a:rPr sz="4500" b="1" spc="-650" dirty="0">
                <a:solidFill>
                  <a:srgbClr val="231F20"/>
                </a:solidFill>
                <a:latin typeface="Trebuchet MS"/>
                <a:cs typeface="Trebuchet MS"/>
              </a:rPr>
              <a:t>,</a:t>
            </a:r>
            <a:r>
              <a:rPr sz="4500" b="1" dirty="0">
                <a:solidFill>
                  <a:srgbClr val="231F20"/>
                </a:solidFill>
                <a:latin typeface="Trebuchet MS"/>
                <a:cs typeface="Trebuchet MS"/>
              </a:rPr>
              <a:t>1</a:t>
            </a:r>
            <a:r>
              <a:rPr sz="4500" b="1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4500" b="1" dirty="0">
                <a:solidFill>
                  <a:srgbClr val="231F20"/>
                </a:solidFill>
                <a:latin typeface="Trebuchet MS"/>
                <a:cs typeface="Trebuchet MS"/>
              </a:rPr>
              <a:t>Mrd.</a:t>
            </a:r>
            <a:r>
              <a:rPr sz="4500" b="1" spc="-1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4500" b="1" spc="-100" dirty="0">
                <a:solidFill>
                  <a:srgbClr val="231F20"/>
                </a:solidFill>
                <a:latin typeface="Trebuchet MS"/>
                <a:cs typeface="Trebuchet MS"/>
              </a:rPr>
              <a:t>Euro</a:t>
            </a:r>
            <a:r>
              <a:rPr sz="3900" b="1" spc="-150" baseline="32051" dirty="0">
                <a:solidFill>
                  <a:srgbClr val="231F20"/>
                </a:solidFill>
                <a:latin typeface="Trebuchet MS"/>
                <a:cs typeface="Trebuchet MS"/>
              </a:rPr>
              <a:t>2</a:t>
            </a:r>
            <a:endParaRPr sz="3900" baseline="32051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6140524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6500" y="6258685"/>
            <a:ext cx="911161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210" indent="-144145">
              <a:lnSpc>
                <a:spcPct val="100000"/>
              </a:lnSpc>
              <a:spcBef>
                <a:spcPts val="100"/>
              </a:spcBef>
              <a:buAutoNum type="arabicPlain"/>
              <a:tabLst>
                <a:tab pos="156845" algn="l"/>
              </a:tabLst>
            </a:pP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Jahresverdienst</a:t>
            </a:r>
            <a:r>
              <a:rPr sz="900" i="1" spc="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(brutto),</a:t>
            </a:r>
            <a:r>
              <a:rPr sz="900" i="1" spc="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unter:</a:t>
            </a:r>
            <a:r>
              <a:rPr sz="900" i="1" spc="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spc="-10" dirty="0">
                <a:solidFill>
                  <a:srgbClr val="231F20"/>
                </a:solidFill>
                <a:latin typeface="Trebuchet MS"/>
                <a:cs typeface="Trebuchet MS"/>
                <a:hlinkClick r:id="rId2"/>
              </a:rPr>
              <a:t>www.kununu.com/de/bmwgroup/gehalt/elektriker-in-19759.</a:t>
            </a:r>
            <a:endParaRPr sz="900">
              <a:latin typeface="Trebuchet MS"/>
              <a:cs typeface="Trebuchet MS"/>
            </a:endParaRPr>
          </a:p>
          <a:p>
            <a:pPr marL="156210" marR="5080" indent="-144145">
              <a:lnSpc>
                <a:spcPct val="100000"/>
              </a:lnSpc>
              <a:buAutoNum type="arabicPlain"/>
              <a:tabLst>
                <a:tab pos="156845" algn="l"/>
              </a:tabLst>
            </a:pP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Redaktionsnetzwerk</a:t>
            </a:r>
            <a:r>
              <a:rPr sz="900" i="1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Deutschland:</a:t>
            </a:r>
            <a:r>
              <a:rPr sz="900" i="1" spc="-10" dirty="0">
                <a:solidFill>
                  <a:srgbClr val="231F20"/>
                </a:solidFill>
                <a:latin typeface="Trebuchet MS"/>
                <a:cs typeface="Trebuchet MS"/>
              </a:rPr>
              <a:t> Trotz</a:t>
            </a:r>
            <a:r>
              <a:rPr sz="900" i="1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spc="-10" dirty="0">
                <a:solidFill>
                  <a:srgbClr val="231F20"/>
                </a:solidFill>
                <a:latin typeface="Trebuchet MS"/>
                <a:cs typeface="Trebuchet MS"/>
              </a:rPr>
              <a:t>Halbleiterkrise: 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BMW</a:t>
            </a:r>
            <a:r>
              <a:rPr sz="900" i="1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erzielte</a:t>
            </a:r>
            <a:r>
              <a:rPr sz="900" i="1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2021</a:t>
            </a:r>
            <a:r>
              <a:rPr sz="900" i="1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Rekordgewinn,</a:t>
            </a:r>
            <a:r>
              <a:rPr sz="900" i="1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10.3.2022,</a:t>
            </a:r>
            <a:r>
              <a:rPr sz="900" i="1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unter:</a:t>
            </a:r>
            <a:r>
              <a:rPr sz="900" i="1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spc="-10" dirty="0">
                <a:solidFill>
                  <a:srgbClr val="231F20"/>
                </a:solidFill>
                <a:latin typeface="Trebuchet MS"/>
                <a:cs typeface="Trebuchet MS"/>
                <a:hlinkClick r:id="rId3"/>
              </a:rPr>
              <a:t>www.rnd.de/wirtschaft/bmw-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  <a:hlinkClick r:id="rId3"/>
              </a:rPr>
              <a:t>erzielt-2021-rekordgewinn-</a:t>
            </a:r>
            <a:r>
              <a:rPr sz="900" i="1" spc="-10" dirty="0">
                <a:solidFill>
                  <a:srgbClr val="231F20"/>
                </a:solidFill>
                <a:latin typeface="Trebuchet MS"/>
                <a:cs typeface="Trebuchet MS"/>
                <a:hlinkClick r:id="rId3"/>
              </a:rPr>
              <a:t>trotz-</a:t>
            </a:r>
            <a:r>
              <a:rPr sz="900" i="1" spc="-10" dirty="0">
                <a:solidFill>
                  <a:srgbClr val="231F20"/>
                </a:solidFill>
                <a:latin typeface="Trebuchet MS"/>
                <a:cs typeface="Trebuchet MS"/>
              </a:rPr>
              <a:t> halbleiterkrise-ZA5U3UJXAXW2YK7P5ACPTV4ZEQ.html.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Kapitalismus</a:t>
            </a:r>
            <a:r>
              <a:rPr spc="-20" dirty="0"/>
              <a:t> </a:t>
            </a:r>
            <a:r>
              <a:rPr dirty="0"/>
              <a:t>für</a:t>
            </a:r>
            <a:r>
              <a:rPr spc="-10" dirty="0"/>
              <a:t> </a:t>
            </a:r>
            <a:r>
              <a:rPr dirty="0"/>
              <a:t>Einsteiger*innen</a:t>
            </a:r>
            <a:r>
              <a:rPr spc="-10" dirty="0"/>
              <a:t> </a:t>
            </a:r>
            <a:r>
              <a:rPr dirty="0"/>
              <a:t>–</a:t>
            </a:r>
            <a:r>
              <a:rPr spc="-55" dirty="0"/>
              <a:t> </a:t>
            </a:r>
            <a:r>
              <a:rPr dirty="0"/>
              <a:t>Arbeitsblatt</a:t>
            </a:r>
            <a:r>
              <a:rPr spc="-10" dirty="0"/>
              <a:t> </a:t>
            </a:r>
            <a:fld id="{81D60167-4931-47E6-BA6A-407CBD079E47}" type="slidenum">
              <a:rPr dirty="0"/>
              <a:t>41</a:t>
            </a:fld>
            <a:r>
              <a:rPr dirty="0"/>
              <a:t>,</a:t>
            </a:r>
            <a:r>
              <a:rPr spc="-15" dirty="0"/>
              <a:t> </a:t>
            </a:r>
            <a:r>
              <a:rPr dirty="0"/>
              <a:t>Methode</a:t>
            </a:r>
            <a:r>
              <a:rPr spc="-10" dirty="0"/>
              <a:t> </a:t>
            </a:r>
            <a:r>
              <a:rPr dirty="0"/>
              <a:t>«Planspiel</a:t>
            </a:r>
            <a:r>
              <a:rPr spc="-15" dirty="0"/>
              <a:t> </a:t>
            </a:r>
            <a:r>
              <a:rPr dirty="0"/>
              <a:t>Kapitalismus</a:t>
            </a:r>
            <a:r>
              <a:rPr spc="-10" dirty="0"/>
              <a:t> </a:t>
            </a:r>
            <a:r>
              <a:rPr dirty="0"/>
              <a:t>und</a:t>
            </a:r>
            <a:r>
              <a:rPr spc="-10" dirty="0"/>
              <a:t> Care»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4755" y="1818777"/>
            <a:ext cx="910272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Ungleichheit:</a:t>
            </a:r>
            <a:r>
              <a:rPr spc="-35" dirty="0"/>
              <a:t> </a:t>
            </a:r>
            <a:r>
              <a:rPr spc="-10" dirty="0"/>
              <a:t>Realität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9602" y="2822077"/>
            <a:ext cx="951293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17780" indent="154940">
              <a:lnSpc>
                <a:spcPct val="100000"/>
              </a:lnSpc>
              <a:spcBef>
                <a:spcPts val="100"/>
              </a:spcBef>
            </a:pPr>
            <a:r>
              <a:rPr sz="4500" b="1" spc="-90" dirty="0">
                <a:solidFill>
                  <a:srgbClr val="231F20"/>
                </a:solidFill>
                <a:latin typeface="Trebuchet MS"/>
                <a:cs typeface="Trebuchet MS"/>
              </a:rPr>
              <a:t>Verdienst</a:t>
            </a:r>
            <a:r>
              <a:rPr sz="4500" b="1" spc="-229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4500" b="1" spc="-65" dirty="0">
                <a:solidFill>
                  <a:srgbClr val="231F20"/>
                </a:solidFill>
                <a:latin typeface="Trebuchet MS"/>
                <a:cs typeface="Trebuchet MS"/>
              </a:rPr>
              <a:t>Erzieher*in:</a:t>
            </a:r>
            <a:r>
              <a:rPr sz="4500" b="1" spc="-1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4500" b="1" spc="-250" dirty="0">
                <a:solidFill>
                  <a:srgbClr val="231F20"/>
                </a:solidFill>
                <a:latin typeface="Trebuchet MS"/>
                <a:cs typeface="Trebuchet MS"/>
              </a:rPr>
              <a:t>3</a:t>
            </a:r>
            <a:r>
              <a:rPr sz="4500" b="1" spc="-615" dirty="0">
                <a:solidFill>
                  <a:srgbClr val="231F20"/>
                </a:solidFill>
                <a:latin typeface="Trebuchet MS"/>
                <a:cs typeface="Trebuchet MS"/>
              </a:rPr>
              <a:t>7</a:t>
            </a:r>
            <a:r>
              <a:rPr sz="4500" b="1" spc="-229" dirty="0">
                <a:solidFill>
                  <a:srgbClr val="231F20"/>
                </a:solidFill>
                <a:latin typeface="Trebuchet MS"/>
                <a:cs typeface="Trebuchet MS"/>
              </a:rPr>
              <a:t>.</a:t>
            </a:r>
            <a:r>
              <a:rPr sz="4500" b="1" spc="20" dirty="0">
                <a:solidFill>
                  <a:srgbClr val="231F20"/>
                </a:solidFill>
                <a:latin typeface="Trebuchet MS"/>
                <a:cs typeface="Trebuchet MS"/>
              </a:rPr>
              <a:t>00</a:t>
            </a:r>
            <a:r>
              <a:rPr sz="4500" b="1" spc="25" dirty="0">
                <a:solidFill>
                  <a:srgbClr val="231F20"/>
                </a:solidFill>
                <a:latin typeface="Trebuchet MS"/>
                <a:cs typeface="Trebuchet MS"/>
              </a:rPr>
              <a:t>0</a:t>
            </a:r>
            <a:r>
              <a:rPr sz="4500" b="1" spc="-1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4500" b="1" spc="-10" dirty="0">
                <a:solidFill>
                  <a:srgbClr val="231F20"/>
                </a:solidFill>
                <a:latin typeface="Trebuchet MS"/>
                <a:cs typeface="Trebuchet MS"/>
              </a:rPr>
              <a:t>Euro</a:t>
            </a:r>
            <a:r>
              <a:rPr sz="3900" b="1" spc="-15" baseline="32051" dirty="0">
                <a:solidFill>
                  <a:srgbClr val="231F20"/>
                </a:solidFill>
                <a:latin typeface="Trebuchet MS"/>
                <a:cs typeface="Trebuchet MS"/>
              </a:rPr>
              <a:t>1 </a:t>
            </a:r>
            <a:r>
              <a:rPr sz="4500" b="1" spc="-90" dirty="0">
                <a:solidFill>
                  <a:srgbClr val="231F20"/>
                </a:solidFill>
                <a:latin typeface="Trebuchet MS"/>
                <a:cs typeface="Trebuchet MS"/>
              </a:rPr>
              <a:t>Verdienst</a:t>
            </a:r>
            <a:r>
              <a:rPr sz="4500" b="1" spc="-2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4500" b="1" spc="-85" dirty="0">
                <a:solidFill>
                  <a:srgbClr val="231F20"/>
                </a:solidFill>
                <a:latin typeface="Trebuchet MS"/>
                <a:cs typeface="Trebuchet MS"/>
              </a:rPr>
              <a:t>Kita-</a:t>
            </a:r>
            <a:r>
              <a:rPr sz="4500" b="1" spc="-60" dirty="0">
                <a:solidFill>
                  <a:srgbClr val="231F20"/>
                </a:solidFill>
                <a:latin typeface="Trebuchet MS"/>
                <a:cs typeface="Trebuchet MS"/>
              </a:rPr>
              <a:t>Leitung:</a:t>
            </a:r>
            <a:r>
              <a:rPr sz="4500" b="1" spc="-2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4500" b="1" spc="-40" dirty="0">
                <a:solidFill>
                  <a:srgbClr val="231F20"/>
                </a:solidFill>
                <a:latin typeface="Trebuchet MS"/>
                <a:cs typeface="Trebuchet MS"/>
              </a:rPr>
              <a:t>48.000</a:t>
            </a:r>
            <a:r>
              <a:rPr sz="4500" b="1" spc="-2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4500" b="1" spc="-135" dirty="0">
                <a:solidFill>
                  <a:srgbClr val="231F20"/>
                </a:solidFill>
                <a:latin typeface="Trebuchet MS"/>
                <a:cs typeface="Trebuchet MS"/>
              </a:rPr>
              <a:t>Euro</a:t>
            </a:r>
            <a:r>
              <a:rPr sz="3900" b="1" spc="-202" baseline="32051" dirty="0">
                <a:solidFill>
                  <a:srgbClr val="231F20"/>
                </a:solidFill>
                <a:latin typeface="Trebuchet MS"/>
                <a:cs typeface="Trebuchet MS"/>
              </a:rPr>
              <a:t>2</a:t>
            </a:r>
            <a:endParaRPr sz="3900" baseline="32051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6277685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6500" y="6395845"/>
            <a:ext cx="52044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210" indent="-144145">
              <a:lnSpc>
                <a:spcPct val="100000"/>
              </a:lnSpc>
              <a:spcBef>
                <a:spcPts val="100"/>
              </a:spcBef>
              <a:buAutoNum type="arabicPlain"/>
              <a:tabLst>
                <a:tab pos="156845" algn="l"/>
              </a:tabLst>
            </a:pP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Jahresverdienst</a:t>
            </a:r>
            <a:r>
              <a:rPr sz="900" i="1" spc="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(brutto),</a:t>
            </a:r>
            <a:r>
              <a:rPr sz="900" i="1" spc="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unter:</a:t>
            </a:r>
            <a:r>
              <a:rPr sz="900" i="1" spc="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spc="-10" dirty="0">
                <a:solidFill>
                  <a:srgbClr val="231F20"/>
                </a:solidFill>
                <a:latin typeface="Trebuchet MS"/>
                <a:cs typeface="Trebuchet MS"/>
                <a:hlinkClick r:id="rId2"/>
              </a:rPr>
              <a:t>www.kununu.com/de/kindergarten3/gehalt/erzieher-in-253852.</a:t>
            </a:r>
            <a:endParaRPr sz="900">
              <a:latin typeface="Trebuchet MS"/>
              <a:cs typeface="Trebuchet MS"/>
            </a:endParaRPr>
          </a:p>
          <a:p>
            <a:pPr marL="156210" indent="-144145">
              <a:lnSpc>
                <a:spcPct val="100000"/>
              </a:lnSpc>
              <a:buAutoNum type="arabicPlain"/>
              <a:tabLst>
                <a:tab pos="156845" algn="l"/>
              </a:tabLst>
            </a:pP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Jahresverdienst</a:t>
            </a:r>
            <a:r>
              <a:rPr sz="900" i="1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(brutto),</a:t>
            </a:r>
            <a:r>
              <a:rPr sz="900" i="1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unter:</a:t>
            </a:r>
            <a:r>
              <a:rPr sz="900" i="1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spc="-10" dirty="0">
                <a:solidFill>
                  <a:srgbClr val="231F20"/>
                </a:solidFill>
                <a:latin typeface="Trebuchet MS"/>
                <a:cs typeface="Trebuchet MS"/>
                <a:hlinkClick r:id="rId3"/>
              </a:rPr>
              <a:t>www.stepstone.de/gehalt/Kitaleiter-in.html.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6816118"/>
            <a:ext cx="4887595" cy="15811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900" dirty="0">
                <a:solidFill>
                  <a:srgbClr val="808285"/>
                </a:solidFill>
                <a:latin typeface="Trebuchet MS"/>
                <a:cs typeface="Trebuchet MS"/>
              </a:rPr>
              <a:t>Kapitalismus</a:t>
            </a:r>
            <a:r>
              <a:rPr sz="900" spc="-20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808285"/>
                </a:solidFill>
                <a:latin typeface="Trebuchet MS"/>
                <a:cs typeface="Trebuchet MS"/>
              </a:rPr>
              <a:t>für</a:t>
            </a:r>
            <a:r>
              <a:rPr sz="900" spc="-10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808285"/>
                </a:solidFill>
                <a:latin typeface="Trebuchet MS"/>
                <a:cs typeface="Trebuchet MS"/>
              </a:rPr>
              <a:t>Einsteiger*innen</a:t>
            </a:r>
            <a:r>
              <a:rPr sz="900" spc="-10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808285"/>
                </a:solidFill>
                <a:latin typeface="Trebuchet MS"/>
                <a:cs typeface="Trebuchet MS"/>
              </a:rPr>
              <a:t>–</a:t>
            </a:r>
            <a:r>
              <a:rPr sz="900" spc="-60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808285"/>
                </a:solidFill>
                <a:latin typeface="Trebuchet MS"/>
                <a:cs typeface="Trebuchet MS"/>
              </a:rPr>
              <a:t>Arbeitsblatt</a:t>
            </a:r>
            <a:r>
              <a:rPr sz="900" spc="-10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808285"/>
                </a:solidFill>
                <a:latin typeface="Trebuchet MS"/>
                <a:cs typeface="Trebuchet MS"/>
              </a:rPr>
              <a:t>42,</a:t>
            </a:r>
            <a:r>
              <a:rPr sz="900" spc="-15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808285"/>
                </a:solidFill>
                <a:latin typeface="Trebuchet MS"/>
                <a:cs typeface="Trebuchet MS"/>
              </a:rPr>
              <a:t>Methode</a:t>
            </a:r>
            <a:r>
              <a:rPr sz="900" spc="-15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808285"/>
                </a:solidFill>
                <a:latin typeface="Trebuchet MS"/>
                <a:cs typeface="Trebuchet MS"/>
              </a:rPr>
              <a:t>«Planspiel</a:t>
            </a:r>
            <a:r>
              <a:rPr sz="900" spc="-15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808285"/>
                </a:solidFill>
                <a:latin typeface="Trebuchet MS"/>
                <a:cs typeface="Trebuchet MS"/>
              </a:rPr>
              <a:t>Kapitalismus</a:t>
            </a:r>
            <a:r>
              <a:rPr sz="900" spc="-10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808285"/>
                </a:solidFill>
                <a:latin typeface="Trebuchet MS"/>
                <a:cs typeface="Trebuchet MS"/>
              </a:rPr>
              <a:t>und</a:t>
            </a:r>
            <a:r>
              <a:rPr sz="900" spc="-10" dirty="0">
                <a:solidFill>
                  <a:srgbClr val="808285"/>
                </a:solidFill>
                <a:latin typeface="Trebuchet MS"/>
                <a:cs typeface="Trebuchet MS"/>
              </a:rPr>
              <a:t> Care»</a:t>
            </a:r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4755" y="1818777"/>
            <a:ext cx="910272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Ungleichheit:</a:t>
            </a:r>
            <a:r>
              <a:rPr spc="-35" dirty="0"/>
              <a:t> </a:t>
            </a:r>
            <a:r>
              <a:rPr spc="-10" dirty="0"/>
              <a:t>Realität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9651" y="2822077"/>
            <a:ext cx="9173210" cy="2082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17780" algn="ctr">
              <a:lnSpc>
                <a:spcPct val="100000"/>
              </a:lnSpc>
              <a:spcBef>
                <a:spcPts val="100"/>
              </a:spcBef>
            </a:pPr>
            <a:r>
              <a:rPr sz="4500" b="1" spc="-100" dirty="0">
                <a:solidFill>
                  <a:srgbClr val="231F20"/>
                </a:solidFill>
                <a:latin typeface="Trebuchet MS"/>
                <a:cs typeface="Trebuchet MS"/>
              </a:rPr>
              <a:t>Care-</a:t>
            </a:r>
            <a:r>
              <a:rPr sz="4500" b="1" spc="-20" dirty="0">
                <a:solidFill>
                  <a:srgbClr val="231F20"/>
                </a:solidFill>
                <a:latin typeface="Trebuchet MS"/>
                <a:cs typeface="Trebuchet MS"/>
              </a:rPr>
              <a:t>Arbeit</a:t>
            </a:r>
            <a:r>
              <a:rPr sz="4500" b="1" spc="-1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4500" b="1" dirty="0">
                <a:solidFill>
                  <a:srgbClr val="231F20"/>
                </a:solidFill>
                <a:latin typeface="Trebuchet MS"/>
                <a:cs typeface="Trebuchet MS"/>
              </a:rPr>
              <a:t>im</a:t>
            </a:r>
            <a:r>
              <a:rPr sz="4500" b="1" spc="-1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4500" b="1" spc="-160" dirty="0">
                <a:solidFill>
                  <a:srgbClr val="231F20"/>
                </a:solidFill>
                <a:latin typeface="Trebuchet MS"/>
                <a:cs typeface="Trebuchet MS"/>
              </a:rPr>
              <a:t>Familien-</a:t>
            </a:r>
            <a:r>
              <a:rPr sz="4500" b="1" spc="-110" dirty="0">
                <a:solidFill>
                  <a:srgbClr val="231F20"/>
                </a:solidFill>
                <a:latin typeface="Trebuchet MS"/>
                <a:cs typeface="Trebuchet MS"/>
              </a:rPr>
              <a:t>/Freundes- </a:t>
            </a:r>
            <a:r>
              <a:rPr sz="4500" b="1" spc="-60" dirty="0">
                <a:solidFill>
                  <a:srgbClr val="231F20"/>
                </a:solidFill>
                <a:latin typeface="Trebuchet MS"/>
                <a:cs typeface="Trebuchet MS"/>
              </a:rPr>
              <a:t>Kontext:</a:t>
            </a:r>
            <a:r>
              <a:rPr sz="4500" b="1" spc="-2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4500" b="1" spc="-60" dirty="0">
                <a:solidFill>
                  <a:srgbClr val="231F20"/>
                </a:solidFill>
                <a:latin typeface="Trebuchet MS"/>
                <a:cs typeface="Trebuchet MS"/>
              </a:rPr>
              <a:t>weitgehend</a:t>
            </a:r>
            <a:r>
              <a:rPr sz="4500" b="1" spc="-25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4500" b="1" spc="-10" dirty="0">
                <a:solidFill>
                  <a:srgbClr val="231F20"/>
                </a:solidFill>
                <a:latin typeface="Trebuchet MS"/>
                <a:cs typeface="Trebuchet MS"/>
              </a:rPr>
              <a:t>unbezahlt </a:t>
            </a:r>
            <a:r>
              <a:rPr sz="4500" b="1" spc="-80" dirty="0">
                <a:solidFill>
                  <a:srgbClr val="231F20"/>
                </a:solidFill>
                <a:latin typeface="Trebuchet MS"/>
                <a:cs typeface="Trebuchet MS"/>
              </a:rPr>
              <a:t>(Ausnahme:</a:t>
            </a:r>
            <a:r>
              <a:rPr sz="4500" b="1" spc="-1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4500" b="1" spc="-50" dirty="0">
                <a:solidFill>
                  <a:srgbClr val="231F20"/>
                </a:solidFill>
                <a:latin typeface="Trebuchet MS"/>
                <a:cs typeface="Trebuchet MS"/>
              </a:rPr>
              <a:t>Elterngeld)</a:t>
            </a:r>
            <a:r>
              <a:rPr sz="3900" b="1" spc="-75" baseline="32051" dirty="0">
                <a:solidFill>
                  <a:srgbClr val="231F20"/>
                </a:solidFill>
                <a:latin typeface="Trebuchet MS"/>
                <a:cs typeface="Trebuchet MS"/>
              </a:rPr>
              <a:t>1</a:t>
            </a:r>
            <a:endParaRPr sz="3900" baseline="32051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6277685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6500" y="6395845"/>
            <a:ext cx="9131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210" marR="5080" indent="-144145">
              <a:lnSpc>
                <a:spcPct val="100000"/>
              </a:lnSpc>
              <a:spcBef>
                <a:spcPts val="100"/>
              </a:spcBef>
            </a:pP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1</a:t>
            </a:r>
            <a:r>
              <a:rPr sz="900" i="1" spc="4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Jahresverdienst</a:t>
            </a:r>
            <a:r>
              <a:rPr sz="900" i="1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(brutto),</a:t>
            </a:r>
            <a:r>
              <a:rPr sz="900" i="1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unter:</a:t>
            </a:r>
            <a:r>
              <a:rPr sz="900" i="1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spc="-10" dirty="0">
                <a:solidFill>
                  <a:srgbClr val="231F20"/>
                </a:solidFill>
                <a:latin typeface="Trebuchet MS"/>
                <a:cs typeface="Trebuchet MS"/>
                <a:hlinkClick r:id="rId2"/>
              </a:rPr>
              <a:t>www.kununu.com/de/kindergarten3/gehalt/erzieher-in-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  <a:hlinkClick r:id="rId2"/>
              </a:rPr>
              <a:t>253852;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 Redaktionsnetzwerk</a:t>
            </a:r>
            <a:r>
              <a:rPr sz="900" i="1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Deutschland:</a:t>
            </a:r>
            <a:r>
              <a:rPr sz="900" i="1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spc="-10" dirty="0">
                <a:solidFill>
                  <a:srgbClr val="231F20"/>
                </a:solidFill>
                <a:latin typeface="Trebuchet MS"/>
                <a:cs typeface="Trebuchet MS"/>
              </a:rPr>
              <a:t>Trotz</a:t>
            </a:r>
            <a:r>
              <a:rPr sz="900" i="1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spc="-10" dirty="0">
                <a:solidFill>
                  <a:srgbClr val="231F20"/>
                </a:solidFill>
                <a:latin typeface="Trebuchet MS"/>
                <a:cs typeface="Trebuchet MS"/>
              </a:rPr>
              <a:t>Halbleiterkrise:</a:t>
            </a:r>
            <a:r>
              <a:rPr sz="900" i="1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BMW</a:t>
            </a:r>
            <a:r>
              <a:rPr sz="900" i="1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erzielte</a:t>
            </a:r>
            <a:r>
              <a:rPr sz="900" i="1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spc="-20" dirty="0">
                <a:solidFill>
                  <a:srgbClr val="231F20"/>
                </a:solidFill>
                <a:latin typeface="Trebuchet MS"/>
                <a:cs typeface="Trebuchet MS"/>
              </a:rPr>
              <a:t>2021 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Rekordgewinn,</a:t>
            </a:r>
            <a:r>
              <a:rPr sz="900" i="1" spc="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10.3.2022,</a:t>
            </a:r>
            <a:r>
              <a:rPr sz="900" i="1" spc="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unter:</a:t>
            </a:r>
            <a:r>
              <a:rPr sz="900" i="1" spc="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spc="-10" dirty="0">
                <a:solidFill>
                  <a:srgbClr val="231F20"/>
                </a:solidFill>
                <a:latin typeface="Trebuchet MS"/>
                <a:cs typeface="Trebuchet MS"/>
                <a:hlinkClick r:id="rId3"/>
              </a:rPr>
              <a:t>www.rnd.de/wirtschaft/bmw-erzielt-2021-rekordgewinn-trotz-halbleiterkrise-ZA5U3UJXAXW2YK7P5ACPTV4ZEQ.html.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Kapitalismus</a:t>
            </a:r>
            <a:r>
              <a:rPr spc="-20" dirty="0"/>
              <a:t> </a:t>
            </a:r>
            <a:r>
              <a:rPr dirty="0"/>
              <a:t>für</a:t>
            </a:r>
            <a:r>
              <a:rPr spc="-10" dirty="0"/>
              <a:t> </a:t>
            </a:r>
            <a:r>
              <a:rPr dirty="0"/>
              <a:t>Einsteiger*innen</a:t>
            </a:r>
            <a:r>
              <a:rPr spc="-10" dirty="0"/>
              <a:t> </a:t>
            </a:r>
            <a:r>
              <a:rPr dirty="0"/>
              <a:t>–</a:t>
            </a:r>
            <a:r>
              <a:rPr spc="-55" dirty="0"/>
              <a:t> </a:t>
            </a:r>
            <a:r>
              <a:rPr dirty="0"/>
              <a:t>Arbeitsblatt</a:t>
            </a:r>
            <a:r>
              <a:rPr spc="-10" dirty="0"/>
              <a:t> </a:t>
            </a:r>
            <a:fld id="{81D60167-4931-47E6-BA6A-407CBD079E47}" type="slidenum">
              <a:rPr dirty="0"/>
              <a:t>43</a:t>
            </a:fld>
            <a:r>
              <a:rPr dirty="0"/>
              <a:t>,</a:t>
            </a:r>
            <a:r>
              <a:rPr spc="-15" dirty="0"/>
              <a:t> </a:t>
            </a:r>
            <a:r>
              <a:rPr dirty="0"/>
              <a:t>Methode</a:t>
            </a:r>
            <a:r>
              <a:rPr spc="-10" dirty="0"/>
              <a:t> </a:t>
            </a:r>
            <a:r>
              <a:rPr dirty="0"/>
              <a:t>«Planspiel</a:t>
            </a:r>
            <a:r>
              <a:rPr spc="-15" dirty="0"/>
              <a:t> </a:t>
            </a:r>
            <a:r>
              <a:rPr dirty="0"/>
              <a:t>Kapitalismus</a:t>
            </a:r>
            <a:r>
              <a:rPr spc="-10" dirty="0"/>
              <a:t> </a:t>
            </a:r>
            <a:r>
              <a:rPr dirty="0"/>
              <a:t>und</a:t>
            </a:r>
            <a:r>
              <a:rPr spc="-10" dirty="0"/>
              <a:t> Care»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Kapitalismus</a:t>
            </a:r>
            <a:r>
              <a:rPr spc="-20" dirty="0"/>
              <a:t> </a:t>
            </a:r>
            <a:r>
              <a:rPr dirty="0"/>
              <a:t>für</a:t>
            </a:r>
            <a:r>
              <a:rPr spc="-10" dirty="0"/>
              <a:t> </a:t>
            </a:r>
            <a:r>
              <a:rPr dirty="0"/>
              <a:t>Einsteiger*innen</a:t>
            </a:r>
            <a:r>
              <a:rPr spc="-10" dirty="0"/>
              <a:t> </a:t>
            </a:r>
            <a:r>
              <a:rPr dirty="0"/>
              <a:t>–</a:t>
            </a:r>
            <a:r>
              <a:rPr spc="-55" dirty="0"/>
              <a:t> </a:t>
            </a:r>
            <a:r>
              <a:rPr dirty="0"/>
              <a:t>Arbeitsblatt</a:t>
            </a:r>
            <a:r>
              <a:rPr spc="-10" dirty="0"/>
              <a:t> </a:t>
            </a:r>
            <a:fld id="{81D60167-4931-47E6-BA6A-407CBD079E47}" type="slidenum">
              <a:rPr dirty="0"/>
              <a:t>44</a:t>
            </a:fld>
            <a:r>
              <a:rPr dirty="0"/>
              <a:t>,</a:t>
            </a:r>
            <a:r>
              <a:rPr spc="-15" dirty="0"/>
              <a:t> </a:t>
            </a:r>
            <a:r>
              <a:rPr dirty="0"/>
              <a:t>Methode</a:t>
            </a:r>
            <a:r>
              <a:rPr spc="-10" dirty="0"/>
              <a:t> </a:t>
            </a:r>
            <a:r>
              <a:rPr dirty="0"/>
              <a:t>«Planspiel</a:t>
            </a:r>
            <a:r>
              <a:rPr spc="-15" dirty="0"/>
              <a:t> </a:t>
            </a:r>
            <a:r>
              <a:rPr dirty="0"/>
              <a:t>Kapitalismus</a:t>
            </a:r>
            <a:r>
              <a:rPr spc="-10" dirty="0"/>
              <a:t> </a:t>
            </a:r>
            <a:r>
              <a:rPr dirty="0"/>
              <a:t>und</a:t>
            </a:r>
            <a:r>
              <a:rPr spc="-10" dirty="0"/>
              <a:t> Care»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307623" y="1384437"/>
            <a:ext cx="8079105" cy="429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  <a:spcBef>
                <a:spcPts val="100"/>
              </a:spcBef>
              <a:tabLst>
                <a:tab pos="1888489" algn="l"/>
              </a:tabLst>
            </a:pPr>
            <a:r>
              <a:rPr sz="7000" b="1" spc="-25" dirty="0">
                <a:solidFill>
                  <a:srgbClr val="231F20"/>
                </a:solidFill>
                <a:latin typeface="Trebuchet MS"/>
                <a:cs typeface="Trebuchet MS"/>
              </a:rPr>
              <a:t>Was</a:t>
            </a:r>
            <a:r>
              <a:rPr sz="7000" b="1" dirty="0">
                <a:solidFill>
                  <a:srgbClr val="231F20"/>
                </a:solidFill>
                <a:latin typeface="Trebuchet MS"/>
                <a:cs typeface="Trebuchet MS"/>
              </a:rPr>
              <a:t>	</a:t>
            </a:r>
            <a:r>
              <a:rPr sz="7000" b="1" spc="-10" dirty="0">
                <a:solidFill>
                  <a:srgbClr val="231F20"/>
                </a:solidFill>
                <a:latin typeface="Trebuchet MS"/>
                <a:cs typeface="Trebuchet MS"/>
              </a:rPr>
              <a:t>läuft schlecht/ungerecht </a:t>
            </a:r>
            <a:r>
              <a:rPr sz="7000" b="1" dirty="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sz="7000" b="1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7000" b="1" dirty="0">
                <a:solidFill>
                  <a:srgbClr val="231F20"/>
                </a:solidFill>
                <a:latin typeface="Trebuchet MS"/>
                <a:cs typeface="Trebuchet MS"/>
              </a:rPr>
              <a:t>der</a:t>
            </a:r>
            <a:r>
              <a:rPr sz="7000" b="1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7000" b="1" spc="-10" dirty="0">
                <a:solidFill>
                  <a:srgbClr val="231F20"/>
                </a:solidFill>
                <a:latin typeface="Trebuchet MS"/>
                <a:cs typeface="Trebuchet MS"/>
              </a:rPr>
              <a:t>Care-Arbeit </a:t>
            </a:r>
            <a:r>
              <a:rPr sz="7000" b="1" dirty="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sz="7000" b="1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7000" b="1" spc="-10" dirty="0">
                <a:solidFill>
                  <a:srgbClr val="231F20"/>
                </a:solidFill>
                <a:latin typeface="Trebuchet MS"/>
                <a:cs typeface="Trebuchet MS"/>
              </a:rPr>
              <a:t>Deutschland?</a:t>
            </a:r>
            <a:endParaRPr sz="7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Kapitalismus</a:t>
            </a:r>
            <a:r>
              <a:rPr spc="-20" dirty="0"/>
              <a:t> </a:t>
            </a:r>
            <a:r>
              <a:rPr dirty="0"/>
              <a:t>für</a:t>
            </a:r>
            <a:r>
              <a:rPr spc="-10" dirty="0"/>
              <a:t> </a:t>
            </a:r>
            <a:r>
              <a:rPr dirty="0"/>
              <a:t>Einsteiger*innen</a:t>
            </a:r>
            <a:r>
              <a:rPr spc="-10" dirty="0"/>
              <a:t> </a:t>
            </a:r>
            <a:r>
              <a:rPr dirty="0"/>
              <a:t>–</a:t>
            </a:r>
            <a:r>
              <a:rPr spc="-55" dirty="0"/>
              <a:t> </a:t>
            </a:r>
            <a:r>
              <a:rPr dirty="0"/>
              <a:t>Arbeitsblatt</a:t>
            </a:r>
            <a:r>
              <a:rPr spc="-10" dirty="0"/>
              <a:t> </a:t>
            </a:r>
            <a:fld id="{81D60167-4931-47E6-BA6A-407CBD079E47}" type="slidenum">
              <a:rPr dirty="0"/>
              <a:t>45</a:t>
            </a:fld>
            <a:r>
              <a:rPr dirty="0"/>
              <a:t>,</a:t>
            </a:r>
            <a:r>
              <a:rPr spc="-15" dirty="0"/>
              <a:t> </a:t>
            </a:r>
            <a:r>
              <a:rPr dirty="0"/>
              <a:t>Methode</a:t>
            </a:r>
            <a:r>
              <a:rPr spc="-10" dirty="0"/>
              <a:t> </a:t>
            </a:r>
            <a:r>
              <a:rPr dirty="0"/>
              <a:t>«Planspiel</a:t>
            </a:r>
            <a:r>
              <a:rPr spc="-15" dirty="0"/>
              <a:t> </a:t>
            </a:r>
            <a:r>
              <a:rPr dirty="0"/>
              <a:t>Kapitalismus</a:t>
            </a:r>
            <a:r>
              <a:rPr spc="-10" dirty="0"/>
              <a:t> </a:t>
            </a:r>
            <a:r>
              <a:rPr dirty="0"/>
              <a:t>und</a:t>
            </a:r>
            <a:r>
              <a:rPr spc="-10" dirty="0"/>
              <a:t> Care»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611139" y="851037"/>
            <a:ext cx="9470390" cy="535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  <a:tabLst>
                <a:tab pos="1889760" algn="l"/>
                <a:tab pos="3182620" algn="l"/>
                <a:tab pos="5059680" algn="l"/>
              </a:tabLst>
            </a:pPr>
            <a:r>
              <a:rPr sz="7000" b="1" spc="-25" dirty="0">
                <a:solidFill>
                  <a:srgbClr val="231F20"/>
                </a:solidFill>
                <a:latin typeface="Trebuchet MS"/>
                <a:cs typeface="Trebuchet MS"/>
              </a:rPr>
              <a:t>Was</a:t>
            </a:r>
            <a:r>
              <a:rPr sz="7000" b="1" dirty="0">
                <a:solidFill>
                  <a:srgbClr val="231F20"/>
                </a:solidFill>
                <a:latin typeface="Trebuchet MS"/>
                <a:cs typeface="Trebuchet MS"/>
              </a:rPr>
              <a:t>	</a:t>
            </a:r>
            <a:r>
              <a:rPr sz="7000" b="1" spc="-10" dirty="0">
                <a:solidFill>
                  <a:srgbClr val="231F20"/>
                </a:solidFill>
                <a:latin typeface="Trebuchet MS"/>
                <a:cs typeface="Trebuchet MS"/>
              </a:rPr>
              <a:t>könnte</a:t>
            </a:r>
            <a:r>
              <a:rPr sz="7000" b="1" dirty="0">
                <a:solidFill>
                  <a:srgbClr val="231F20"/>
                </a:solidFill>
                <a:latin typeface="Trebuchet MS"/>
                <a:cs typeface="Trebuchet MS"/>
              </a:rPr>
              <a:t>	</a:t>
            </a:r>
            <a:r>
              <a:rPr sz="7000" b="1" spc="-10" dirty="0">
                <a:solidFill>
                  <a:srgbClr val="231F20"/>
                </a:solidFill>
                <a:latin typeface="Trebuchet MS"/>
                <a:cs typeface="Trebuchet MS"/>
              </a:rPr>
              <a:t>verbessert </a:t>
            </a:r>
            <a:r>
              <a:rPr sz="7000" b="1" dirty="0">
                <a:solidFill>
                  <a:srgbClr val="231F20"/>
                </a:solidFill>
                <a:latin typeface="Trebuchet MS"/>
                <a:cs typeface="Trebuchet MS"/>
              </a:rPr>
              <a:t>werden</a:t>
            </a:r>
            <a:r>
              <a:rPr sz="7000" b="1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7000" b="1" dirty="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sz="7000" b="1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7000" b="1" dirty="0">
                <a:solidFill>
                  <a:srgbClr val="231F20"/>
                </a:solidFill>
                <a:latin typeface="Trebuchet MS"/>
                <a:cs typeface="Trebuchet MS"/>
              </a:rPr>
              <a:t>und </a:t>
            </a:r>
            <a:r>
              <a:rPr sz="7000" b="1" spc="-25" dirty="0">
                <a:solidFill>
                  <a:srgbClr val="231F20"/>
                </a:solidFill>
                <a:latin typeface="Trebuchet MS"/>
                <a:cs typeface="Trebuchet MS"/>
              </a:rPr>
              <a:t>wer </a:t>
            </a:r>
            <a:r>
              <a:rPr sz="7000" b="1" spc="-10" dirty="0">
                <a:solidFill>
                  <a:srgbClr val="231F20"/>
                </a:solidFill>
                <a:latin typeface="Trebuchet MS"/>
                <a:cs typeface="Trebuchet MS"/>
              </a:rPr>
              <a:t>könnte</a:t>
            </a:r>
            <a:r>
              <a:rPr sz="7000" b="1" dirty="0">
                <a:solidFill>
                  <a:srgbClr val="231F20"/>
                </a:solidFill>
                <a:latin typeface="Trebuchet MS"/>
                <a:cs typeface="Trebuchet MS"/>
              </a:rPr>
              <a:t>	</a:t>
            </a:r>
            <a:r>
              <a:rPr sz="7000" b="1" spc="-25" dirty="0">
                <a:solidFill>
                  <a:srgbClr val="231F20"/>
                </a:solidFill>
                <a:latin typeface="Trebuchet MS"/>
                <a:cs typeface="Trebuchet MS"/>
              </a:rPr>
              <a:t>die </a:t>
            </a:r>
            <a:r>
              <a:rPr sz="7000" b="1" spc="-10" dirty="0">
                <a:solidFill>
                  <a:srgbClr val="231F20"/>
                </a:solidFill>
                <a:latin typeface="Trebuchet MS"/>
                <a:cs typeface="Trebuchet MS"/>
              </a:rPr>
              <a:t>Verbesserungen umsetzen?</a:t>
            </a:r>
            <a:endParaRPr sz="7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67771"/>
            <a:ext cx="621792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35" dirty="0"/>
              <a:t>Rollenbeschreibung:</a:t>
            </a:r>
            <a:r>
              <a:rPr sz="2300" spc="-50" dirty="0"/>
              <a:t> </a:t>
            </a:r>
            <a:r>
              <a:rPr sz="2300" spc="-10" dirty="0"/>
              <a:t>Leitung</a:t>
            </a:r>
            <a:r>
              <a:rPr sz="2300" spc="-35" dirty="0"/>
              <a:t> </a:t>
            </a:r>
            <a:r>
              <a:rPr sz="2300" dirty="0"/>
              <a:t>des</a:t>
            </a:r>
            <a:r>
              <a:rPr sz="2300" spc="-35" dirty="0"/>
              <a:t> </a:t>
            </a:r>
            <a:r>
              <a:rPr sz="2300" spc="-25" dirty="0"/>
              <a:t>Care-</a:t>
            </a:r>
            <a:r>
              <a:rPr sz="2300" spc="-10" dirty="0"/>
              <a:t>Centers</a:t>
            </a:r>
            <a:endParaRPr sz="2300"/>
          </a:p>
        </p:txBody>
      </p:sp>
      <p:sp>
        <p:nvSpPr>
          <p:cNvPr id="3" name="object 3"/>
          <p:cNvSpPr txBox="1"/>
          <p:nvPr/>
        </p:nvSpPr>
        <p:spPr>
          <a:xfrm>
            <a:off x="444500" y="873231"/>
            <a:ext cx="6459855" cy="276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Du</a:t>
            </a:r>
            <a:r>
              <a:rPr sz="12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leitest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das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Care-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Center,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das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Dienstleistungen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für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Menschen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mit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Care-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Bedarf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anbietet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zum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Beispiel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Betreuung,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Pflege,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Putzdienst,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Verpflegung.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Deine</a:t>
            </a:r>
            <a:r>
              <a:rPr sz="12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Aufgabe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ist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es,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das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Zentrum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und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die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Care-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Arbeiter*innen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so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zu</a:t>
            </a:r>
            <a:r>
              <a:rPr sz="12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organisieren,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das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die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Bedürfnisse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der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Care-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Figuren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und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 eurer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Auftraggeber*innen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erfüllt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werden.</a:t>
            </a:r>
            <a:endParaRPr sz="1200">
              <a:latin typeface="Trebuchet MS"/>
              <a:cs typeface="Trebuchet MS"/>
            </a:endParaRPr>
          </a:p>
          <a:p>
            <a:pPr marL="12700" marR="140335">
              <a:lnSpc>
                <a:spcPct val="100000"/>
              </a:lnSpc>
            </a:pP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Um</a:t>
            </a:r>
            <a:r>
              <a:rPr sz="12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das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zu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erreichen,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müssen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jeder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Runde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(ca.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7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Minuten)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für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jedes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Ei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und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jeden</a:t>
            </a:r>
            <a:r>
              <a:rPr sz="12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Auftrag-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geber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ein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neuer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Papierhut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gefaltet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und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ein</a:t>
            </a:r>
            <a:r>
              <a:rPr sz="12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Arztbesuch</a:t>
            </a:r>
            <a:r>
              <a:rPr sz="12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gemacht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werden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(einmal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zur</a:t>
            </a:r>
            <a:r>
              <a:rPr sz="12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Schul-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toilette</a:t>
            </a:r>
            <a:r>
              <a:rPr sz="12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gehen).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Das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Gehalt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für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dich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und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deine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Care-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Arbeiter*innen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bekommst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du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bei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der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Spielleitung,</a:t>
            </a:r>
            <a:r>
              <a:rPr sz="12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wenn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du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die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produzierten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Hüte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dort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abgibst.</a:t>
            </a:r>
            <a:endParaRPr sz="1200">
              <a:latin typeface="Trebuchet MS"/>
              <a:cs typeface="Trebuchet MS"/>
            </a:endParaRPr>
          </a:p>
          <a:p>
            <a:pPr marL="12700" marR="41910">
              <a:lnSpc>
                <a:spcPct val="100000"/>
              </a:lnSpc>
            </a:pP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Die</a:t>
            </a:r>
            <a:r>
              <a:rPr sz="12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Eier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müssen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durchgehend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betreut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werden,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das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heißt,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sie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dürfen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nie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weiter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als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einen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Meter</a:t>
            </a:r>
            <a:r>
              <a:rPr sz="12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von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einer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bzw.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einem</a:t>
            </a:r>
            <a:r>
              <a:rPr sz="12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Angestellten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entfernt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sein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und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müssen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bei</a:t>
            </a:r>
            <a:r>
              <a:rPr sz="12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Aufgaben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wie</a:t>
            </a:r>
            <a:r>
              <a:rPr sz="12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Arzt-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besuchen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mitgenommen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werden.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Es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liegt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deiner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Verantwortung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zu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kontrollieren,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dass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die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Hüte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sehr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gut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und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genau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gefaltet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und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die</a:t>
            </a:r>
            <a:r>
              <a:rPr sz="12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Arztbesuche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gewissenhaft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erledigt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werden.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Die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Eier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dürfen</a:t>
            </a:r>
            <a:r>
              <a:rPr sz="12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natürlich</a:t>
            </a:r>
            <a:r>
              <a:rPr sz="12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auf</a:t>
            </a:r>
            <a:r>
              <a:rPr sz="12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keinen</a:t>
            </a:r>
            <a:r>
              <a:rPr sz="12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Fall</a:t>
            </a:r>
            <a:r>
              <a:rPr sz="12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beschädigt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werden.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Dein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Lohn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ist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sechs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Kronen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pro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 Spielrunde.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12000" y="14401"/>
            <a:ext cx="3779999" cy="754560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Kapitalismus</a:t>
            </a:r>
            <a:r>
              <a:rPr spc="-20" dirty="0"/>
              <a:t> </a:t>
            </a:r>
            <a:r>
              <a:rPr dirty="0"/>
              <a:t>für</a:t>
            </a:r>
            <a:r>
              <a:rPr spc="-10" dirty="0"/>
              <a:t> </a:t>
            </a:r>
            <a:r>
              <a:rPr dirty="0"/>
              <a:t>Einsteiger*innen</a:t>
            </a:r>
            <a:r>
              <a:rPr spc="-10" dirty="0"/>
              <a:t> </a:t>
            </a:r>
            <a:r>
              <a:rPr dirty="0"/>
              <a:t>–</a:t>
            </a:r>
            <a:r>
              <a:rPr spc="-55" dirty="0"/>
              <a:t> </a:t>
            </a:r>
            <a:r>
              <a:rPr dirty="0"/>
              <a:t>Arbeitsblatt</a:t>
            </a:r>
            <a:r>
              <a:rPr spc="-10" dirty="0"/>
              <a:t> </a:t>
            </a:r>
            <a:fld id="{81D60167-4931-47E6-BA6A-407CBD079E47}" type="slidenum">
              <a:rPr dirty="0"/>
              <a:t>5</a:t>
            </a:fld>
            <a:r>
              <a:rPr dirty="0"/>
              <a:t>,</a:t>
            </a:r>
            <a:r>
              <a:rPr spc="-15" dirty="0"/>
              <a:t> </a:t>
            </a:r>
            <a:r>
              <a:rPr dirty="0"/>
              <a:t>Methode</a:t>
            </a:r>
            <a:r>
              <a:rPr spc="-10" dirty="0"/>
              <a:t> </a:t>
            </a:r>
            <a:r>
              <a:rPr dirty="0"/>
              <a:t>«Planspiel</a:t>
            </a:r>
            <a:r>
              <a:rPr spc="-15" dirty="0"/>
              <a:t> </a:t>
            </a:r>
            <a:r>
              <a:rPr dirty="0"/>
              <a:t>Kapitalismus</a:t>
            </a:r>
            <a:r>
              <a:rPr spc="-10" dirty="0"/>
              <a:t> </a:t>
            </a:r>
            <a:r>
              <a:rPr dirty="0"/>
              <a:t>und</a:t>
            </a:r>
            <a:r>
              <a:rPr spc="-10" dirty="0"/>
              <a:t> Care»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67771"/>
            <a:ext cx="3845560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10" dirty="0"/>
              <a:t>Rollenbeschreibung:</a:t>
            </a:r>
            <a:endParaRPr sz="2300"/>
          </a:p>
          <a:p>
            <a:pPr marL="12700">
              <a:lnSpc>
                <a:spcPct val="100000"/>
              </a:lnSpc>
            </a:pPr>
            <a:r>
              <a:rPr sz="2300" spc="-40" dirty="0"/>
              <a:t>Care-</a:t>
            </a:r>
            <a:r>
              <a:rPr sz="2300" spc="-20" dirty="0"/>
              <a:t>Arbeiter*in</a:t>
            </a:r>
            <a:r>
              <a:rPr sz="2300" spc="-35" dirty="0"/>
              <a:t> </a:t>
            </a:r>
            <a:r>
              <a:rPr sz="2300" spc="-45" dirty="0"/>
              <a:t>(unbezahlt)</a:t>
            </a:r>
            <a:endParaRPr sz="2300"/>
          </a:p>
        </p:txBody>
      </p:sp>
      <p:sp>
        <p:nvSpPr>
          <p:cNvPr id="3" name="object 3"/>
          <p:cNvSpPr txBox="1"/>
          <p:nvPr/>
        </p:nvSpPr>
        <p:spPr>
          <a:xfrm>
            <a:off x="444500" y="1223751"/>
            <a:ext cx="647509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Du</a:t>
            </a:r>
            <a:r>
              <a:rPr sz="12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kümmerst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dich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zu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Hause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um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die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Care-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Figuren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von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dir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und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deinem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bzw.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deiner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Partner*in.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Du</a:t>
            </a:r>
            <a:r>
              <a:rPr sz="12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möchtest,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dass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es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deinen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Care-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Figuren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so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gut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wie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möglich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geht.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Um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das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zu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 erreichen,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müssen</a:t>
            </a:r>
            <a:r>
              <a:rPr sz="12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jeder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Runde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(ca.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7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Minuten)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pro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Figur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ein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Papierhut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gefaltet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und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ein</a:t>
            </a:r>
            <a:r>
              <a:rPr sz="12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Arztbesuch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ge-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macht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werden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(einmal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zur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Schultoilette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gehen).</a:t>
            </a:r>
            <a:endParaRPr sz="1200">
              <a:latin typeface="Trebuchet MS"/>
              <a:cs typeface="Trebuchet MS"/>
            </a:endParaRPr>
          </a:p>
          <a:p>
            <a:pPr marL="12700" marR="80645">
              <a:lnSpc>
                <a:spcPct val="100000"/>
              </a:lnSpc>
            </a:pP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Die</a:t>
            </a:r>
            <a:r>
              <a:rPr sz="12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Eier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müssen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durchgehend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betreut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werden,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das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heißt,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sie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dürfen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während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des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Planspiels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nie</a:t>
            </a:r>
            <a:r>
              <a:rPr sz="12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weiter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als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einen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Meter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von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dir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entfernt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sein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und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müssen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bei</a:t>
            </a:r>
            <a:r>
              <a:rPr sz="12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Aufgaben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wie</a:t>
            </a:r>
            <a:r>
              <a:rPr sz="12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Arztbesuchen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mitgenommen</a:t>
            </a:r>
            <a:r>
              <a:rPr sz="12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werden.</a:t>
            </a:r>
            <a:r>
              <a:rPr sz="12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Die</a:t>
            </a:r>
            <a:r>
              <a:rPr sz="12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Care-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Figuren</a:t>
            </a:r>
            <a:r>
              <a:rPr sz="12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dürfen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natürlich</a:t>
            </a:r>
            <a:r>
              <a:rPr sz="12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auf</a:t>
            </a:r>
            <a:r>
              <a:rPr sz="12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keinen</a:t>
            </a:r>
            <a:r>
              <a:rPr sz="12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Fall</a:t>
            </a:r>
            <a:r>
              <a:rPr sz="12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beschädigt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werden.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12000" y="14401"/>
            <a:ext cx="3779999" cy="754560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Kapitalismus</a:t>
            </a:r>
            <a:r>
              <a:rPr spc="-20" dirty="0"/>
              <a:t> </a:t>
            </a:r>
            <a:r>
              <a:rPr dirty="0"/>
              <a:t>für</a:t>
            </a:r>
            <a:r>
              <a:rPr spc="-10" dirty="0"/>
              <a:t> </a:t>
            </a:r>
            <a:r>
              <a:rPr dirty="0"/>
              <a:t>Einsteiger*innen</a:t>
            </a:r>
            <a:r>
              <a:rPr spc="-10" dirty="0"/>
              <a:t> </a:t>
            </a:r>
            <a:r>
              <a:rPr dirty="0"/>
              <a:t>–</a:t>
            </a:r>
            <a:r>
              <a:rPr spc="-55" dirty="0"/>
              <a:t> </a:t>
            </a:r>
            <a:r>
              <a:rPr dirty="0"/>
              <a:t>Arbeitsblatt</a:t>
            </a:r>
            <a:r>
              <a:rPr spc="-10" dirty="0"/>
              <a:t> </a:t>
            </a:r>
            <a:fld id="{81D60167-4931-47E6-BA6A-407CBD079E47}" type="slidenum">
              <a:rPr dirty="0"/>
              <a:t>6</a:t>
            </a:fld>
            <a:r>
              <a:rPr dirty="0"/>
              <a:t>,</a:t>
            </a:r>
            <a:r>
              <a:rPr spc="-15" dirty="0"/>
              <a:t> </a:t>
            </a:r>
            <a:r>
              <a:rPr dirty="0"/>
              <a:t>Methode</a:t>
            </a:r>
            <a:r>
              <a:rPr spc="-10" dirty="0"/>
              <a:t> </a:t>
            </a:r>
            <a:r>
              <a:rPr dirty="0"/>
              <a:t>«Planspiel</a:t>
            </a:r>
            <a:r>
              <a:rPr spc="-15" dirty="0"/>
              <a:t> </a:t>
            </a:r>
            <a:r>
              <a:rPr dirty="0"/>
              <a:t>Kapitalismus</a:t>
            </a:r>
            <a:r>
              <a:rPr spc="-10" dirty="0"/>
              <a:t> </a:t>
            </a:r>
            <a:r>
              <a:rPr dirty="0"/>
              <a:t>und</a:t>
            </a:r>
            <a:r>
              <a:rPr spc="-10" dirty="0"/>
              <a:t> Care»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65199" y="1257541"/>
            <a:ext cx="1908175" cy="1934845"/>
            <a:chOff x="1465199" y="1257541"/>
            <a:chExt cx="1908175" cy="1934845"/>
          </a:xfrm>
        </p:grpSpPr>
        <p:sp>
          <p:nvSpPr>
            <p:cNvPr id="3" name="object 3"/>
            <p:cNvSpPr/>
            <p:nvPr/>
          </p:nvSpPr>
          <p:spPr>
            <a:xfrm>
              <a:off x="1465199" y="1257541"/>
              <a:ext cx="1368425" cy="1934845"/>
            </a:xfrm>
            <a:custGeom>
              <a:avLst/>
              <a:gdLst/>
              <a:ahLst/>
              <a:cxnLst/>
              <a:rect l="l" t="t" r="r" b="b"/>
              <a:pathLst>
                <a:path w="1368425" h="1934845">
                  <a:moveTo>
                    <a:pt x="1367993" y="0"/>
                  </a:moveTo>
                  <a:lnTo>
                    <a:pt x="0" y="0"/>
                  </a:lnTo>
                  <a:lnTo>
                    <a:pt x="0" y="1934730"/>
                  </a:lnTo>
                  <a:lnTo>
                    <a:pt x="1367993" y="1934730"/>
                  </a:lnTo>
                  <a:lnTo>
                    <a:pt x="1367993" y="0"/>
                  </a:lnTo>
                  <a:close/>
                </a:path>
              </a:pathLst>
            </a:custGeom>
            <a:solidFill>
              <a:srgbClr val="1D1D1B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57521" y="2175195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4" h="48894">
                  <a:moveTo>
                    <a:pt x="24307" y="0"/>
                  </a:moveTo>
                  <a:lnTo>
                    <a:pt x="33776" y="1910"/>
                  </a:lnTo>
                  <a:lnTo>
                    <a:pt x="41506" y="7119"/>
                  </a:lnTo>
                  <a:lnTo>
                    <a:pt x="46717" y="14846"/>
                  </a:lnTo>
                  <a:lnTo>
                    <a:pt x="48628" y="24307"/>
                  </a:lnTo>
                  <a:lnTo>
                    <a:pt x="46717" y="33776"/>
                  </a:lnTo>
                  <a:lnTo>
                    <a:pt x="41506" y="41506"/>
                  </a:lnTo>
                  <a:lnTo>
                    <a:pt x="33776" y="46717"/>
                  </a:lnTo>
                  <a:lnTo>
                    <a:pt x="24307" y="48628"/>
                  </a:lnTo>
                  <a:lnTo>
                    <a:pt x="14846" y="46717"/>
                  </a:lnTo>
                  <a:lnTo>
                    <a:pt x="7119" y="41506"/>
                  </a:lnTo>
                  <a:lnTo>
                    <a:pt x="1910" y="33776"/>
                  </a:lnTo>
                  <a:lnTo>
                    <a:pt x="0" y="24307"/>
                  </a:lnTo>
                  <a:lnTo>
                    <a:pt x="1910" y="14846"/>
                  </a:lnTo>
                  <a:lnTo>
                    <a:pt x="7119" y="7119"/>
                  </a:lnTo>
                  <a:lnTo>
                    <a:pt x="14846" y="1910"/>
                  </a:lnTo>
                  <a:lnTo>
                    <a:pt x="24307" y="0"/>
                  </a:lnTo>
                  <a:close/>
                </a:path>
              </a:pathLst>
            </a:custGeom>
            <a:ln w="102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71205" y="2267301"/>
              <a:ext cx="253453" cy="15619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881829" y="2199502"/>
              <a:ext cx="486409" cy="267970"/>
            </a:xfrm>
            <a:custGeom>
              <a:avLst/>
              <a:gdLst/>
              <a:ahLst/>
              <a:cxnLst/>
              <a:rect l="l" t="t" r="r" b="b"/>
              <a:pathLst>
                <a:path w="486410" h="267969">
                  <a:moveTo>
                    <a:pt x="0" y="97269"/>
                  </a:moveTo>
                  <a:lnTo>
                    <a:pt x="156044" y="97269"/>
                  </a:lnTo>
                  <a:lnTo>
                    <a:pt x="151710" y="108714"/>
                  </a:lnTo>
                  <a:lnTo>
                    <a:pt x="148528" y="120678"/>
                  </a:lnTo>
                  <a:lnTo>
                    <a:pt x="146566" y="133095"/>
                  </a:lnTo>
                  <a:lnTo>
                    <a:pt x="145897" y="145897"/>
                  </a:lnTo>
                  <a:lnTo>
                    <a:pt x="155451" y="193220"/>
                  </a:lnTo>
                  <a:lnTo>
                    <a:pt x="181506" y="231865"/>
                  </a:lnTo>
                  <a:lnTo>
                    <a:pt x="220151" y="257920"/>
                  </a:lnTo>
                  <a:lnTo>
                    <a:pt x="267474" y="267474"/>
                  </a:lnTo>
                  <a:lnTo>
                    <a:pt x="364731" y="267474"/>
                  </a:lnTo>
                  <a:lnTo>
                    <a:pt x="412054" y="257920"/>
                  </a:lnTo>
                  <a:lnTo>
                    <a:pt x="450699" y="231865"/>
                  </a:lnTo>
                  <a:lnTo>
                    <a:pt x="476754" y="193220"/>
                  </a:lnTo>
                  <a:lnTo>
                    <a:pt x="486308" y="145897"/>
                  </a:lnTo>
                  <a:lnTo>
                    <a:pt x="476754" y="98574"/>
                  </a:lnTo>
                  <a:lnTo>
                    <a:pt x="450699" y="59929"/>
                  </a:lnTo>
                  <a:lnTo>
                    <a:pt x="412054" y="33874"/>
                  </a:lnTo>
                  <a:lnTo>
                    <a:pt x="364731" y="24320"/>
                  </a:lnTo>
                  <a:lnTo>
                    <a:pt x="291782" y="24320"/>
                  </a:lnTo>
                  <a:lnTo>
                    <a:pt x="267474" y="24320"/>
                  </a:lnTo>
                  <a:lnTo>
                    <a:pt x="97256" y="24320"/>
                  </a:lnTo>
                  <a:lnTo>
                    <a:pt x="77812" y="0"/>
                  </a:lnTo>
                </a:path>
              </a:pathLst>
            </a:custGeom>
            <a:ln w="102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71205" y="1975519"/>
              <a:ext cx="253453" cy="15618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298264" y="1932040"/>
              <a:ext cx="1069975" cy="365125"/>
            </a:xfrm>
            <a:custGeom>
              <a:avLst/>
              <a:gdLst/>
              <a:ahLst/>
              <a:cxnLst/>
              <a:rect l="l" t="t" r="r" b="b"/>
              <a:pathLst>
                <a:path w="1069975" h="365125">
                  <a:moveTo>
                    <a:pt x="729462" y="121577"/>
                  </a:moveTo>
                  <a:lnTo>
                    <a:pt x="730131" y="134377"/>
                  </a:lnTo>
                  <a:lnTo>
                    <a:pt x="732093" y="146791"/>
                  </a:lnTo>
                  <a:lnTo>
                    <a:pt x="735275" y="158754"/>
                  </a:lnTo>
                  <a:lnTo>
                    <a:pt x="739609" y="170205"/>
                  </a:lnTo>
                  <a:lnTo>
                    <a:pt x="583564" y="170205"/>
                  </a:lnTo>
                  <a:lnTo>
                    <a:pt x="246191" y="212758"/>
                  </a:lnTo>
                  <a:lnTo>
                    <a:pt x="72945" y="237074"/>
                  </a:lnTo>
                  <a:lnTo>
                    <a:pt x="9118" y="252269"/>
                  </a:lnTo>
                  <a:lnTo>
                    <a:pt x="0" y="267461"/>
                  </a:lnTo>
                  <a:lnTo>
                    <a:pt x="91182" y="292920"/>
                  </a:lnTo>
                  <a:lnTo>
                    <a:pt x="291782" y="325216"/>
                  </a:lnTo>
                  <a:lnTo>
                    <a:pt x="492382" y="352953"/>
                  </a:lnTo>
                  <a:lnTo>
                    <a:pt x="583564" y="364731"/>
                  </a:lnTo>
                  <a:lnTo>
                    <a:pt x="680821" y="243154"/>
                  </a:lnTo>
                  <a:lnTo>
                    <a:pt x="851039" y="243154"/>
                  </a:lnTo>
                  <a:lnTo>
                    <a:pt x="875347" y="243154"/>
                  </a:lnTo>
                  <a:lnTo>
                    <a:pt x="948296" y="243154"/>
                  </a:lnTo>
                  <a:lnTo>
                    <a:pt x="995619" y="233600"/>
                  </a:lnTo>
                  <a:lnTo>
                    <a:pt x="1034264" y="207544"/>
                  </a:lnTo>
                  <a:lnTo>
                    <a:pt x="1060319" y="168900"/>
                  </a:lnTo>
                  <a:lnTo>
                    <a:pt x="1069873" y="121577"/>
                  </a:lnTo>
                  <a:lnTo>
                    <a:pt x="1060319" y="74253"/>
                  </a:lnTo>
                  <a:lnTo>
                    <a:pt x="1034264" y="35609"/>
                  </a:lnTo>
                  <a:lnTo>
                    <a:pt x="995619" y="9554"/>
                  </a:lnTo>
                  <a:lnTo>
                    <a:pt x="948296" y="0"/>
                  </a:lnTo>
                  <a:lnTo>
                    <a:pt x="851039" y="0"/>
                  </a:lnTo>
                  <a:lnTo>
                    <a:pt x="803716" y="9554"/>
                  </a:lnTo>
                  <a:lnTo>
                    <a:pt x="765071" y="35609"/>
                  </a:lnTo>
                  <a:lnTo>
                    <a:pt x="739016" y="74253"/>
                  </a:lnTo>
                  <a:lnTo>
                    <a:pt x="729462" y="121577"/>
                  </a:lnTo>
                  <a:close/>
                </a:path>
                <a:path w="1069975" h="365125">
                  <a:moveTo>
                    <a:pt x="729462" y="243154"/>
                  </a:moveTo>
                  <a:lnTo>
                    <a:pt x="705142" y="170205"/>
                  </a:lnTo>
                </a:path>
                <a:path w="1069975" h="365125">
                  <a:moveTo>
                    <a:pt x="729462" y="291782"/>
                  </a:moveTo>
                  <a:lnTo>
                    <a:pt x="705142" y="364731"/>
                  </a:lnTo>
                </a:path>
              </a:pathLst>
            </a:custGeom>
            <a:ln w="102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65202" y="2199505"/>
              <a:ext cx="828040" cy="0"/>
            </a:xfrm>
            <a:custGeom>
              <a:avLst/>
              <a:gdLst/>
              <a:ahLst/>
              <a:cxnLst/>
              <a:rect l="l" t="t" r="r" b="b"/>
              <a:pathLst>
                <a:path w="828039">
                  <a:moveTo>
                    <a:pt x="827913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46261" y="724397"/>
            <a:ext cx="228155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231F20"/>
                </a:solidFill>
                <a:latin typeface="Trebuchet MS"/>
                <a:cs typeface="Trebuchet MS"/>
              </a:rPr>
              <a:t>DIN-A4-Blatt</a:t>
            </a:r>
            <a:r>
              <a:rPr sz="1500" b="1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231F20"/>
                </a:solidFill>
                <a:latin typeface="Trebuchet MS"/>
                <a:cs typeface="Trebuchet MS"/>
              </a:rPr>
              <a:t>mittig</a:t>
            </a:r>
            <a:r>
              <a:rPr sz="1500" b="1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b="1" spc="-10" dirty="0">
                <a:solidFill>
                  <a:srgbClr val="231F20"/>
                </a:solidFill>
                <a:latin typeface="Trebuchet MS"/>
                <a:cs typeface="Trebuchet MS"/>
              </a:rPr>
              <a:t>teilen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40737" y="3961183"/>
            <a:ext cx="22936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8945" marR="5080" indent="-436245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231F20"/>
                </a:solidFill>
                <a:latin typeface="Trebuchet MS"/>
                <a:cs typeface="Trebuchet MS"/>
              </a:rPr>
              <a:t>die</a:t>
            </a:r>
            <a:r>
              <a:rPr sz="1500" b="1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231F20"/>
                </a:solidFill>
                <a:latin typeface="Trebuchet MS"/>
                <a:cs typeface="Trebuchet MS"/>
              </a:rPr>
              <a:t>seitlichen</a:t>
            </a:r>
            <a:r>
              <a:rPr sz="1500" b="1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231F20"/>
                </a:solidFill>
                <a:latin typeface="Trebuchet MS"/>
                <a:cs typeface="Trebuchet MS"/>
              </a:rPr>
              <a:t>zwei</a:t>
            </a:r>
            <a:r>
              <a:rPr sz="1500" b="1" spc="-10" dirty="0">
                <a:solidFill>
                  <a:srgbClr val="231F20"/>
                </a:solidFill>
                <a:latin typeface="Trebuchet MS"/>
                <a:cs typeface="Trebuchet MS"/>
              </a:rPr>
              <a:t> Ecken </a:t>
            </a:r>
            <a:r>
              <a:rPr sz="1500" b="1" dirty="0">
                <a:solidFill>
                  <a:srgbClr val="231F20"/>
                </a:solidFill>
                <a:latin typeface="Trebuchet MS"/>
                <a:cs typeface="Trebuchet MS"/>
              </a:rPr>
              <a:t>zur</a:t>
            </a:r>
            <a:r>
              <a:rPr sz="1500" b="1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231F20"/>
                </a:solidFill>
                <a:latin typeface="Trebuchet MS"/>
                <a:cs typeface="Trebuchet MS"/>
              </a:rPr>
              <a:t>Mitte</a:t>
            </a:r>
            <a:r>
              <a:rPr sz="1500" b="1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b="1" spc="-10" dirty="0">
                <a:solidFill>
                  <a:srgbClr val="231F20"/>
                </a:solidFill>
                <a:latin typeface="Trebuchet MS"/>
                <a:cs typeface="Trebuchet MS"/>
              </a:rPr>
              <a:t>falten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00001" y="3961183"/>
            <a:ext cx="22936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380" marR="5080" indent="-107314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231F20"/>
                </a:solidFill>
                <a:latin typeface="Trebuchet MS"/>
                <a:cs typeface="Trebuchet MS"/>
              </a:rPr>
              <a:t>die</a:t>
            </a:r>
            <a:r>
              <a:rPr sz="1500" b="1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231F20"/>
                </a:solidFill>
                <a:latin typeface="Trebuchet MS"/>
                <a:cs typeface="Trebuchet MS"/>
              </a:rPr>
              <a:t>seitlichen</a:t>
            </a:r>
            <a:r>
              <a:rPr sz="1500" b="1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231F20"/>
                </a:solidFill>
                <a:latin typeface="Trebuchet MS"/>
                <a:cs typeface="Trebuchet MS"/>
              </a:rPr>
              <a:t>zwei</a:t>
            </a:r>
            <a:r>
              <a:rPr sz="1500" b="1" spc="-10" dirty="0">
                <a:solidFill>
                  <a:srgbClr val="231F20"/>
                </a:solidFill>
                <a:latin typeface="Trebuchet MS"/>
                <a:cs typeface="Trebuchet MS"/>
              </a:rPr>
              <a:t> Ecken </a:t>
            </a:r>
            <a:r>
              <a:rPr sz="1500" b="1" dirty="0">
                <a:solidFill>
                  <a:srgbClr val="231F20"/>
                </a:solidFill>
                <a:latin typeface="Trebuchet MS"/>
                <a:cs typeface="Trebuchet MS"/>
              </a:rPr>
              <a:t>erneut</a:t>
            </a:r>
            <a:r>
              <a:rPr sz="1500" b="1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231F20"/>
                </a:solidFill>
                <a:latin typeface="Trebuchet MS"/>
                <a:cs typeface="Trebuchet MS"/>
              </a:rPr>
              <a:t>zur</a:t>
            </a:r>
            <a:r>
              <a:rPr sz="1500" b="1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231F20"/>
                </a:solidFill>
                <a:latin typeface="Trebuchet MS"/>
                <a:cs typeface="Trebuchet MS"/>
              </a:rPr>
              <a:t>Mitte</a:t>
            </a:r>
            <a:r>
              <a:rPr sz="1500" b="1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b="1" spc="-10" dirty="0">
                <a:solidFill>
                  <a:srgbClr val="231F20"/>
                </a:solidFill>
                <a:latin typeface="Trebuchet MS"/>
                <a:cs typeface="Trebuchet MS"/>
              </a:rPr>
              <a:t>falten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297085" y="3961183"/>
            <a:ext cx="61722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231F20"/>
                </a:solidFill>
                <a:latin typeface="Trebuchet MS"/>
                <a:cs typeface="Trebuchet MS"/>
              </a:rPr>
              <a:t>Fertig!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79883" y="724397"/>
            <a:ext cx="11322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231F20"/>
                </a:solidFill>
                <a:latin typeface="Trebuchet MS"/>
                <a:cs typeface="Trebuchet MS"/>
              </a:rPr>
              <a:t>mittig</a:t>
            </a:r>
            <a:r>
              <a:rPr sz="1500" b="1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b="1" spc="-10" dirty="0">
                <a:solidFill>
                  <a:srgbClr val="231F20"/>
                </a:solidFill>
                <a:latin typeface="Trebuchet MS"/>
                <a:cs typeface="Trebuchet MS"/>
              </a:rPr>
              <a:t>falten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02116" y="610097"/>
            <a:ext cx="24066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1355" marR="5080" indent="-66929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231F20"/>
                </a:solidFill>
                <a:latin typeface="Trebuchet MS"/>
                <a:cs typeface="Trebuchet MS"/>
              </a:rPr>
              <a:t>die</a:t>
            </a:r>
            <a:r>
              <a:rPr sz="1500" b="1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231F20"/>
                </a:solidFill>
                <a:latin typeface="Trebuchet MS"/>
                <a:cs typeface="Trebuchet MS"/>
              </a:rPr>
              <a:t>oberen</a:t>
            </a:r>
            <a:r>
              <a:rPr sz="1500" b="1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231F20"/>
                </a:solidFill>
                <a:latin typeface="Trebuchet MS"/>
                <a:cs typeface="Trebuchet MS"/>
              </a:rPr>
              <a:t>zwei</a:t>
            </a:r>
            <a:r>
              <a:rPr sz="1500" b="1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231F20"/>
                </a:solidFill>
                <a:latin typeface="Trebuchet MS"/>
                <a:cs typeface="Trebuchet MS"/>
              </a:rPr>
              <a:t>Ecken </a:t>
            </a:r>
            <a:r>
              <a:rPr sz="1500" b="1" spc="-25" dirty="0">
                <a:solidFill>
                  <a:srgbClr val="231F20"/>
                </a:solidFill>
                <a:latin typeface="Trebuchet MS"/>
                <a:cs typeface="Trebuchet MS"/>
              </a:rPr>
              <a:t>zur </a:t>
            </a:r>
            <a:r>
              <a:rPr sz="1500" b="1" dirty="0">
                <a:solidFill>
                  <a:srgbClr val="231F20"/>
                </a:solidFill>
                <a:latin typeface="Trebuchet MS"/>
                <a:cs typeface="Trebuchet MS"/>
              </a:rPr>
              <a:t>Mitte</a:t>
            </a:r>
            <a:r>
              <a:rPr sz="1500" b="1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b="1" spc="-10" dirty="0">
                <a:solidFill>
                  <a:srgbClr val="231F20"/>
                </a:solidFill>
                <a:latin typeface="Trebuchet MS"/>
                <a:cs typeface="Trebuchet MS"/>
              </a:rPr>
              <a:t>falten</a:t>
            </a:r>
            <a:endParaRPr sz="1500">
              <a:latin typeface="Trebuchet MS"/>
              <a:cs typeface="Trebuchet MS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724400" y="1257541"/>
            <a:ext cx="1368425" cy="1934845"/>
            <a:chOff x="4724400" y="1257541"/>
            <a:chExt cx="1368425" cy="1934845"/>
          </a:xfrm>
        </p:grpSpPr>
        <p:sp>
          <p:nvSpPr>
            <p:cNvPr id="17" name="object 17"/>
            <p:cNvSpPr/>
            <p:nvPr/>
          </p:nvSpPr>
          <p:spPr>
            <a:xfrm>
              <a:off x="4724400" y="1257541"/>
              <a:ext cx="1368425" cy="1934845"/>
            </a:xfrm>
            <a:custGeom>
              <a:avLst/>
              <a:gdLst/>
              <a:ahLst/>
              <a:cxnLst/>
              <a:rect l="l" t="t" r="r" b="b"/>
              <a:pathLst>
                <a:path w="1368425" h="1934845">
                  <a:moveTo>
                    <a:pt x="1367993" y="0"/>
                  </a:moveTo>
                  <a:lnTo>
                    <a:pt x="0" y="0"/>
                  </a:lnTo>
                  <a:lnTo>
                    <a:pt x="0" y="1934730"/>
                  </a:lnTo>
                  <a:lnTo>
                    <a:pt x="1367993" y="1934730"/>
                  </a:lnTo>
                  <a:lnTo>
                    <a:pt x="1367993" y="0"/>
                  </a:lnTo>
                  <a:close/>
                </a:path>
              </a:pathLst>
            </a:custGeom>
            <a:solidFill>
              <a:srgbClr val="1D1D1B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408399" y="1257541"/>
              <a:ext cx="0" cy="1934845"/>
            </a:xfrm>
            <a:custGeom>
              <a:avLst/>
              <a:gdLst/>
              <a:ahLst/>
              <a:cxnLst/>
              <a:rect l="l" t="t" r="r" b="b"/>
              <a:pathLst>
                <a:path h="1934845">
                  <a:moveTo>
                    <a:pt x="0" y="0"/>
                  </a:moveTo>
                  <a:lnTo>
                    <a:pt x="0" y="1934730"/>
                  </a:lnTo>
                </a:path>
              </a:pathLst>
            </a:custGeom>
            <a:ln w="4597">
              <a:solidFill>
                <a:srgbClr val="FFFFFF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874238" y="2215133"/>
              <a:ext cx="1068705" cy="0"/>
            </a:xfrm>
            <a:custGeom>
              <a:avLst/>
              <a:gdLst/>
              <a:ahLst/>
              <a:cxnLst/>
              <a:rect l="l" t="t" r="r" b="b"/>
              <a:pathLst>
                <a:path w="1068704">
                  <a:moveTo>
                    <a:pt x="0" y="0"/>
                  </a:moveTo>
                  <a:lnTo>
                    <a:pt x="1068324" y="0"/>
                  </a:lnTo>
                </a:path>
              </a:pathLst>
            </a:custGeom>
            <a:ln w="91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792789" y="2188425"/>
              <a:ext cx="1231265" cy="53975"/>
            </a:xfrm>
            <a:custGeom>
              <a:avLst/>
              <a:gdLst/>
              <a:ahLst/>
              <a:cxnLst/>
              <a:rect l="l" t="t" r="r" b="b"/>
              <a:pathLst>
                <a:path w="1231264" h="53975">
                  <a:moveTo>
                    <a:pt x="99656" y="0"/>
                  </a:moveTo>
                  <a:lnTo>
                    <a:pt x="0" y="26733"/>
                  </a:lnTo>
                  <a:lnTo>
                    <a:pt x="99656" y="53416"/>
                  </a:lnTo>
                  <a:lnTo>
                    <a:pt x="99656" y="0"/>
                  </a:lnTo>
                  <a:close/>
                </a:path>
                <a:path w="1231264" h="53975">
                  <a:moveTo>
                    <a:pt x="1231201" y="26733"/>
                  </a:moveTo>
                  <a:lnTo>
                    <a:pt x="1131544" y="0"/>
                  </a:lnTo>
                  <a:lnTo>
                    <a:pt x="1131544" y="53416"/>
                  </a:lnTo>
                  <a:lnTo>
                    <a:pt x="1231201" y="267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5750398" y="4796858"/>
            <a:ext cx="684530" cy="1652905"/>
            <a:chOff x="5750398" y="4796858"/>
            <a:chExt cx="684530" cy="1652905"/>
          </a:xfrm>
        </p:grpSpPr>
        <p:sp>
          <p:nvSpPr>
            <p:cNvPr id="22" name="object 22"/>
            <p:cNvSpPr/>
            <p:nvPr/>
          </p:nvSpPr>
          <p:spPr>
            <a:xfrm>
              <a:off x="5750398" y="5543333"/>
              <a:ext cx="684530" cy="853440"/>
            </a:xfrm>
            <a:custGeom>
              <a:avLst/>
              <a:gdLst/>
              <a:ahLst/>
              <a:cxnLst/>
              <a:rect l="l" t="t" r="r" b="b"/>
              <a:pathLst>
                <a:path w="684529" h="853439">
                  <a:moveTo>
                    <a:pt x="537429" y="853115"/>
                  </a:moveTo>
                  <a:lnTo>
                    <a:pt x="195430" y="853115"/>
                  </a:lnTo>
                  <a:lnTo>
                    <a:pt x="0" y="799795"/>
                  </a:lnTo>
                  <a:lnTo>
                    <a:pt x="342000" y="0"/>
                  </a:lnTo>
                  <a:lnTo>
                    <a:pt x="684000" y="799795"/>
                  </a:lnTo>
                  <a:lnTo>
                    <a:pt x="537429" y="853115"/>
                  </a:lnTo>
                  <a:close/>
                </a:path>
              </a:pathLst>
            </a:custGeom>
            <a:solidFill>
              <a:srgbClr val="1D1D1B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750394" y="4850180"/>
              <a:ext cx="684530" cy="1600200"/>
            </a:xfrm>
            <a:custGeom>
              <a:avLst/>
              <a:gdLst/>
              <a:ahLst/>
              <a:cxnLst/>
              <a:rect l="l" t="t" r="r" b="b"/>
              <a:pathLst>
                <a:path w="684529" h="1600200">
                  <a:moveTo>
                    <a:pt x="683996" y="1492961"/>
                  </a:moveTo>
                  <a:lnTo>
                    <a:pt x="341998" y="0"/>
                  </a:lnTo>
                  <a:lnTo>
                    <a:pt x="0" y="1492948"/>
                  </a:lnTo>
                  <a:lnTo>
                    <a:pt x="195427" y="1599590"/>
                  </a:lnTo>
                  <a:lnTo>
                    <a:pt x="341998" y="1332992"/>
                  </a:lnTo>
                  <a:lnTo>
                    <a:pt x="488569" y="1599590"/>
                  </a:lnTo>
                  <a:lnTo>
                    <a:pt x="683996" y="1492961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092399" y="4796858"/>
              <a:ext cx="0" cy="1600200"/>
            </a:xfrm>
            <a:custGeom>
              <a:avLst/>
              <a:gdLst/>
              <a:ahLst/>
              <a:cxnLst/>
              <a:rect l="l" t="t" r="r" b="b"/>
              <a:pathLst>
                <a:path h="1600200">
                  <a:moveTo>
                    <a:pt x="0" y="0"/>
                  </a:moveTo>
                  <a:lnTo>
                    <a:pt x="0" y="1599589"/>
                  </a:lnTo>
                </a:path>
              </a:pathLst>
            </a:custGeom>
            <a:ln w="3282">
              <a:solidFill>
                <a:srgbClr val="FFFFFF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2149203" y="4636897"/>
            <a:ext cx="1368425" cy="1934845"/>
            <a:chOff x="2149203" y="4636897"/>
            <a:chExt cx="1368425" cy="1934845"/>
          </a:xfrm>
        </p:grpSpPr>
        <p:sp>
          <p:nvSpPr>
            <p:cNvPr id="26" name="object 26"/>
            <p:cNvSpPr/>
            <p:nvPr/>
          </p:nvSpPr>
          <p:spPr>
            <a:xfrm>
              <a:off x="2149208" y="5526110"/>
              <a:ext cx="1368425" cy="1045844"/>
            </a:xfrm>
            <a:custGeom>
              <a:avLst/>
              <a:gdLst/>
              <a:ahLst/>
              <a:cxnLst/>
              <a:rect l="l" t="t" r="r" b="b"/>
              <a:pathLst>
                <a:path w="1368425" h="1045845">
                  <a:moveTo>
                    <a:pt x="683994" y="0"/>
                  </a:moveTo>
                  <a:lnTo>
                    <a:pt x="0" y="752370"/>
                  </a:lnTo>
                  <a:lnTo>
                    <a:pt x="0" y="1045530"/>
                  </a:lnTo>
                  <a:lnTo>
                    <a:pt x="1367990" y="1045530"/>
                  </a:lnTo>
                  <a:lnTo>
                    <a:pt x="1367976" y="752370"/>
                  </a:lnTo>
                  <a:lnTo>
                    <a:pt x="683994" y="0"/>
                  </a:lnTo>
                  <a:close/>
                </a:path>
              </a:pathLst>
            </a:custGeom>
            <a:solidFill>
              <a:srgbClr val="1D1D1B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49195" y="4636897"/>
              <a:ext cx="1368425" cy="1642110"/>
            </a:xfrm>
            <a:custGeom>
              <a:avLst/>
              <a:gdLst/>
              <a:ahLst/>
              <a:cxnLst/>
              <a:rect l="l" t="t" r="r" b="b"/>
              <a:pathLst>
                <a:path w="1368425" h="1642110">
                  <a:moveTo>
                    <a:pt x="1367993" y="1641602"/>
                  </a:moveTo>
                  <a:lnTo>
                    <a:pt x="683996" y="0"/>
                  </a:lnTo>
                  <a:lnTo>
                    <a:pt x="0" y="1641602"/>
                  </a:lnTo>
                  <a:lnTo>
                    <a:pt x="683996" y="889203"/>
                  </a:lnTo>
                  <a:lnTo>
                    <a:pt x="1367993" y="1641602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833199" y="4636897"/>
              <a:ext cx="0" cy="1934845"/>
            </a:xfrm>
            <a:custGeom>
              <a:avLst/>
              <a:gdLst/>
              <a:ahLst/>
              <a:cxnLst/>
              <a:rect l="l" t="t" r="r" b="b"/>
              <a:pathLst>
                <a:path h="1934845">
                  <a:moveTo>
                    <a:pt x="0" y="0"/>
                  </a:moveTo>
                  <a:lnTo>
                    <a:pt x="0" y="1934743"/>
                  </a:lnTo>
                </a:path>
              </a:pathLst>
            </a:custGeom>
            <a:ln w="4597">
              <a:solidFill>
                <a:srgbClr val="FFFFFF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8675994" y="1257537"/>
            <a:ext cx="1368425" cy="1934845"/>
            <a:chOff x="8675994" y="1257537"/>
            <a:chExt cx="1368425" cy="1934845"/>
          </a:xfrm>
        </p:grpSpPr>
        <p:sp>
          <p:nvSpPr>
            <p:cNvPr id="30" name="object 30"/>
            <p:cNvSpPr/>
            <p:nvPr/>
          </p:nvSpPr>
          <p:spPr>
            <a:xfrm>
              <a:off x="8676004" y="1941538"/>
              <a:ext cx="1368425" cy="1250950"/>
            </a:xfrm>
            <a:custGeom>
              <a:avLst/>
              <a:gdLst/>
              <a:ahLst/>
              <a:cxnLst/>
              <a:rect l="l" t="t" r="r" b="b"/>
              <a:pathLst>
                <a:path w="1368425" h="1250950">
                  <a:moveTo>
                    <a:pt x="1367980" y="0"/>
                  </a:moveTo>
                  <a:lnTo>
                    <a:pt x="0" y="0"/>
                  </a:lnTo>
                  <a:lnTo>
                    <a:pt x="0" y="1250733"/>
                  </a:lnTo>
                  <a:lnTo>
                    <a:pt x="1367980" y="1250733"/>
                  </a:lnTo>
                  <a:lnTo>
                    <a:pt x="1367980" y="0"/>
                  </a:lnTo>
                  <a:close/>
                </a:path>
              </a:pathLst>
            </a:custGeom>
            <a:solidFill>
              <a:srgbClr val="1D1D1B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675992" y="1257540"/>
              <a:ext cx="1368425" cy="684530"/>
            </a:xfrm>
            <a:custGeom>
              <a:avLst/>
              <a:gdLst/>
              <a:ahLst/>
              <a:cxnLst/>
              <a:rect l="l" t="t" r="r" b="b"/>
              <a:pathLst>
                <a:path w="1368425" h="684530">
                  <a:moveTo>
                    <a:pt x="1368005" y="683996"/>
                  </a:moveTo>
                  <a:lnTo>
                    <a:pt x="684009" y="0"/>
                  </a:lnTo>
                  <a:lnTo>
                    <a:pt x="0" y="683996"/>
                  </a:lnTo>
                  <a:lnTo>
                    <a:pt x="684009" y="683996"/>
                  </a:lnTo>
                  <a:lnTo>
                    <a:pt x="1368005" y="683996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359998" y="1257541"/>
              <a:ext cx="0" cy="1934845"/>
            </a:xfrm>
            <a:custGeom>
              <a:avLst/>
              <a:gdLst/>
              <a:ahLst/>
              <a:cxnLst/>
              <a:rect l="l" t="t" r="r" b="b"/>
              <a:pathLst>
                <a:path h="1934845">
                  <a:moveTo>
                    <a:pt x="0" y="0"/>
                  </a:moveTo>
                  <a:lnTo>
                    <a:pt x="0" y="1934730"/>
                  </a:lnTo>
                </a:path>
              </a:pathLst>
            </a:custGeom>
            <a:ln w="4597">
              <a:solidFill>
                <a:srgbClr val="FFFFFF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7234897" y="1255242"/>
            <a:ext cx="1372870" cy="1937385"/>
            <a:chOff x="7234897" y="1255242"/>
            <a:chExt cx="1372870" cy="1937385"/>
          </a:xfrm>
        </p:grpSpPr>
        <p:sp>
          <p:nvSpPr>
            <p:cNvPr id="34" name="object 34"/>
            <p:cNvSpPr/>
            <p:nvPr/>
          </p:nvSpPr>
          <p:spPr>
            <a:xfrm>
              <a:off x="7237196" y="1257541"/>
              <a:ext cx="1368425" cy="1934845"/>
            </a:xfrm>
            <a:custGeom>
              <a:avLst/>
              <a:gdLst/>
              <a:ahLst/>
              <a:cxnLst/>
              <a:rect l="l" t="t" r="r" b="b"/>
              <a:pathLst>
                <a:path w="1368425" h="1934845">
                  <a:moveTo>
                    <a:pt x="1367993" y="0"/>
                  </a:moveTo>
                  <a:lnTo>
                    <a:pt x="0" y="0"/>
                  </a:lnTo>
                  <a:lnTo>
                    <a:pt x="0" y="1934730"/>
                  </a:lnTo>
                  <a:lnTo>
                    <a:pt x="1367993" y="1934730"/>
                  </a:lnTo>
                  <a:lnTo>
                    <a:pt x="1367993" y="0"/>
                  </a:lnTo>
                  <a:close/>
                </a:path>
              </a:pathLst>
            </a:custGeom>
            <a:solidFill>
              <a:srgbClr val="1D1D1B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921199" y="1257541"/>
              <a:ext cx="0" cy="1934845"/>
            </a:xfrm>
            <a:custGeom>
              <a:avLst/>
              <a:gdLst/>
              <a:ahLst/>
              <a:cxnLst/>
              <a:rect l="l" t="t" r="r" b="b"/>
              <a:pathLst>
                <a:path h="1934845">
                  <a:moveTo>
                    <a:pt x="0" y="0"/>
                  </a:moveTo>
                  <a:lnTo>
                    <a:pt x="0" y="1934730"/>
                  </a:lnTo>
                </a:path>
              </a:pathLst>
            </a:custGeom>
            <a:ln w="4597">
              <a:solidFill>
                <a:srgbClr val="FFFFFF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921207" y="1257541"/>
              <a:ext cx="684530" cy="684530"/>
            </a:xfrm>
            <a:custGeom>
              <a:avLst/>
              <a:gdLst/>
              <a:ahLst/>
              <a:cxnLst/>
              <a:rect l="l" t="t" r="r" b="b"/>
              <a:pathLst>
                <a:path w="684529" h="684530">
                  <a:moveTo>
                    <a:pt x="0" y="0"/>
                  </a:moveTo>
                  <a:lnTo>
                    <a:pt x="683982" y="683982"/>
                  </a:lnTo>
                </a:path>
              </a:pathLst>
            </a:custGeom>
            <a:ln w="4597">
              <a:solidFill>
                <a:srgbClr val="FFFFFF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237196" y="1257541"/>
              <a:ext cx="684530" cy="684530"/>
            </a:xfrm>
            <a:custGeom>
              <a:avLst/>
              <a:gdLst/>
              <a:ahLst/>
              <a:cxnLst/>
              <a:rect l="l" t="t" r="r" b="b"/>
              <a:pathLst>
                <a:path w="684529" h="684530">
                  <a:moveTo>
                    <a:pt x="683996" y="0"/>
                  </a:moveTo>
                  <a:lnTo>
                    <a:pt x="0" y="683996"/>
                  </a:lnTo>
                </a:path>
              </a:pathLst>
            </a:custGeom>
            <a:ln w="4597">
              <a:solidFill>
                <a:srgbClr val="FFFFFF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305600" y="1325934"/>
              <a:ext cx="466090" cy="541655"/>
            </a:xfrm>
            <a:custGeom>
              <a:avLst/>
              <a:gdLst/>
              <a:ahLst/>
              <a:cxnLst/>
              <a:rect l="l" t="t" r="r" b="b"/>
              <a:pathLst>
                <a:path w="466090" h="541655">
                  <a:moveTo>
                    <a:pt x="0" y="0"/>
                  </a:moveTo>
                  <a:lnTo>
                    <a:pt x="2069" y="47980"/>
                  </a:lnTo>
                  <a:lnTo>
                    <a:pt x="8163" y="94799"/>
                  </a:lnTo>
                  <a:lnTo>
                    <a:pt x="18110" y="140287"/>
                  </a:lnTo>
                  <a:lnTo>
                    <a:pt x="31739" y="184271"/>
                  </a:lnTo>
                  <a:lnTo>
                    <a:pt x="48879" y="226579"/>
                  </a:lnTo>
                  <a:lnTo>
                    <a:pt x="69357" y="267042"/>
                  </a:lnTo>
                  <a:lnTo>
                    <a:pt x="93003" y="305486"/>
                  </a:lnTo>
                  <a:lnTo>
                    <a:pt x="119646" y="341741"/>
                  </a:lnTo>
                  <a:lnTo>
                    <a:pt x="149113" y="375635"/>
                  </a:lnTo>
                  <a:lnTo>
                    <a:pt x="181233" y="406996"/>
                  </a:lnTo>
                  <a:lnTo>
                    <a:pt x="215836" y="435654"/>
                  </a:lnTo>
                  <a:lnTo>
                    <a:pt x="252749" y="461437"/>
                  </a:lnTo>
                  <a:lnTo>
                    <a:pt x="291802" y="484173"/>
                  </a:lnTo>
                  <a:lnTo>
                    <a:pt x="332822" y="503691"/>
                  </a:lnTo>
                  <a:lnTo>
                    <a:pt x="375638" y="519820"/>
                  </a:lnTo>
                  <a:lnTo>
                    <a:pt x="420080" y="532388"/>
                  </a:lnTo>
                  <a:lnTo>
                    <a:pt x="465975" y="541223"/>
                  </a:lnTo>
                </a:path>
              </a:pathLst>
            </a:custGeom>
            <a:ln w="91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751289" y="1838321"/>
              <a:ext cx="101600" cy="53340"/>
            </a:xfrm>
            <a:custGeom>
              <a:avLst/>
              <a:gdLst/>
              <a:ahLst/>
              <a:cxnLst/>
              <a:rect l="l" t="t" r="r" b="b"/>
              <a:pathLst>
                <a:path w="101600" h="53339">
                  <a:moveTo>
                    <a:pt x="4394" y="0"/>
                  </a:moveTo>
                  <a:lnTo>
                    <a:pt x="0" y="53238"/>
                  </a:lnTo>
                  <a:lnTo>
                    <a:pt x="101511" y="34836"/>
                  </a:lnTo>
                  <a:lnTo>
                    <a:pt x="43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070823" y="1325934"/>
              <a:ext cx="466090" cy="541655"/>
            </a:xfrm>
            <a:custGeom>
              <a:avLst/>
              <a:gdLst/>
              <a:ahLst/>
              <a:cxnLst/>
              <a:rect l="l" t="t" r="r" b="b"/>
              <a:pathLst>
                <a:path w="466090" h="541655">
                  <a:moveTo>
                    <a:pt x="465975" y="0"/>
                  </a:moveTo>
                  <a:lnTo>
                    <a:pt x="463906" y="47980"/>
                  </a:lnTo>
                  <a:lnTo>
                    <a:pt x="457812" y="94799"/>
                  </a:lnTo>
                  <a:lnTo>
                    <a:pt x="447864" y="140287"/>
                  </a:lnTo>
                  <a:lnTo>
                    <a:pt x="434235" y="184271"/>
                  </a:lnTo>
                  <a:lnTo>
                    <a:pt x="417096" y="226579"/>
                  </a:lnTo>
                  <a:lnTo>
                    <a:pt x="396617" y="267042"/>
                  </a:lnTo>
                  <a:lnTo>
                    <a:pt x="372971" y="305486"/>
                  </a:lnTo>
                  <a:lnTo>
                    <a:pt x="346329" y="341741"/>
                  </a:lnTo>
                  <a:lnTo>
                    <a:pt x="316862" y="375635"/>
                  </a:lnTo>
                  <a:lnTo>
                    <a:pt x="284741" y="406996"/>
                  </a:lnTo>
                  <a:lnTo>
                    <a:pt x="250139" y="435654"/>
                  </a:lnTo>
                  <a:lnTo>
                    <a:pt x="213226" y="461437"/>
                  </a:lnTo>
                  <a:lnTo>
                    <a:pt x="174173" y="484173"/>
                  </a:lnTo>
                  <a:lnTo>
                    <a:pt x="133153" y="503691"/>
                  </a:lnTo>
                  <a:lnTo>
                    <a:pt x="90336" y="519820"/>
                  </a:lnTo>
                  <a:lnTo>
                    <a:pt x="45895" y="532388"/>
                  </a:lnTo>
                  <a:lnTo>
                    <a:pt x="0" y="541223"/>
                  </a:lnTo>
                </a:path>
              </a:pathLst>
            </a:custGeom>
            <a:ln w="91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989603" y="1838327"/>
              <a:ext cx="101600" cy="53340"/>
            </a:xfrm>
            <a:custGeom>
              <a:avLst/>
              <a:gdLst/>
              <a:ahLst/>
              <a:cxnLst/>
              <a:rect l="l" t="t" r="r" b="b"/>
              <a:pathLst>
                <a:path w="101600" h="53339">
                  <a:moveTo>
                    <a:pt x="97116" y="0"/>
                  </a:moveTo>
                  <a:lnTo>
                    <a:pt x="0" y="34785"/>
                  </a:lnTo>
                  <a:lnTo>
                    <a:pt x="101511" y="53238"/>
                  </a:lnTo>
                  <a:lnTo>
                    <a:pt x="971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3977995" y="4634600"/>
            <a:ext cx="1368425" cy="1937385"/>
            <a:chOff x="3977995" y="4634600"/>
            <a:chExt cx="1368425" cy="1937385"/>
          </a:xfrm>
        </p:grpSpPr>
        <p:sp>
          <p:nvSpPr>
            <p:cNvPr id="43" name="object 43"/>
            <p:cNvSpPr/>
            <p:nvPr/>
          </p:nvSpPr>
          <p:spPr>
            <a:xfrm>
              <a:off x="3977995" y="5526110"/>
              <a:ext cx="1368425" cy="1045844"/>
            </a:xfrm>
            <a:custGeom>
              <a:avLst/>
              <a:gdLst/>
              <a:ahLst/>
              <a:cxnLst/>
              <a:rect l="l" t="t" r="r" b="b"/>
              <a:pathLst>
                <a:path w="1368425" h="1045845">
                  <a:moveTo>
                    <a:pt x="684008" y="0"/>
                  </a:moveTo>
                  <a:lnTo>
                    <a:pt x="0" y="752384"/>
                  </a:lnTo>
                  <a:lnTo>
                    <a:pt x="0" y="1045529"/>
                  </a:lnTo>
                  <a:lnTo>
                    <a:pt x="1367991" y="1045529"/>
                  </a:lnTo>
                  <a:lnTo>
                    <a:pt x="1367990" y="752384"/>
                  </a:lnTo>
                  <a:lnTo>
                    <a:pt x="684008" y="0"/>
                  </a:lnTo>
                  <a:close/>
                </a:path>
              </a:pathLst>
            </a:custGeom>
            <a:solidFill>
              <a:srgbClr val="1D1D1B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977995" y="4636896"/>
              <a:ext cx="1368425" cy="1642110"/>
            </a:xfrm>
            <a:custGeom>
              <a:avLst/>
              <a:gdLst/>
              <a:ahLst/>
              <a:cxnLst/>
              <a:rect l="l" t="t" r="r" b="b"/>
              <a:pathLst>
                <a:path w="1368425" h="1642110">
                  <a:moveTo>
                    <a:pt x="1367993" y="1641602"/>
                  </a:moveTo>
                  <a:lnTo>
                    <a:pt x="683996" y="0"/>
                  </a:lnTo>
                  <a:lnTo>
                    <a:pt x="0" y="1641602"/>
                  </a:lnTo>
                  <a:lnTo>
                    <a:pt x="683996" y="889203"/>
                  </a:lnTo>
                  <a:lnTo>
                    <a:pt x="1367993" y="1641602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661998" y="4636897"/>
              <a:ext cx="0" cy="1934845"/>
            </a:xfrm>
            <a:custGeom>
              <a:avLst/>
              <a:gdLst/>
              <a:ahLst/>
              <a:cxnLst/>
              <a:rect l="l" t="t" r="r" b="b"/>
              <a:pathLst>
                <a:path h="1934845">
                  <a:moveTo>
                    <a:pt x="0" y="0"/>
                  </a:moveTo>
                  <a:lnTo>
                    <a:pt x="0" y="1934743"/>
                  </a:lnTo>
                </a:path>
              </a:pathLst>
            </a:custGeom>
            <a:ln w="4597">
              <a:solidFill>
                <a:srgbClr val="FFFFFF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183195" y="4636899"/>
              <a:ext cx="958215" cy="1915795"/>
            </a:xfrm>
            <a:custGeom>
              <a:avLst/>
              <a:gdLst/>
              <a:ahLst/>
              <a:cxnLst/>
              <a:rect l="l" t="t" r="r" b="b"/>
              <a:pathLst>
                <a:path w="958214" h="1915795">
                  <a:moveTo>
                    <a:pt x="478802" y="0"/>
                  </a:moveTo>
                  <a:lnTo>
                    <a:pt x="957605" y="1915198"/>
                  </a:lnTo>
                </a:path>
                <a:path w="958214" h="1915795">
                  <a:moveTo>
                    <a:pt x="478802" y="0"/>
                  </a:moveTo>
                  <a:lnTo>
                    <a:pt x="0" y="1915198"/>
                  </a:lnTo>
                </a:path>
              </a:pathLst>
            </a:custGeom>
            <a:ln w="4597">
              <a:solidFill>
                <a:srgbClr val="FFFFFF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046400" y="6278498"/>
              <a:ext cx="466090" cy="201930"/>
            </a:xfrm>
            <a:custGeom>
              <a:avLst/>
              <a:gdLst/>
              <a:ahLst/>
              <a:cxnLst/>
              <a:rect l="l" t="t" r="r" b="b"/>
              <a:pathLst>
                <a:path w="466089" h="201929">
                  <a:moveTo>
                    <a:pt x="0" y="0"/>
                  </a:moveTo>
                  <a:lnTo>
                    <a:pt x="19193" y="38570"/>
                  </a:lnTo>
                  <a:lnTo>
                    <a:pt x="73399" y="82793"/>
                  </a:lnTo>
                  <a:lnTo>
                    <a:pt x="112052" y="105288"/>
                  </a:lnTo>
                  <a:lnTo>
                    <a:pt x="157561" y="127115"/>
                  </a:lnTo>
                  <a:lnTo>
                    <a:pt x="209295" y="147579"/>
                  </a:lnTo>
                  <a:lnTo>
                    <a:pt x="266620" y="165986"/>
                  </a:lnTo>
                  <a:lnTo>
                    <a:pt x="328904" y="181643"/>
                  </a:lnTo>
                  <a:lnTo>
                    <a:pt x="395516" y="193855"/>
                  </a:lnTo>
                  <a:lnTo>
                    <a:pt x="465823" y="201930"/>
                  </a:lnTo>
                </a:path>
              </a:pathLst>
            </a:custGeom>
            <a:ln w="91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492847" y="6452532"/>
              <a:ext cx="100965" cy="53975"/>
            </a:xfrm>
            <a:custGeom>
              <a:avLst/>
              <a:gdLst/>
              <a:ahLst/>
              <a:cxnLst/>
              <a:rect l="l" t="t" r="r" b="b"/>
              <a:pathLst>
                <a:path w="100964" h="53975">
                  <a:moveTo>
                    <a:pt x="2400" y="0"/>
                  </a:moveTo>
                  <a:lnTo>
                    <a:pt x="0" y="53365"/>
                  </a:lnTo>
                  <a:lnTo>
                    <a:pt x="100749" y="31178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811776" y="6278498"/>
              <a:ext cx="466090" cy="201930"/>
            </a:xfrm>
            <a:custGeom>
              <a:avLst/>
              <a:gdLst/>
              <a:ahLst/>
              <a:cxnLst/>
              <a:rect l="l" t="t" r="r" b="b"/>
              <a:pathLst>
                <a:path w="466089" h="201929">
                  <a:moveTo>
                    <a:pt x="465823" y="0"/>
                  </a:moveTo>
                  <a:lnTo>
                    <a:pt x="446630" y="38570"/>
                  </a:lnTo>
                  <a:lnTo>
                    <a:pt x="392423" y="82793"/>
                  </a:lnTo>
                  <a:lnTo>
                    <a:pt x="353770" y="105288"/>
                  </a:lnTo>
                  <a:lnTo>
                    <a:pt x="308261" y="127115"/>
                  </a:lnTo>
                  <a:lnTo>
                    <a:pt x="256528" y="147579"/>
                  </a:lnTo>
                  <a:lnTo>
                    <a:pt x="199202" y="165986"/>
                  </a:lnTo>
                  <a:lnTo>
                    <a:pt x="136918" y="181643"/>
                  </a:lnTo>
                  <a:lnTo>
                    <a:pt x="70306" y="193855"/>
                  </a:lnTo>
                  <a:lnTo>
                    <a:pt x="0" y="201930"/>
                  </a:lnTo>
                </a:path>
              </a:pathLst>
            </a:custGeom>
            <a:ln w="91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730402" y="6452539"/>
              <a:ext cx="100965" cy="53975"/>
            </a:xfrm>
            <a:custGeom>
              <a:avLst/>
              <a:gdLst/>
              <a:ahLst/>
              <a:cxnLst/>
              <a:rect l="l" t="t" r="r" b="b"/>
              <a:pathLst>
                <a:path w="100964" h="53975">
                  <a:moveTo>
                    <a:pt x="98348" y="0"/>
                  </a:moveTo>
                  <a:lnTo>
                    <a:pt x="0" y="31140"/>
                  </a:lnTo>
                  <a:lnTo>
                    <a:pt x="100749" y="53365"/>
                  </a:lnTo>
                  <a:lnTo>
                    <a:pt x="983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716503" y="4634600"/>
            <a:ext cx="1372870" cy="1937385"/>
            <a:chOff x="716503" y="4634600"/>
            <a:chExt cx="1372870" cy="1937385"/>
          </a:xfrm>
        </p:grpSpPr>
        <p:sp>
          <p:nvSpPr>
            <p:cNvPr id="52" name="object 52"/>
            <p:cNvSpPr/>
            <p:nvPr/>
          </p:nvSpPr>
          <p:spPr>
            <a:xfrm>
              <a:off x="718799" y="5320906"/>
              <a:ext cx="1368425" cy="1250950"/>
            </a:xfrm>
            <a:custGeom>
              <a:avLst/>
              <a:gdLst/>
              <a:ahLst/>
              <a:cxnLst/>
              <a:rect l="l" t="t" r="r" b="b"/>
              <a:pathLst>
                <a:path w="1368425" h="1250950">
                  <a:moveTo>
                    <a:pt x="0" y="1250734"/>
                  </a:moveTo>
                  <a:lnTo>
                    <a:pt x="1367988" y="1250734"/>
                  </a:lnTo>
                  <a:lnTo>
                    <a:pt x="1367988" y="0"/>
                  </a:lnTo>
                  <a:lnTo>
                    <a:pt x="0" y="0"/>
                  </a:lnTo>
                  <a:lnTo>
                    <a:pt x="0" y="1250734"/>
                  </a:lnTo>
                  <a:close/>
                </a:path>
              </a:pathLst>
            </a:custGeom>
            <a:solidFill>
              <a:srgbClr val="1D1D1B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18794" y="4636896"/>
              <a:ext cx="1368425" cy="684530"/>
            </a:xfrm>
            <a:custGeom>
              <a:avLst/>
              <a:gdLst/>
              <a:ahLst/>
              <a:cxnLst/>
              <a:rect l="l" t="t" r="r" b="b"/>
              <a:pathLst>
                <a:path w="1368425" h="684529">
                  <a:moveTo>
                    <a:pt x="1368005" y="684009"/>
                  </a:moveTo>
                  <a:lnTo>
                    <a:pt x="684009" y="0"/>
                  </a:lnTo>
                  <a:lnTo>
                    <a:pt x="0" y="684009"/>
                  </a:lnTo>
                  <a:lnTo>
                    <a:pt x="684009" y="684009"/>
                  </a:lnTo>
                  <a:lnTo>
                    <a:pt x="1368005" y="684009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402798" y="4636897"/>
              <a:ext cx="0" cy="1934845"/>
            </a:xfrm>
            <a:custGeom>
              <a:avLst/>
              <a:gdLst/>
              <a:ahLst/>
              <a:cxnLst/>
              <a:rect l="l" t="t" r="r" b="b"/>
              <a:pathLst>
                <a:path h="1934845">
                  <a:moveTo>
                    <a:pt x="0" y="0"/>
                  </a:moveTo>
                  <a:lnTo>
                    <a:pt x="0" y="1934743"/>
                  </a:lnTo>
                </a:path>
              </a:pathLst>
            </a:custGeom>
            <a:ln w="4597">
              <a:solidFill>
                <a:srgbClr val="FFFFFF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18802" y="4636899"/>
              <a:ext cx="1368425" cy="1643380"/>
            </a:xfrm>
            <a:custGeom>
              <a:avLst/>
              <a:gdLst/>
              <a:ahLst/>
              <a:cxnLst/>
              <a:rect l="l" t="t" r="r" b="b"/>
              <a:pathLst>
                <a:path w="1368425" h="1643379">
                  <a:moveTo>
                    <a:pt x="683996" y="0"/>
                  </a:moveTo>
                  <a:lnTo>
                    <a:pt x="1367993" y="1638452"/>
                  </a:lnTo>
                </a:path>
                <a:path w="1368425" h="1643379">
                  <a:moveTo>
                    <a:pt x="683996" y="0"/>
                  </a:moveTo>
                  <a:lnTo>
                    <a:pt x="0" y="1642999"/>
                  </a:lnTo>
                </a:path>
              </a:pathLst>
            </a:custGeom>
            <a:ln w="4597">
              <a:solidFill>
                <a:srgbClr val="FFFFFF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87200" y="5389299"/>
              <a:ext cx="466090" cy="405765"/>
            </a:xfrm>
            <a:custGeom>
              <a:avLst/>
              <a:gdLst/>
              <a:ahLst/>
              <a:cxnLst/>
              <a:rect l="l" t="t" r="r" b="b"/>
              <a:pathLst>
                <a:path w="466090" h="405764">
                  <a:moveTo>
                    <a:pt x="0" y="0"/>
                  </a:moveTo>
                  <a:lnTo>
                    <a:pt x="3041" y="39899"/>
                  </a:lnTo>
                  <a:lnTo>
                    <a:pt x="11962" y="79462"/>
                  </a:lnTo>
                  <a:lnTo>
                    <a:pt x="26455" y="118351"/>
                  </a:lnTo>
                  <a:lnTo>
                    <a:pt x="46214" y="156230"/>
                  </a:lnTo>
                  <a:lnTo>
                    <a:pt x="70931" y="192763"/>
                  </a:lnTo>
                  <a:lnTo>
                    <a:pt x="100300" y="227612"/>
                  </a:lnTo>
                  <a:lnTo>
                    <a:pt x="134015" y="260442"/>
                  </a:lnTo>
                  <a:lnTo>
                    <a:pt x="171767" y="290915"/>
                  </a:lnTo>
                  <a:lnTo>
                    <a:pt x="213252" y="318695"/>
                  </a:lnTo>
                  <a:lnTo>
                    <a:pt x="258161" y="343445"/>
                  </a:lnTo>
                  <a:lnTo>
                    <a:pt x="306189" y="364830"/>
                  </a:lnTo>
                  <a:lnTo>
                    <a:pt x="357027" y="382512"/>
                  </a:lnTo>
                  <a:lnTo>
                    <a:pt x="410371" y="396155"/>
                  </a:lnTo>
                  <a:lnTo>
                    <a:pt x="465912" y="405422"/>
                  </a:lnTo>
                </a:path>
              </a:pathLst>
            </a:custGeom>
            <a:ln w="91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233152" y="5766229"/>
              <a:ext cx="101600" cy="53340"/>
            </a:xfrm>
            <a:custGeom>
              <a:avLst/>
              <a:gdLst/>
              <a:ahLst/>
              <a:cxnLst/>
              <a:rect l="l" t="t" r="r" b="b"/>
              <a:pathLst>
                <a:path w="101600" h="53339">
                  <a:moveTo>
                    <a:pt x="3657" y="0"/>
                  </a:moveTo>
                  <a:lnTo>
                    <a:pt x="0" y="53289"/>
                  </a:lnTo>
                  <a:lnTo>
                    <a:pt x="101244" y="33489"/>
                  </a:lnTo>
                  <a:lnTo>
                    <a:pt x="36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552486" y="5389299"/>
              <a:ext cx="466090" cy="405765"/>
            </a:xfrm>
            <a:custGeom>
              <a:avLst/>
              <a:gdLst/>
              <a:ahLst/>
              <a:cxnLst/>
              <a:rect l="l" t="t" r="r" b="b"/>
              <a:pathLst>
                <a:path w="466089" h="405764">
                  <a:moveTo>
                    <a:pt x="465912" y="0"/>
                  </a:moveTo>
                  <a:lnTo>
                    <a:pt x="462870" y="39899"/>
                  </a:lnTo>
                  <a:lnTo>
                    <a:pt x="453949" y="79462"/>
                  </a:lnTo>
                  <a:lnTo>
                    <a:pt x="439456" y="118351"/>
                  </a:lnTo>
                  <a:lnTo>
                    <a:pt x="419697" y="156230"/>
                  </a:lnTo>
                  <a:lnTo>
                    <a:pt x="394980" y="192763"/>
                  </a:lnTo>
                  <a:lnTo>
                    <a:pt x="365611" y="227612"/>
                  </a:lnTo>
                  <a:lnTo>
                    <a:pt x="331897" y="260442"/>
                  </a:lnTo>
                  <a:lnTo>
                    <a:pt x="294144" y="290915"/>
                  </a:lnTo>
                  <a:lnTo>
                    <a:pt x="252659" y="318695"/>
                  </a:lnTo>
                  <a:lnTo>
                    <a:pt x="207750" y="343445"/>
                  </a:lnTo>
                  <a:lnTo>
                    <a:pt x="159723" y="364830"/>
                  </a:lnTo>
                  <a:lnTo>
                    <a:pt x="108884" y="382512"/>
                  </a:lnTo>
                  <a:lnTo>
                    <a:pt x="55541" y="396155"/>
                  </a:lnTo>
                  <a:lnTo>
                    <a:pt x="0" y="405422"/>
                  </a:lnTo>
                </a:path>
              </a:pathLst>
            </a:custGeom>
            <a:ln w="91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471202" y="5766231"/>
              <a:ext cx="101600" cy="53340"/>
            </a:xfrm>
            <a:custGeom>
              <a:avLst/>
              <a:gdLst/>
              <a:ahLst/>
              <a:cxnLst/>
              <a:rect l="l" t="t" r="r" b="b"/>
              <a:pathLst>
                <a:path w="101600" h="53339">
                  <a:moveTo>
                    <a:pt x="97586" y="0"/>
                  </a:moveTo>
                  <a:lnTo>
                    <a:pt x="0" y="33451"/>
                  </a:lnTo>
                  <a:lnTo>
                    <a:pt x="101244" y="53289"/>
                  </a:lnTo>
                  <a:lnTo>
                    <a:pt x="975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0" name="object 60"/>
          <p:cNvGrpSpPr/>
          <p:nvPr/>
        </p:nvGrpSpPr>
        <p:grpSpPr>
          <a:xfrm>
            <a:off x="7626143" y="4285128"/>
            <a:ext cx="1973580" cy="2631440"/>
            <a:chOff x="7626143" y="4285128"/>
            <a:chExt cx="1973580" cy="2631440"/>
          </a:xfrm>
        </p:grpSpPr>
        <p:sp>
          <p:nvSpPr>
            <p:cNvPr id="61" name="object 61"/>
            <p:cNvSpPr/>
            <p:nvPr/>
          </p:nvSpPr>
          <p:spPr>
            <a:xfrm>
              <a:off x="7657893" y="4316878"/>
              <a:ext cx="1910080" cy="2567940"/>
            </a:xfrm>
            <a:custGeom>
              <a:avLst/>
              <a:gdLst/>
              <a:ahLst/>
              <a:cxnLst/>
              <a:rect l="l" t="t" r="r" b="b"/>
              <a:pathLst>
                <a:path w="1910079" h="2567940">
                  <a:moveTo>
                    <a:pt x="1890663" y="2076805"/>
                  </a:moveTo>
                  <a:lnTo>
                    <a:pt x="978280" y="2076805"/>
                  </a:lnTo>
                  <a:lnTo>
                    <a:pt x="1083388" y="2177789"/>
                  </a:lnTo>
                  <a:lnTo>
                    <a:pt x="1424292" y="2470721"/>
                  </a:lnTo>
                  <a:lnTo>
                    <a:pt x="1812734" y="2567571"/>
                  </a:lnTo>
                  <a:lnTo>
                    <a:pt x="1910041" y="2177300"/>
                  </a:lnTo>
                  <a:lnTo>
                    <a:pt x="1890663" y="2076805"/>
                  </a:lnTo>
                  <a:close/>
                </a:path>
                <a:path w="1910079" h="2567940">
                  <a:moveTo>
                    <a:pt x="971232" y="2081415"/>
                  </a:moveTo>
                  <a:lnTo>
                    <a:pt x="887794" y="2100176"/>
                  </a:lnTo>
                  <a:lnTo>
                    <a:pt x="778890" y="2128304"/>
                  </a:lnTo>
                  <a:lnTo>
                    <a:pt x="906373" y="2341587"/>
                  </a:lnTo>
                  <a:lnTo>
                    <a:pt x="1119733" y="2212708"/>
                  </a:lnTo>
                  <a:lnTo>
                    <a:pt x="1083388" y="2177789"/>
                  </a:lnTo>
                  <a:lnTo>
                    <a:pt x="971232" y="2081415"/>
                  </a:lnTo>
                  <a:close/>
                </a:path>
                <a:path w="1910079" h="2567940">
                  <a:moveTo>
                    <a:pt x="1490192" y="0"/>
                  </a:moveTo>
                  <a:lnTo>
                    <a:pt x="97307" y="1725345"/>
                  </a:lnTo>
                  <a:lnTo>
                    <a:pt x="0" y="2115604"/>
                  </a:lnTo>
                  <a:lnTo>
                    <a:pt x="388442" y="2212454"/>
                  </a:lnTo>
                  <a:lnTo>
                    <a:pt x="887794" y="2100176"/>
                  </a:lnTo>
                  <a:lnTo>
                    <a:pt x="971975" y="2078434"/>
                  </a:lnTo>
                  <a:lnTo>
                    <a:pt x="1490192" y="0"/>
                  </a:lnTo>
                  <a:close/>
                </a:path>
                <a:path w="1910079" h="2567940">
                  <a:moveTo>
                    <a:pt x="978280" y="2076805"/>
                  </a:moveTo>
                  <a:lnTo>
                    <a:pt x="971975" y="2078434"/>
                  </a:lnTo>
                  <a:lnTo>
                    <a:pt x="971232" y="2081415"/>
                  </a:lnTo>
                  <a:lnTo>
                    <a:pt x="1083388" y="2177789"/>
                  </a:lnTo>
                  <a:lnTo>
                    <a:pt x="978280" y="2076805"/>
                  </a:lnTo>
                  <a:close/>
                </a:path>
                <a:path w="1910079" h="2567940">
                  <a:moveTo>
                    <a:pt x="1490192" y="0"/>
                  </a:moveTo>
                  <a:lnTo>
                    <a:pt x="971975" y="2078434"/>
                  </a:lnTo>
                  <a:lnTo>
                    <a:pt x="978280" y="2076805"/>
                  </a:lnTo>
                  <a:lnTo>
                    <a:pt x="1890663" y="2076805"/>
                  </a:lnTo>
                  <a:lnTo>
                    <a:pt x="1490192" y="0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657893" y="4316878"/>
              <a:ext cx="1910080" cy="2567940"/>
            </a:xfrm>
            <a:custGeom>
              <a:avLst/>
              <a:gdLst/>
              <a:ahLst/>
              <a:cxnLst/>
              <a:rect l="l" t="t" r="r" b="b"/>
              <a:pathLst>
                <a:path w="1910079" h="2567940">
                  <a:moveTo>
                    <a:pt x="1490192" y="0"/>
                  </a:moveTo>
                  <a:lnTo>
                    <a:pt x="971232" y="2081415"/>
                  </a:lnTo>
                  <a:lnTo>
                    <a:pt x="388442" y="2212454"/>
                  </a:lnTo>
                  <a:lnTo>
                    <a:pt x="0" y="2115604"/>
                  </a:lnTo>
                  <a:lnTo>
                    <a:pt x="97307" y="1725345"/>
                  </a:lnTo>
                  <a:lnTo>
                    <a:pt x="1490192" y="0"/>
                  </a:lnTo>
                  <a:close/>
                </a:path>
                <a:path w="1910079" h="2567940">
                  <a:moveTo>
                    <a:pt x="1490192" y="0"/>
                  </a:moveTo>
                  <a:lnTo>
                    <a:pt x="971232" y="2081415"/>
                  </a:lnTo>
                  <a:lnTo>
                    <a:pt x="1424292" y="2470721"/>
                  </a:lnTo>
                  <a:lnTo>
                    <a:pt x="1812734" y="2567571"/>
                  </a:lnTo>
                  <a:lnTo>
                    <a:pt x="1910041" y="2177300"/>
                  </a:lnTo>
                  <a:lnTo>
                    <a:pt x="1490192" y="0"/>
                  </a:lnTo>
                  <a:close/>
                </a:path>
                <a:path w="1910079" h="2567940">
                  <a:moveTo>
                    <a:pt x="978280" y="2076805"/>
                  </a:moveTo>
                  <a:lnTo>
                    <a:pt x="778890" y="2128304"/>
                  </a:lnTo>
                  <a:lnTo>
                    <a:pt x="906373" y="2341587"/>
                  </a:lnTo>
                  <a:lnTo>
                    <a:pt x="1119733" y="2212708"/>
                  </a:lnTo>
                  <a:lnTo>
                    <a:pt x="978280" y="2076805"/>
                  </a:lnTo>
                  <a:close/>
                </a:path>
              </a:pathLst>
            </a:custGeom>
            <a:ln w="634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Kapitalismus</a:t>
            </a:r>
            <a:r>
              <a:rPr spc="-25" dirty="0"/>
              <a:t> </a:t>
            </a:r>
            <a:r>
              <a:rPr dirty="0"/>
              <a:t>für</a:t>
            </a:r>
            <a:r>
              <a:rPr spc="-15" dirty="0"/>
              <a:t> </a:t>
            </a:r>
            <a:r>
              <a:rPr dirty="0"/>
              <a:t>Einsteiger*innen</a:t>
            </a:r>
            <a:r>
              <a:rPr spc="-10" dirty="0"/>
              <a:t> </a:t>
            </a:r>
            <a:r>
              <a:rPr dirty="0"/>
              <a:t>–</a:t>
            </a:r>
            <a:r>
              <a:rPr spc="-60" dirty="0"/>
              <a:t> </a:t>
            </a:r>
            <a:r>
              <a:rPr dirty="0"/>
              <a:t>Arbeitsblatt</a:t>
            </a:r>
            <a:r>
              <a:rPr spc="-15" dirty="0"/>
              <a:t> </a:t>
            </a:r>
            <a:fld id="{81D60167-4931-47E6-BA6A-407CBD079E47}" type="slidenum">
              <a:rPr dirty="0"/>
              <a:t>7</a:t>
            </a:fld>
            <a:r>
              <a:rPr dirty="0"/>
              <a:t>,</a:t>
            </a:r>
            <a:r>
              <a:rPr spc="-15" dirty="0"/>
              <a:t> </a:t>
            </a:r>
            <a:r>
              <a:rPr dirty="0"/>
              <a:t>Methode</a:t>
            </a:r>
            <a:r>
              <a:rPr spc="-20" dirty="0"/>
              <a:t> </a:t>
            </a:r>
            <a:r>
              <a:rPr dirty="0"/>
              <a:t>«Planspiel</a:t>
            </a:r>
            <a:r>
              <a:rPr spc="-20" dirty="0"/>
              <a:t> </a:t>
            </a:r>
            <a:r>
              <a:rPr dirty="0"/>
              <a:t>Kapitalismus</a:t>
            </a:r>
            <a:r>
              <a:rPr spc="-10" dirty="0"/>
              <a:t> </a:t>
            </a:r>
            <a:r>
              <a:rPr dirty="0"/>
              <a:t>verstehen»,</a:t>
            </a:r>
            <a:r>
              <a:rPr spc="-15" dirty="0"/>
              <a:t> </a:t>
            </a:r>
            <a:r>
              <a:rPr dirty="0"/>
              <a:t>«Planspiel</a:t>
            </a:r>
            <a:r>
              <a:rPr spc="-15" dirty="0"/>
              <a:t> </a:t>
            </a:r>
            <a:r>
              <a:rPr dirty="0"/>
              <a:t>Kapitalismus</a:t>
            </a:r>
            <a:r>
              <a:rPr spc="-15" dirty="0"/>
              <a:t> </a:t>
            </a:r>
            <a:r>
              <a:rPr dirty="0"/>
              <a:t>und</a:t>
            </a:r>
            <a:r>
              <a:rPr spc="-15" dirty="0"/>
              <a:t> </a:t>
            </a:r>
            <a:r>
              <a:rPr dirty="0"/>
              <a:t>Natur»,</a:t>
            </a:r>
            <a:r>
              <a:rPr spc="-20" dirty="0"/>
              <a:t> </a:t>
            </a:r>
            <a:r>
              <a:rPr dirty="0"/>
              <a:t>«Planspiel</a:t>
            </a:r>
            <a:r>
              <a:rPr spc="-15" dirty="0"/>
              <a:t> </a:t>
            </a:r>
            <a:r>
              <a:rPr dirty="0"/>
              <a:t>Kapitalismus</a:t>
            </a:r>
            <a:r>
              <a:rPr spc="-15" dirty="0"/>
              <a:t> </a:t>
            </a:r>
            <a:r>
              <a:rPr dirty="0"/>
              <a:t>und</a:t>
            </a:r>
            <a:r>
              <a:rPr spc="-15" dirty="0"/>
              <a:t> </a:t>
            </a:r>
            <a:r>
              <a:rPr spc="-10" dirty="0"/>
              <a:t>Care»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65199" y="1257541"/>
            <a:ext cx="1368425" cy="1934845"/>
            <a:chOff x="1465199" y="1257541"/>
            <a:chExt cx="1368425" cy="1934845"/>
          </a:xfrm>
        </p:grpSpPr>
        <p:sp>
          <p:nvSpPr>
            <p:cNvPr id="3" name="object 3"/>
            <p:cNvSpPr/>
            <p:nvPr/>
          </p:nvSpPr>
          <p:spPr>
            <a:xfrm>
              <a:off x="1465199" y="1257541"/>
              <a:ext cx="1368425" cy="1934845"/>
            </a:xfrm>
            <a:custGeom>
              <a:avLst/>
              <a:gdLst/>
              <a:ahLst/>
              <a:cxnLst/>
              <a:rect l="l" t="t" r="r" b="b"/>
              <a:pathLst>
                <a:path w="1368425" h="1934845">
                  <a:moveTo>
                    <a:pt x="1367993" y="0"/>
                  </a:moveTo>
                  <a:lnTo>
                    <a:pt x="0" y="0"/>
                  </a:lnTo>
                  <a:lnTo>
                    <a:pt x="0" y="1934730"/>
                  </a:lnTo>
                  <a:lnTo>
                    <a:pt x="1367993" y="1934730"/>
                  </a:lnTo>
                  <a:lnTo>
                    <a:pt x="1367993" y="0"/>
                  </a:lnTo>
                  <a:close/>
                </a:path>
              </a:pathLst>
            </a:custGeom>
            <a:solidFill>
              <a:srgbClr val="1D1D1B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65199" y="2215133"/>
              <a:ext cx="1368425" cy="0"/>
            </a:xfrm>
            <a:custGeom>
              <a:avLst/>
              <a:gdLst/>
              <a:ahLst/>
              <a:cxnLst/>
              <a:rect l="l" t="t" r="r" b="b"/>
              <a:pathLst>
                <a:path w="1368425">
                  <a:moveTo>
                    <a:pt x="0" y="0"/>
                  </a:moveTo>
                  <a:lnTo>
                    <a:pt x="1367993" y="0"/>
                  </a:lnTo>
                </a:path>
              </a:pathLst>
            </a:custGeom>
            <a:ln w="4597">
              <a:solidFill>
                <a:srgbClr val="FFFFFF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49199" y="1407378"/>
              <a:ext cx="0" cy="1616075"/>
            </a:xfrm>
            <a:custGeom>
              <a:avLst/>
              <a:gdLst/>
              <a:ahLst/>
              <a:cxnLst/>
              <a:rect l="l" t="t" r="r" b="b"/>
              <a:pathLst>
                <a:path h="1616075">
                  <a:moveTo>
                    <a:pt x="0" y="1615516"/>
                  </a:moveTo>
                  <a:lnTo>
                    <a:pt x="0" y="0"/>
                  </a:lnTo>
                </a:path>
              </a:pathLst>
            </a:custGeom>
            <a:ln w="91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22487" y="1325930"/>
              <a:ext cx="53975" cy="1778635"/>
            </a:xfrm>
            <a:custGeom>
              <a:avLst/>
              <a:gdLst/>
              <a:ahLst/>
              <a:cxnLst/>
              <a:rect l="l" t="t" r="r" b="b"/>
              <a:pathLst>
                <a:path w="53975" h="1778635">
                  <a:moveTo>
                    <a:pt x="53416" y="1678749"/>
                  </a:moveTo>
                  <a:lnTo>
                    <a:pt x="0" y="1678749"/>
                  </a:lnTo>
                  <a:lnTo>
                    <a:pt x="26733" y="1778406"/>
                  </a:lnTo>
                  <a:lnTo>
                    <a:pt x="53416" y="1678749"/>
                  </a:lnTo>
                  <a:close/>
                </a:path>
                <a:path w="53975" h="1778635">
                  <a:moveTo>
                    <a:pt x="53416" y="99656"/>
                  </a:moveTo>
                  <a:lnTo>
                    <a:pt x="26733" y="0"/>
                  </a:lnTo>
                  <a:lnTo>
                    <a:pt x="0" y="99656"/>
                  </a:lnTo>
                  <a:lnTo>
                    <a:pt x="53416" y="99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520598" y="724397"/>
            <a:ext cx="11322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231F20"/>
                </a:solidFill>
                <a:latin typeface="Trebuchet MS"/>
                <a:cs typeface="Trebuchet MS"/>
              </a:rPr>
              <a:t>mittig</a:t>
            </a:r>
            <a:r>
              <a:rPr sz="1500" b="1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b="1" spc="-10" dirty="0">
                <a:solidFill>
                  <a:srgbClr val="231F20"/>
                </a:solidFill>
                <a:latin typeface="Trebuchet MS"/>
                <a:cs typeface="Trebuchet MS"/>
              </a:rPr>
              <a:t>falten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89497" y="3961183"/>
            <a:ext cx="19977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1160" marR="5080" indent="-379095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231F20"/>
                </a:solidFill>
                <a:latin typeface="Trebuchet MS"/>
                <a:cs typeface="Trebuchet MS"/>
              </a:rPr>
              <a:t>beidseitig die </a:t>
            </a:r>
            <a:r>
              <a:rPr sz="1500" b="1" spc="-10" dirty="0">
                <a:solidFill>
                  <a:srgbClr val="231F20"/>
                </a:solidFill>
                <a:latin typeface="Trebuchet MS"/>
                <a:cs typeface="Trebuchet MS"/>
              </a:rPr>
              <a:t>unteren </a:t>
            </a:r>
            <a:r>
              <a:rPr sz="1500" b="1" dirty="0">
                <a:solidFill>
                  <a:srgbClr val="231F20"/>
                </a:solidFill>
                <a:latin typeface="Trebuchet MS"/>
                <a:cs typeface="Trebuchet MS"/>
              </a:rPr>
              <a:t>Kanten</a:t>
            </a:r>
            <a:r>
              <a:rPr sz="1500" b="1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b="1" spc="-10" dirty="0">
                <a:solidFill>
                  <a:srgbClr val="231F20"/>
                </a:solidFill>
                <a:latin typeface="Trebuchet MS"/>
                <a:cs typeface="Trebuchet MS"/>
              </a:rPr>
              <a:t>falten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66515" y="3961183"/>
            <a:ext cx="13595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8585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231F20"/>
                </a:solidFill>
                <a:latin typeface="Trebuchet MS"/>
                <a:cs typeface="Trebuchet MS"/>
              </a:rPr>
              <a:t>Ecken</a:t>
            </a:r>
            <a:r>
              <a:rPr sz="1500" b="1" spc="-10" dirty="0">
                <a:solidFill>
                  <a:srgbClr val="231F20"/>
                </a:solidFill>
                <a:latin typeface="Trebuchet MS"/>
                <a:cs typeface="Trebuchet MS"/>
              </a:rPr>
              <a:t> falten </a:t>
            </a:r>
            <a:r>
              <a:rPr sz="1500" b="1" dirty="0">
                <a:solidFill>
                  <a:srgbClr val="231F20"/>
                </a:solidFill>
                <a:latin typeface="Trebuchet MS"/>
                <a:cs typeface="Trebuchet MS"/>
              </a:rPr>
              <a:t>und </a:t>
            </a:r>
            <a:r>
              <a:rPr sz="1500" b="1" spc="-10" dirty="0">
                <a:solidFill>
                  <a:srgbClr val="231F20"/>
                </a:solidFill>
                <a:latin typeface="Trebuchet MS"/>
                <a:cs typeface="Trebuchet MS"/>
              </a:rPr>
              <a:t>festkleben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96874" y="3961183"/>
            <a:ext cx="61722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231F20"/>
                </a:solidFill>
                <a:latin typeface="Trebuchet MS"/>
                <a:cs typeface="Trebuchet MS"/>
              </a:rPr>
              <a:t>Fertig!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93757" y="724397"/>
            <a:ext cx="130365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231F20"/>
                </a:solidFill>
                <a:latin typeface="Trebuchet MS"/>
                <a:cs typeface="Trebuchet MS"/>
              </a:rPr>
              <a:t>mittig</a:t>
            </a:r>
            <a:r>
              <a:rPr sz="1500" b="1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b="1" spc="-10" dirty="0">
                <a:solidFill>
                  <a:srgbClr val="231F20"/>
                </a:solidFill>
                <a:latin typeface="Trebuchet MS"/>
                <a:cs typeface="Trebuchet MS"/>
              </a:rPr>
              <a:t>knicken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577927" y="610097"/>
            <a:ext cx="20548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9565" marR="5080" indent="-3175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231F20"/>
                </a:solidFill>
                <a:latin typeface="Trebuchet MS"/>
                <a:cs typeface="Trebuchet MS"/>
              </a:rPr>
              <a:t>die</a:t>
            </a:r>
            <a:r>
              <a:rPr sz="1500" b="1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231F20"/>
                </a:solidFill>
                <a:latin typeface="Trebuchet MS"/>
                <a:cs typeface="Trebuchet MS"/>
              </a:rPr>
              <a:t>oberen</a:t>
            </a:r>
            <a:r>
              <a:rPr sz="1500" b="1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231F20"/>
                </a:solidFill>
                <a:latin typeface="Trebuchet MS"/>
                <a:cs typeface="Trebuchet MS"/>
              </a:rPr>
              <a:t>zwei</a:t>
            </a:r>
            <a:r>
              <a:rPr sz="1500" b="1" spc="-10" dirty="0">
                <a:solidFill>
                  <a:srgbClr val="231F20"/>
                </a:solidFill>
                <a:latin typeface="Trebuchet MS"/>
                <a:cs typeface="Trebuchet MS"/>
              </a:rPr>
              <a:t> Ecken </a:t>
            </a:r>
            <a:r>
              <a:rPr sz="1500" b="1" dirty="0">
                <a:solidFill>
                  <a:srgbClr val="231F20"/>
                </a:solidFill>
                <a:latin typeface="Trebuchet MS"/>
                <a:cs typeface="Trebuchet MS"/>
              </a:rPr>
              <a:t>zur</a:t>
            </a:r>
            <a:r>
              <a:rPr sz="1500" b="1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231F20"/>
                </a:solidFill>
                <a:latin typeface="Trebuchet MS"/>
                <a:cs typeface="Trebuchet MS"/>
              </a:rPr>
              <a:t>Mitte</a:t>
            </a:r>
            <a:r>
              <a:rPr sz="1500" b="1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b="1" spc="-10" dirty="0">
                <a:solidFill>
                  <a:srgbClr val="231F20"/>
                </a:solidFill>
                <a:latin typeface="Trebuchet MS"/>
                <a:cs typeface="Trebuchet MS"/>
              </a:rPr>
              <a:t>falten</a:t>
            </a:r>
            <a:endParaRPr sz="1500">
              <a:latin typeface="Trebuchet MS"/>
              <a:cs typeface="Trebuchet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724400" y="1668514"/>
            <a:ext cx="1368425" cy="1093470"/>
            <a:chOff x="4724400" y="1668514"/>
            <a:chExt cx="1368425" cy="1093470"/>
          </a:xfrm>
        </p:grpSpPr>
        <p:sp>
          <p:nvSpPr>
            <p:cNvPr id="14" name="object 14"/>
            <p:cNvSpPr/>
            <p:nvPr/>
          </p:nvSpPr>
          <p:spPr>
            <a:xfrm>
              <a:off x="4724400" y="1736344"/>
              <a:ext cx="1368425" cy="977265"/>
            </a:xfrm>
            <a:custGeom>
              <a:avLst/>
              <a:gdLst/>
              <a:ahLst/>
              <a:cxnLst/>
              <a:rect l="l" t="t" r="r" b="b"/>
              <a:pathLst>
                <a:path w="1368425" h="977264">
                  <a:moveTo>
                    <a:pt x="1367993" y="0"/>
                  </a:moveTo>
                  <a:lnTo>
                    <a:pt x="0" y="0"/>
                  </a:lnTo>
                  <a:lnTo>
                    <a:pt x="0" y="977138"/>
                  </a:lnTo>
                  <a:lnTo>
                    <a:pt x="1367993" y="977138"/>
                  </a:lnTo>
                  <a:lnTo>
                    <a:pt x="1367993" y="0"/>
                  </a:lnTo>
                  <a:close/>
                </a:path>
              </a:pathLst>
            </a:custGeom>
            <a:solidFill>
              <a:srgbClr val="1D1D1B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408399" y="1668514"/>
              <a:ext cx="0" cy="1093470"/>
            </a:xfrm>
            <a:custGeom>
              <a:avLst/>
              <a:gdLst/>
              <a:ahLst/>
              <a:cxnLst/>
              <a:rect l="l" t="t" r="r" b="b"/>
              <a:pathLst>
                <a:path h="1093470">
                  <a:moveTo>
                    <a:pt x="0" y="1093241"/>
                  </a:moveTo>
                  <a:lnTo>
                    <a:pt x="0" y="0"/>
                  </a:lnTo>
                </a:path>
              </a:pathLst>
            </a:custGeom>
            <a:ln w="4597">
              <a:solidFill>
                <a:srgbClr val="FFFFFF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5404091" y="5047870"/>
            <a:ext cx="1377315" cy="757555"/>
            <a:chOff x="5404091" y="5047870"/>
            <a:chExt cx="1377315" cy="757555"/>
          </a:xfrm>
        </p:grpSpPr>
        <p:sp>
          <p:nvSpPr>
            <p:cNvPr id="17" name="object 17"/>
            <p:cNvSpPr/>
            <p:nvPr/>
          </p:nvSpPr>
          <p:spPr>
            <a:xfrm>
              <a:off x="5408399" y="5115699"/>
              <a:ext cx="1368425" cy="685165"/>
            </a:xfrm>
            <a:custGeom>
              <a:avLst/>
              <a:gdLst/>
              <a:ahLst/>
              <a:cxnLst/>
              <a:rect l="l" t="t" r="r" b="b"/>
              <a:pathLst>
                <a:path w="1368425" h="685164">
                  <a:moveTo>
                    <a:pt x="683996" y="0"/>
                  </a:moveTo>
                  <a:lnTo>
                    <a:pt x="0" y="684580"/>
                  </a:lnTo>
                  <a:lnTo>
                    <a:pt x="1368005" y="684580"/>
                  </a:lnTo>
                  <a:lnTo>
                    <a:pt x="683996" y="0"/>
                  </a:lnTo>
                  <a:close/>
                </a:path>
              </a:pathLst>
            </a:custGeom>
            <a:solidFill>
              <a:srgbClr val="1D1D1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700954" y="5116270"/>
              <a:ext cx="782955" cy="391795"/>
            </a:xfrm>
            <a:custGeom>
              <a:avLst/>
              <a:gdLst/>
              <a:ahLst/>
              <a:cxnLst/>
              <a:rect l="l" t="t" r="r" b="b"/>
              <a:pathLst>
                <a:path w="782954" h="391795">
                  <a:moveTo>
                    <a:pt x="782878" y="391439"/>
                  </a:moveTo>
                  <a:lnTo>
                    <a:pt x="391439" y="0"/>
                  </a:lnTo>
                  <a:lnTo>
                    <a:pt x="0" y="391439"/>
                  </a:lnTo>
                  <a:lnTo>
                    <a:pt x="391439" y="391439"/>
                  </a:lnTo>
                  <a:lnTo>
                    <a:pt x="782878" y="391439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092399" y="5047870"/>
              <a:ext cx="0" cy="410209"/>
            </a:xfrm>
            <a:custGeom>
              <a:avLst/>
              <a:gdLst/>
              <a:ahLst/>
              <a:cxnLst/>
              <a:rect l="l" t="t" r="r" b="b"/>
              <a:pathLst>
                <a:path h="410210">
                  <a:moveTo>
                    <a:pt x="0" y="409829"/>
                  </a:moveTo>
                  <a:lnTo>
                    <a:pt x="0" y="0"/>
                  </a:lnTo>
                </a:path>
              </a:pathLst>
            </a:custGeom>
            <a:ln w="4597">
              <a:solidFill>
                <a:srgbClr val="FFFFFF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408688" y="579998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0"/>
                  </a:moveTo>
                  <a:lnTo>
                    <a:pt x="292" y="292"/>
                  </a:lnTo>
                </a:path>
              </a:pathLst>
            </a:custGeom>
            <a:ln w="91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35169" y="5484348"/>
              <a:ext cx="320061" cy="32052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750542" y="545784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0"/>
                  </a:moveTo>
                  <a:lnTo>
                    <a:pt x="143" y="143"/>
                  </a:lnTo>
                </a:path>
              </a:pathLst>
            </a:custGeom>
            <a:ln w="91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433820" y="545813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286" y="0"/>
                  </a:moveTo>
                  <a:lnTo>
                    <a:pt x="0" y="286"/>
                  </a:lnTo>
                </a:path>
              </a:pathLst>
            </a:custGeom>
            <a:ln w="91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29222" y="5484616"/>
              <a:ext cx="320528" cy="320058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6776114" y="579998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143" y="0"/>
                  </a:moveTo>
                  <a:lnTo>
                    <a:pt x="0" y="143"/>
                  </a:lnTo>
                </a:path>
              </a:pathLst>
            </a:custGeom>
            <a:ln w="91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2149208" y="5116271"/>
            <a:ext cx="1368425" cy="684530"/>
            <a:chOff x="2149208" y="5116271"/>
            <a:chExt cx="1368425" cy="684530"/>
          </a:xfrm>
        </p:grpSpPr>
        <p:sp>
          <p:nvSpPr>
            <p:cNvPr id="27" name="object 27"/>
            <p:cNvSpPr/>
            <p:nvPr/>
          </p:nvSpPr>
          <p:spPr>
            <a:xfrm>
              <a:off x="2149208" y="5507723"/>
              <a:ext cx="1368425" cy="292735"/>
            </a:xfrm>
            <a:custGeom>
              <a:avLst/>
              <a:gdLst/>
              <a:ahLst/>
              <a:cxnLst/>
              <a:rect l="l" t="t" r="r" b="b"/>
              <a:pathLst>
                <a:path w="1368425" h="292735">
                  <a:moveTo>
                    <a:pt x="1367993" y="0"/>
                  </a:moveTo>
                  <a:lnTo>
                    <a:pt x="0" y="0"/>
                  </a:lnTo>
                  <a:lnTo>
                    <a:pt x="0" y="292557"/>
                  </a:lnTo>
                  <a:lnTo>
                    <a:pt x="1367993" y="292557"/>
                  </a:lnTo>
                  <a:lnTo>
                    <a:pt x="1367993" y="0"/>
                  </a:lnTo>
                  <a:close/>
                </a:path>
              </a:pathLst>
            </a:custGeom>
            <a:solidFill>
              <a:srgbClr val="1D1D1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441752" y="5116270"/>
              <a:ext cx="782955" cy="391795"/>
            </a:xfrm>
            <a:custGeom>
              <a:avLst/>
              <a:gdLst/>
              <a:ahLst/>
              <a:cxnLst/>
              <a:rect l="l" t="t" r="r" b="b"/>
              <a:pathLst>
                <a:path w="782955" h="391795">
                  <a:moveTo>
                    <a:pt x="782878" y="391439"/>
                  </a:moveTo>
                  <a:lnTo>
                    <a:pt x="391439" y="0"/>
                  </a:lnTo>
                  <a:lnTo>
                    <a:pt x="0" y="391439"/>
                  </a:lnTo>
                  <a:lnTo>
                    <a:pt x="391439" y="391439"/>
                  </a:lnTo>
                  <a:lnTo>
                    <a:pt x="782878" y="391439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8675992" y="1736907"/>
            <a:ext cx="1368425" cy="976630"/>
            <a:chOff x="8675992" y="1736907"/>
            <a:chExt cx="1368425" cy="976630"/>
          </a:xfrm>
        </p:grpSpPr>
        <p:sp>
          <p:nvSpPr>
            <p:cNvPr id="30" name="object 30"/>
            <p:cNvSpPr/>
            <p:nvPr/>
          </p:nvSpPr>
          <p:spPr>
            <a:xfrm>
              <a:off x="8675992" y="2420924"/>
              <a:ext cx="1368425" cy="292735"/>
            </a:xfrm>
            <a:custGeom>
              <a:avLst/>
              <a:gdLst/>
              <a:ahLst/>
              <a:cxnLst/>
              <a:rect l="l" t="t" r="r" b="b"/>
              <a:pathLst>
                <a:path w="1368425" h="292735">
                  <a:moveTo>
                    <a:pt x="1367993" y="0"/>
                  </a:moveTo>
                  <a:lnTo>
                    <a:pt x="0" y="0"/>
                  </a:lnTo>
                  <a:lnTo>
                    <a:pt x="0" y="292557"/>
                  </a:lnTo>
                  <a:lnTo>
                    <a:pt x="1367993" y="292557"/>
                  </a:lnTo>
                  <a:lnTo>
                    <a:pt x="1367993" y="0"/>
                  </a:lnTo>
                  <a:close/>
                </a:path>
              </a:pathLst>
            </a:custGeom>
            <a:solidFill>
              <a:srgbClr val="1D1D1B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675992" y="1736915"/>
              <a:ext cx="1368425" cy="684530"/>
            </a:xfrm>
            <a:custGeom>
              <a:avLst/>
              <a:gdLst/>
              <a:ahLst/>
              <a:cxnLst/>
              <a:rect l="l" t="t" r="r" b="b"/>
              <a:pathLst>
                <a:path w="1368425" h="684530">
                  <a:moveTo>
                    <a:pt x="1368005" y="684009"/>
                  </a:moveTo>
                  <a:lnTo>
                    <a:pt x="684009" y="0"/>
                  </a:lnTo>
                  <a:lnTo>
                    <a:pt x="0" y="684009"/>
                  </a:lnTo>
                  <a:lnTo>
                    <a:pt x="684009" y="684009"/>
                  </a:lnTo>
                  <a:lnTo>
                    <a:pt x="1368005" y="684009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7234897" y="1666212"/>
            <a:ext cx="1372870" cy="1096010"/>
            <a:chOff x="7234897" y="1666212"/>
            <a:chExt cx="1372870" cy="1096010"/>
          </a:xfrm>
        </p:grpSpPr>
        <p:sp>
          <p:nvSpPr>
            <p:cNvPr id="33" name="object 33"/>
            <p:cNvSpPr/>
            <p:nvPr/>
          </p:nvSpPr>
          <p:spPr>
            <a:xfrm>
              <a:off x="7237196" y="1736343"/>
              <a:ext cx="1368425" cy="977265"/>
            </a:xfrm>
            <a:custGeom>
              <a:avLst/>
              <a:gdLst/>
              <a:ahLst/>
              <a:cxnLst/>
              <a:rect l="l" t="t" r="r" b="b"/>
              <a:pathLst>
                <a:path w="1368425" h="977264">
                  <a:moveTo>
                    <a:pt x="1367993" y="0"/>
                  </a:moveTo>
                  <a:lnTo>
                    <a:pt x="0" y="0"/>
                  </a:lnTo>
                  <a:lnTo>
                    <a:pt x="0" y="977138"/>
                  </a:lnTo>
                  <a:lnTo>
                    <a:pt x="1367993" y="977138"/>
                  </a:lnTo>
                  <a:lnTo>
                    <a:pt x="1367993" y="0"/>
                  </a:lnTo>
                  <a:close/>
                </a:path>
              </a:pathLst>
            </a:custGeom>
            <a:solidFill>
              <a:srgbClr val="1D1D1B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921199" y="1668514"/>
              <a:ext cx="0" cy="1093470"/>
            </a:xfrm>
            <a:custGeom>
              <a:avLst/>
              <a:gdLst/>
              <a:ahLst/>
              <a:cxnLst/>
              <a:rect l="l" t="t" r="r" b="b"/>
              <a:pathLst>
                <a:path h="1093470">
                  <a:moveTo>
                    <a:pt x="0" y="1093241"/>
                  </a:moveTo>
                  <a:lnTo>
                    <a:pt x="0" y="0"/>
                  </a:lnTo>
                </a:path>
              </a:pathLst>
            </a:custGeom>
            <a:ln w="4597">
              <a:solidFill>
                <a:srgbClr val="FFFFFF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852800" y="1668510"/>
              <a:ext cx="752475" cy="752475"/>
            </a:xfrm>
            <a:custGeom>
              <a:avLst/>
              <a:gdLst/>
              <a:ahLst/>
              <a:cxnLst/>
              <a:rect l="l" t="t" r="r" b="b"/>
              <a:pathLst>
                <a:path w="752475" h="752475">
                  <a:moveTo>
                    <a:pt x="0" y="0"/>
                  </a:moveTo>
                  <a:lnTo>
                    <a:pt x="752390" y="752390"/>
                  </a:lnTo>
                </a:path>
              </a:pathLst>
            </a:custGeom>
            <a:ln w="4597">
              <a:solidFill>
                <a:srgbClr val="FFFFFF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237196" y="1668510"/>
              <a:ext cx="752475" cy="752475"/>
            </a:xfrm>
            <a:custGeom>
              <a:avLst/>
              <a:gdLst/>
              <a:ahLst/>
              <a:cxnLst/>
              <a:rect l="l" t="t" r="r" b="b"/>
              <a:pathLst>
                <a:path w="752475" h="752475">
                  <a:moveTo>
                    <a:pt x="752404" y="0"/>
                  </a:moveTo>
                  <a:lnTo>
                    <a:pt x="0" y="752404"/>
                  </a:lnTo>
                </a:path>
              </a:pathLst>
            </a:custGeom>
            <a:ln w="4597">
              <a:solidFill>
                <a:srgbClr val="FFFFFF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305600" y="1805311"/>
              <a:ext cx="466090" cy="541655"/>
            </a:xfrm>
            <a:custGeom>
              <a:avLst/>
              <a:gdLst/>
              <a:ahLst/>
              <a:cxnLst/>
              <a:rect l="l" t="t" r="r" b="b"/>
              <a:pathLst>
                <a:path w="466090" h="541655">
                  <a:moveTo>
                    <a:pt x="0" y="0"/>
                  </a:moveTo>
                  <a:lnTo>
                    <a:pt x="2069" y="47980"/>
                  </a:lnTo>
                  <a:lnTo>
                    <a:pt x="8163" y="94799"/>
                  </a:lnTo>
                  <a:lnTo>
                    <a:pt x="18110" y="140287"/>
                  </a:lnTo>
                  <a:lnTo>
                    <a:pt x="31739" y="184271"/>
                  </a:lnTo>
                  <a:lnTo>
                    <a:pt x="48879" y="226579"/>
                  </a:lnTo>
                  <a:lnTo>
                    <a:pt x="69357" y="267042"/>
                  </a:lnTo>
                  <a:lnTo>
                    <a:pt x="93003" y="305486"/>
                  </a:lnTo>
                  <a:lnTo>
                    <a:pt x="119646" y="341741"/>
                  </a:lnTo>
                  <a:lnTo>
                    <a:pt x="149113" y="375635"/>
                  </a:lnTo>
                  <a:lnTo>
                    <a:pt x="181233" y="406996"/>
                  </a:lnTo>
                  <a:lnTo>
                    <a:pt x="215836" y="435654"/>
                  </a:lnTo>
                  <a:lnTo>
                    <a:pt x="252749" y="461437"/>
                  </a:lnTo>
                  <a:lnTo>
                    <a:pt x="291802" y="484173"/>
                  </a:lnTo>
                  <a:lnTo>
                    <a:pt x="332822" y="503691"/>
                  </a:lnTo>
                  <a:lnTo>
                    <a:pt x="375638" y="519820"/>
                  </a:lnTo>
                  <a:lnTo>
                    <a:pt x="420080" y="532388"/>
                  </a:lnTo>
                  <a:lnTo>
                    <a:pt x="465975" y="541223"/>
                  </a:lnTo>
                </a:path>
              </a:pathLst>
            </a:custGeom>
            <a:ln w="91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751289" y="2317699"/>
              <a:ext cx="101600" cy="53340"/>
            </a:xfrm>
            <a:custGeom>
              <a:avLst/>
              <a:gdLst/>
              <a:ahLst/>
              <a:cxnLst/>
              <a:rect l="l" t="t" r="r" b="b"/>
              <a:pathLst>
                <a:path w="101600" h="53339">
                  <a:moveTo>
                    <a:pt x="4394" y="0"/>
                  </a:moveTo>
                  <a:lnTo>
                    <a:pt x="0" y="53238"/>
                  </a:lnTo>
                  <a:lnTo>
                    <a:pt x="101511" y="34836"/>
                  </a:lnTo>
                  <a:lnTo>
                    <a:pt x="43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070823" y="1805311"/>
              <a:ext cx="466090" cy="541655"/>
            </a:xfrm>
            <a:custGeom>
              <a:avLst/>
              <a:gdLst/>
              <a:ahLst/>
              <a:cxnLst/>
              <a:rect l="l" t="t" r="r" b="b"/>
              <a:pathLst>
                <a:path w="466090" h="541655">
                  <a:moveTo>
                    <a:pt x="465975" y="0"/>
                  </a:moveTo>
                  <a:lnTo>
                    <a:pt x="463906" y="47980"/>
                  </a:lnTo>
                  <a:lnTo>
                    <a:pt x="457812" y="94799"/>
                  </a:lnTo>
                  <a:lnTo>
                    <a:pt x="447864" y="140287"/>
                  </a:lnTo>
                  <a:lnTo>
                    <a:pt x="434235" y="184271"/>
                  </a:lnTo>
                  <a:lnTo>
                    <a:pt x="417096" y="226579"/>
                  </a:lnTo>
                  <a:lnTo>
                    <a:pt x="396617" y="267042"/>
                  </a:lnTo>
                  <a:lnTo>
                    <a:pt x="372971" y="305486"/>
                  </a:lnTo>
                  <a:lnTo>
                    <a:pt x="346329" y="341741"/>
                  </a:lnTo>
                  <a:lnTo>
                    <a:pt x="316862" y="375635"/>
                  </a:lnTo>
                  <a:lnTo>
                    <a:pt x="284741" y="406996"/>
                  </a:lnTo>
                  <a:lnTo>
                    <a:pt x="250139" y="435654"/>
                  </a:lnTo>
                  <a:lnTo>
                    <a:pt x="213226" y="461437"/>
                  </a:lnTo>
                  <a:lnTo>
                    <a:pt x="174173" y="484173"/>
                  </a:lnTo>
                  <a:lnTo>
                    <a:pt x="133153" y="503691"/>
                  </a:lnTo>
                  <a:lnTo>
                    <a:pt x="90336" y="519820"/>
                  </a:lnTo>
                  <a:lnTo>
                    <a:pt x="45895" y="532388"/>
                  </a:lnTo>
                  <a:lnTo>
                    <a:pt x="0" y="541223"/>
                  </a:lnTo>
                </a:path>
              </a:pathLst>
            </a:custGeom>
            <a:ln w="91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989603" y="2317705"/>
              <a:ext cx="101600" cy="53340"/>
            </a:xfrm>
            <a:custGeom>
              <a:avLst/>
              <a:gdLst/>
              <a:ahLst/>
              <a:cxnLst/>
              <a:rect l="l" t="t" r="r" b="b"/>
              <a:pathLst>
                <a:path w="101600" h="53339">
                  <a:moveTo>
                    <a:pt x="97116" y="0"/>
                  </a:moveTo>
                  <a:lnTo>
                    <a:pt x="0" y="34785"/>
                  </a:lnTo>
                  <a:lnTo>
                    <a:pt x="101511" y="53238"/>
                  </a:lnTo>
                  <a:lnTo>
                    <a:pt x="971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3975696" y="5116271"/>
            <a:ext cx="1372870" cy="685800"/>
            <a:chOff x="3975696" y="5116271"/>
            <a:chExt cx="1372870" cy="685800"/>
          </a:xfrm>
        </p:grpSpPr>
        <p:sp>
          <p:nvSpPr>
            <p:cNvPr id="42" name="object 42"/>
            <p:cNvSpPr/>
            <p:nvPr/>
          </p:nvSpPr>
          <p:spPr>
            <a:xfrm>
              <a:off x="3977995" y="5507723"/>
              <a:ext cx="1368425" cy="292735"/>
            </a:xfrm>
            <a:custGeom>
              <a:avLst/>
              <a:gdLst/>
              <a:ahLst/>
              <a:cxnLst/>
              <a:rect l="l" t="t" r="r" b="b"/>
              <a:pathLst>
                <a:path w="1368425" h="292735">
                  <a:moveTo>
                    <a:pt x="1367993" y="0"/>
                  </a:moveTo>
                  <a:lnTo>
                    <a:pt x="0" y="0"/>
                  </a:lnTo>
                  <a:lnTo>
                    <a:pt x="0" y="292557"/>
                  </a:lnTo>
                  <a:lnTo>
                    <a:pt x="1367993" y="292557"/>
                  </a:lnTo>
                  <a:lnTo>
                    <a:pt x="1367993" y="0"/>
                  </a:lnTo>
                  <a:close/>
                </a:path>
              </a:pathLst>
            </a:custGeom>
            <a:solidFill>
              <a:srgbClr val="1D1D1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270553" y="5116270"/>
              <a:ext cx="782955" cy="391795"/>
            </a:xfrm>
            <a:custGeom>
              <a:avLst/>
              <a:gdLst/>
              <a:ahLst/>
              <a:cxnLst/>
              <a:rect l="l" t="t" r="r" b="b"/>
              <a:pathLst>
                <a:path w="782954" h="391795">
                  <a:moveTo>
                    <a:pt x="782878" y="391439"/>
                  </a:moveTo>
                  <a:lnTo>
                    <a:pt x="391439" y="0"/>
                  </a:lnTo>
                  <a:lnTo>
                    <a:pt x="0" y="391439"/>
                  </a:lnTo>
                  <a:lnTo>
                    <a:pt x="391439" y="391439"/>
                  </a:lnTo>
                  <a:lnTo>
                    <a:pt x="782878" y="391439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072399" y="5526098"/>
              <a:ext cx="273685" cy="273685"/>
            </a:xfrm>
            <a:custGeom>
              <a:avLst/>
              <a:gdLst/>
              <a:ahLst/>
              <a:cxnLst/>
              <a:rect l="l" t="t" r="r" b="b"/>
              <a:pathLst>
                <a:path w="273685" h="273685">
                  <a:moveTo>
                    <a:pt x="0" y="0"/>
                  </a:moveTo>
                  <a:lnTo>
                    <a:pt x="273589" y="273589"/>
                  </a:lnTo>
                </a:path>
              </a:pathLst>
            </a:custGeom>
            <a:ln w="4597">
              <a:solidFill>
                <a:srgbClr val="FFFFFF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977995" y="5526098"/>
              <a:ext cx="273685" cy="273685"/>
            </a:xfrm>
            <a:custGeom>
              <a:avLst/>
              <a:gdLst/>
              <a:ahLst/>
              <a:cxnLst/>
              <a:rect l="l" t="t" r="r" b="b"/>
              <a:pathLst>
                <a:path w="273685" h="273685">
                  <a:moveTo>
                    <a:pt x="273603" y="0"/>
                  </a:moveTo>
                  <a:lnTo>
                    <a:pt x="0" y="273603"/>
                  </a:lnTo>
                </a:path>
              </a:pathLst>
            </a:custGeom>
            <a:ln w="4597">
              <a:solidFill>
                <a:srgbClr val="FFFFFF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42063" y="5526666"/>
              <a:ext cx="214134" cy="209806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67801" y="5526681"/>
              <a:ext cx="214128" cy="209791"/>
            </a:xfrm>
            <a:prstGeom prst="rect">
              <a:avLst/>
            </a:prstGeom>
          </p:spPr>
        </p:pic>
      </p:grpSp>
      <p:grpSp>
        <p:nvGrpSpPr>
          <p:cNvPr id="48" name="object 48"/>
          <p:cNvGrpSpPr/>
          <p:nvPr/>
        </p:nvGrpSpPr>
        <p:grpSpPr>
          <a:xfrm>
            <a:off x="718794" y="5116271"/>
            <a:ext cx="1368425" cy="976630"/>
            <a:chOff x="718794" y="5116271"/>
            <a:chExt cx="1368425" cy="976630"/>
          </a:xfrm>
        </p:grpSpPr>
        <p:sp>
          <p:nvSpPr>
            <p:cNvPr id="49" name="object 49"/>
            <p:cNvSpPr/>
            <p:nvPr/>
          </p:nvSpPr>
          <p:spPr>
            <a:xfrm>
              <a:off x="718794" y="5800280"/>
              <a:ext cx="1368425" cy="292735"/>
            </a:xfrm>
            <a:custGeom>
              <a:avLst/>
              <a:gdLst/>
              <a:ahLst/>
              <a:cxnLst/>
              <a:rect l="l" t="t" r="r" b="b"/>
              <a:pathLst>
                <a:path w="1368425" h="292735">
                  <a:moveTo>
                    <a:pt x="1367993" y="0"/>
                  </a:moveTo>
                  <a:lnTo>
                    <a:pt x="0" y="0"/>
                  </a:lnTo>
                  <a:lnTo>
                    <a:pt x="0" y="292557"/>
                  </a:lnTo>
                  <a:lnTo>
                    <a:pt x="1367993" y="292557"/>
                  </a:lnTo>
                  <a:lnTo>
                    <a:pt x="1367993" y="0"/>
                  </a:lnTo>
                  <a:close/>
                </a:path>
              </a:pathLst>
            </a:custGeom>
            <a:solidFill>
              <a:srgbClr val="1D1D1B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18794" y="5507723"/>
              <a:ext cx="1368425" cy="292735"/>
            </a:xfrm>
            <a:custGeom>
              <a:avLst/>
              <a:gdLst/>
              <a:ahLst/>
              <a:cxnLst/>
              <a:rect l="l" t="t" r="r" b="b"/>
              <a:pathLst>
                <a:path w="1368425" h="292735">
                  <a:moveTo>
                    <a:pt x="1367993" y="0"/>
                  </a:moveTo>
                  <a:lnTo>
                    <a:pt x="0" y="0"/>
                  </a:lnTo>
                  <a:lnTo>
                    <a:pt x="0" y="292557"/>
                  </a:lnTo>
                  <a:lnTo>
                    <a:pt x="1367993" y="292557"/>
                  </a:lnTo>
                  <a:lnTo>
                    <a:pt x="1367993" y="0"/>
                  </a:lnTo>
                  <a:close/>
                </a:path>
              </a:pathLst>
            </a:custGeom>
            <a:solidFill>
              <a:srgbClr val="1D1D1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011351" y="5116270"/>
              <a:ext cx="782955" cy="391795"/>
            </a:xfrm>
            <a:custGeom>
              <a:avLst/>
              <a:gdLst/>
              <a:ahLst/>
              <a:cxnLst/>
              <a:rect l="l" t="t" r="r" b="b"/>
              <a:pathLst>
                <a:path w="782955" h="391795">
                  <a:moveTo>
                    <a:pt x="782878" y="391439"/>
                  </a:moveTo>
                  <a:lnTo>
                    <a:pt x="391439" y="0"/>
                  </a:lnTo>
                  <a:lnTo>
                    <a:pt x="0" y="391439"/>
                  </a:lnTo>
                  <a:lnTo>
                    <a:pt x="391439" y="391439"/>
                  </a:lnTo>
                  <a:lnTo>
                    <a:pt x="782878" y="391439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23999" y="5607537"/>
              <a:ext cx="0" cy="384810"/>
            </a:xfrm>
            <a:custGeom>
              <a:avLst/>
              <a:gdLst/>
              <a:ahLst/>
              <a:cxnLst/>
              <a:rect l="l" t="t" r="r" b="b"/>
              <a:pathLst>
                <a:path h="384810">
                  <a:moveTo>
                    <a:pt x="0" y="0"/>
                  </a:moveTo>
                  <a:lnTo>
                    <a:pt x="0" y="384327"/>
                  </a:lnTo>
                </a:path>
              </a:pathLst>
            </a:custGeom>
            <a:ln w="91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97293" y="5526099"/>
              <a:ext cx="53975" cy="547370"/>
            </a:xfrm>
            <a:custGeom>
              <a:avLst/>
              <a:gdLst/>
              <a:ahLst/>
              <a:cxnLst/>
              <a:rect l="l" t="t" r="r" b="b"/>
              <a:pathLst>
                <a:path w="53975" h="547370">
                  <a:moveTo>
                    <a:pt x="53416" y="447548"/>
                  </a:moveTo>
                  <a:lnTo>
                    <a:pt x="0" y="447548"/>
                  </a:lnTo>
                  <a:lnTo>
                    <a:pt x="26682" y="547204"/>
                  </a:lnTo>
                  <a:lnTo>
                    <a:pt x="53416" y="447548"/>
                  </a:lnTo>
                  <a:close/>
                </a:path>
                <a:path w="53975" h="547370">
                  <a:moveTo>
                    <a:pt x="53416" y="99656"/>
                  </a:moveTo>
                  <a:lnTo>
                    <a:pt x="26682" y="0"/>
                  </a:lnTo>
                  <a:lnTo>
                    <a:pt x="0" y="99656"/>
                  </a:lnTo>
                  <a:lnTo>
                    <a:pt x="53416" y="99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881599" y="5607537"/>
              <a:ext cx="0" cy="384810"/>
            </a:xfrm>
            <a:custGeom>
              <a:avLst/>
              <a:gdLst/>
              <a:ahLst/>
              <a:cxnLst/>
              <a:rect l="l" t="t" r="r" b="b"/>
              <a:pathLst>
                <a:path h="384810">
                  <a:moveTo>
                    <a:pt x="0" y="0"/>
                  </a:moveTo>
                  <a:lnTo>
                    <a:pt x="0" y="384327"/>
                  </a:lnTo>
                </a:path>
              </a:pathLst>
            </a:custGeom>
            <a:ln w="91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854885" y="5526099"/>
              <a:ext cx="53975" cy="547370"/>
            </a:xfrm>
            <a:custGeom>
              <a:avLst/>
              <a:gdLst/>
              <a:ahLst/>
              <a:cxnLst/>
              <a:rect l="l" t="t" r="r" b="b"/>
              <a:pathLst>
                <a:path w="53975" h="547370">
                  <a:moveTo>
                    <a:pt x="53416" y="447548"/>
                  </a:moveTo>
                  <a:lnTo>
                    <a:pt x="0" y="447548"/>
                  </a:lnTo>
                  <a:lnTo>
                    <a:pt x="26682" y="547204"/>
                  </a:lnTo>
                  <a:lnTo>
                    <a:pt x="53416" y="447548"/>
                  </a:lnTo>
                  <a:close/>
                </a:path>
                <a:path w="53975" h="547370">
                  <a:moveTo>
                    <a:pt x="53416" y="99656"/>
                  </a:moveTo>
                  <a:lnTo>
                    <a:pt x="26682" y="0"/>
                  </a:lnTo>
                  <a:lnTo>
                    <a:pt x="0" y="99656"/>
                  </a:lnTo>
                  <a:lnTo>
                    <a:pt x="53416" y="99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6" name="object 56"/>
          <p:cNvGrpSpPr/>
          <p:nvPr/>
        </p:nvGrpSpPr>
        <p:grpSpPr>
          <a:xfrm>
            <a:off x="7237195" y="4516459"/>
            <a:ext cx="3094355" cy="2176145"/>
            <a:chOff x="7237195" y="4516459"/>
            <a:chExt cx="3094355" cy="2176145"/>
          </a:xfrm>
        </p:grpSpPr>
        <p:sp>
          <p:nvSpPr>
            <p:cNvPr id="57" name="object 57"/>
            <p:cNvSpPr/>
            <p:nvPr/>
          </p:nvSpPr>
          <p:spPr>
            <a:xfrm>
              <a:off x="7275295" y="4554559"/>
              <a:ext cx="3018155" cy="2099945"/>
            </a:xfrm>
            <a:custGeom>
              <a:avLst/>
              <a:gdLst/>
              <a:ahLst/>
              <a:cxnLst/>
              <a:rect l="l" t="t" r="r" b="b"/>
              <a:pathLst>
                <a:path w="3018154" h="2099945">
                  <a:moveTo>
                    <a:pt x="103924" y="926426"/>
                  </a:moveTo>
                  <a:lnTo>
                    <a:pt x="0" y="1715770"/>
                  </a:lnTo>
                  <a:lnTo>
                    <a:pt x="1439684" y="2039150"/>
                  </a:lnTo>
                  <a:lnTo>
                    <a:pt x="2914015" y="2099411"/>
                  </a:lnTo>
                  <a:lnTo>
                    <a:pt x="3017939" y="1310068"/>
                  </a:lnTo>
                  <a:lnTo>
                    <a:pt x="1553705" y="1250442"/>
                  </a:lnTo>
                  <a:lnTo>
                    <a:pt x="1553732" y="1250220"/>
                  </a:lnTo>
                  <a:lnTo>
                    <a:pt x="1543608" y="1249807"/>
                  </a:lnTo>
                  <a:lnTo>
                    <a:pt x="103924" y="926426"/>
                  </a:lnTo>
                  <a:close/>
                </a:path>
                <a:path w="3018154" h="2099945">
                  <a:moveTo>
                    <a:pt x="2407872" y="957935"/>
                  </a:moveTo>
                  <a:lnTo>
                    <a:pt x="1589833" y="957935"/>
                  </a:lnTo>
                  <a:lnTo>
                    <a:pt x="1553732" y="1250220"/>
                  </a:lnTo>
                  <a:lnTo>
                    <a:pt x="2654223" y="1295196"/>
                  </a:lnTo>
                  <a:lnTo>
                    <a:pt x="2407872" y="957935"/>
                  </a:lnTo>
                  <a:close/>
                </a:path>
                <a:path w="3018154" h="2099945">
                  <a:moveTo>
                    <a:pt x="1553732" y="1250220"/>
                  </a:moveTo>
                  <a:lnTo>
                    <a:pt x="1553705" y="1250442"/>
                  </a:lnTo>
                  <a:lnTo>
                    <a:pt x="2628744" y="1294160"/>
                  </a:lnTo>
                  <a:lnTo>
                    <a:pt x="1553732" y="1250220"/>
                  </a:lnTo>
                  <a:close/>
                </a:path>
                <a:path w="3018154" h="2099945">
                  <a:moveTo>
                    <a:pt x="1582034" y="957935"/>
                  </a:moveTo>
                  <a:lnTo>
                    <a:pt x="518988" y="957935"/>
                  </a:lnTo>
                  <a:lnTo>
                    <a:pt x="459079" y="1006195"/>
                  </a:lnTo>
                  <a:lnTo>
                    <a:pt x="1543608" y="1249807"/>
                  </a:lnTo>
                  <a:lnTo>
                    <a:pt x="1582034" y="957935"/>
                  </a:lnTo>
                  <a:close/>
                </a:path>
                <a:path w="3018154" h="2099945">
                  <a:moveTo>
                    <a:pt x="518989" y="957934"/>
                  </a:moveTo>
                  <a:close/>
                </a:path>
                <a:path w="3018154" h="2099945">
                  <a:moveTo>
                    <a:pt x="1593725" y="926426"/>
                  </a:moveTo>
                  <a:lnTo>
                    <a:pt x="1586182" y="926426"/>
                  </a:lnTo>
                  <a:lnTo>
                    <a:pt x="1582034" y="957935"/>
                  </a:lnTo>
                  <a:lnTo>
                    <a:pt x="1589833" y="957934"/>
                  </a:lnTo>
                  <a:lnTo>
                    <a:pt x="1593725" y="926426"/>
                  </a:lnTo>
                  <a:close/>
                </a:path>
                <a:path w="3018154" h="2099945">
                  <a:moveTo>
                    <a:pt x="558102" y="926426"/>
                  </a:moveTo>
                  <a:lnTo>
                    <a:pt x="103924" y="926426"/>
                  </a:lnTo>
                  <a:lnTo>
                    <a:pt x="518989" y="957934"/>
                  </a:lnTo>
                  <a:lnTo>
                    <a:pt x="558102" y="926426"/>
                  </a:lnTo>
                  <a:close/>
                </a:path>
                <a:path w="3018154" h="2099945">
                  <a:moveTo>
                    <a:pt x="1708149" y="0"/>
                  </a:moveTo>
                  <a:lnTo>
                    <a:pt x="558102" y="926426"/>
                  </a:lnTo>
                  <a:lnTo>
                    <a:pt x="1586182" y="926426"/>
                  </a:lnTo>
                  <a:lnTo>
                    <a:pt x="1708149" y="0"/>
                  </a:lnTo>
                  <a:close/>
                </a:path>
                <a:path w="3018154" h="2099945">
                  <a:moveTo>
                    <a:pt x="1708149" y="0"/>
                  </a:moveTo>
                  <a:lnTo>
                    <a:pt x="1593725" y="926426"/>
                  </a:lnTo>
                  <a:lnTo>
                    <a:pt x="2384856" y="926426"/>
                  </a:lnTo>
                  <a:lnTo>
                    <a:pt x="1708149" y="0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275295" y="4554559"/>
              <a:ext cx="3018155" cy="2099945"/>
            </a:xfrm>
            <a:custGeom>
              <a:avLst/>
              <a:gdLst/>
              <a:ahLst/>
              <a:cxnLst/>
              <a:rect l="l" t="t" r="r" b="b"/>
              <a:pathLst>
                <a:path w="3018154" h="2099945">
                  <a:moveTo>
                    <a:pt x="1543608" y="1249807"/>
                  </a:moveTo>
                  <a:lnTo>
                    <a:pt x="3017939" y="1310068"/>
                  </a:lnTo>
                  <a:lnTo>
                    <a:pt x="2914015" y="2099411"/>
                  </a:lnTo>
                  <a:lnTo>
                    <a:pt x="1439684" y="2039150"/>
                  </a:lnTo>
                  <a:lnTo>
                    <a:pt x="0" y="1715770"/>
                  </a:lnTo>
                  <a:lnTo>
                    <a:pt x="103924" y="926426"/>
                  </a:lnTo>
                  <a:lnTo>
                    <a:pt x="1543608" y="1249807"/>
                  </a:lnTo>
                  <a:close/>
                </a:path>
                <a:path w="3018154" h="2099945">
                  <a:moveTo>
                    <a:pt x="103924" y="926426"/>
                  </a:moveTo>
                  <a:lnTo>
                    <a:pt x="518998" y="957935"/>
                  </a:lnTo>
                </a:path>
                <a:path w="3018154" h="2099945">
                  <a:moveTo>
                    <a:pt x="3017939" y="1310068"/>
                  </a:moveTo>
                  <a:lnTo>
                    <a:pt x="2608846" y="1233068"/>
                  </a:lnTo>
                </a:path>
                <a:path w="3018154" h="2099945">
                  <a:moveTo>
                    <a:pt x="1708149" y="0"/>
                  </a:moveTo>
                  <a:lnTo>
                    <a:pt x="1543608" y="1249807"/>
                  </a:lnTo>
                  <a:lnTo>
                    <a:pt x="459079" y="1006195"/>
                  </a:lnTo>
                  <a:lnTo>
                    <a:pt x="1708149" y="0"/>
                  </a:lnTo>
                  <a:lnTo>
                    <a:pt x="2654223" y="1295196"/>
                  </a:lnTo>
                  <a:lnTo>
                    <a:pt x="1553705" y="1250442"/>
                  </a:lnTo>
                </a:path>
              </a:pathLst>
            </a:custGeom>
            <a:ln w="762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Kapitalismus</a:t>
            </a:r>
            <a:r>
              <a:rPr spc="-25" dirty="0"/>
              <a:t> </a:t>
            </a:r>
            <a:r>
              <a:rPr dirty="0"/>
              <a:t>für</a:t>
            </a:r>
            <a:r>
              <a:rPr spc="-15" dirty="0"/>
              <a:t> </a:t>
            </a:r>
            <a:r>
              <a:rPr dirty="0"/>
              <a:t>Einsteiger*innen</a:t>
            </a:r>
            <a:r>
              <a:rPr spc="-10" dirty="0"/>
              <a:t> </a:t>
            </a:r>
            <a:r>
              <a:rPr dirty="0"/>
              <a:t>–</a:t>
            </a:r>
            <a:r>
              <a:rPr spc="-60" dirty="0"/>
              <a:t> </a:t>
            </a:r>
            <a:r>
              <a:rPr dirty="0"/>
              <a:t>Arbeitsblatt</a:t>
            </a:r>
            <a:r>
              <a:rPr spc="-15" dirty="0"/>
              <a:t> </a:t>
            </a:r>
            <a:fld id="{81D60167-4931-47E6-BA6A-407CBD079E47}" type="slidenum">
              <a:rPr dirty="0"/>
              <a:t>8</a:t>
            </a:fld>
            <a:r>
              <a:rPr dirty="0"/>
              <a:t>,</a:t>
            </a:r>
            <a:r>
              <a:rPr spc="-15" dirty="0"/>
              <a:t> </a:t>
            </a:r>
            <a:r>
              <a:rPr dirty="0"/>
              <a:t>Methode</a:t>
            </a:r>
            <a:r>
              <a:rPr spc="-20" dirty="0"/>
              <a:t> </a:t>
            </a:r>
            <a:r>
              <a:rPr dirty="0"/>
              <a:t>«Planspiel</a:t>
            </a:r>
            <a:r>
              <a:rPr spc="-20" dirty="0"/>
              <a:t> </a:t>
            </a:r>
            <a:r>
              <a:rPr dirty="0"/>
              <a:t>Kapitalismus</a:t>
            </a:r>
            <a:r>
              <a:rPr spc="-10" dirty="0"/>
              <a:t> </a:t>
            </a:r>
            <a:r>
              <a:rPr dirty="0"/>
              <a:t>verstehen»,</a:t>
            </a:r>
            <a:r>
              <a:rPr spc="-15" dirty="0"/>
              <a:t> </a:t>
            </a:r>
            <a:r>
              <a:rPr dirty="0"/>
              <a:t>«Planspiel</a:t>
            </a:r>
            <a:r>
              <a:rPr spc="-15" dirty="0"/>
              <a:t> </a:t>
            </a:r>
            <a:r>
              <a:rPr dirty="0"/>
              <a:t>Kapitalismus</a:t>
            </a:r>
            <a:r>
              <a:rPr spc="-15" dirty="0"/>
              <a:t> </a:t>
            </a:r>
            <a:r>
              <a:rPr dirty="0"/>
              <a:t>und</a:t>
            </a:r>
            <a:r>
              <a:rPr spc="-15" dirty="0"/>
              <a:t> </a:t>
            </a:r>
            <a:r>
              <a:rPr dirty="0"/>
              <a:t>Natur»,</a:t>
            </a:r>
            <a:r>
              <a:rPr spc="-20" dirty="0"/>
              <a:t> </a:t>
            </a:r>
            <a:r>
              <a:rPr dirty="0"/>
              <a:t>«Planspiel</a:t>
            </a:r>
            <a:r>
              <a:rPr spc="-15" dirty="0"/>
              <a:t> </a:t>
            </a:r>
            <a:r>
              <a:rPr dirty="0"/>
              <a:t>Kapitalismus</a:t>
            </a:r>
            <a:r>
              <a:rPr spc="-15" dirty="0"/>
              <a:t> </a:t>
            </a:r>
            <a:r>
              <a:rPr dirty="0"/>
              <a:t>und</a:t>
            </a:r>
            <a:r>
              <a:rPr spc="-15" dirty="0"/>
              <a:t> </a:t>
            </a:r>
            <a:r>
              <a:rPr spc="-10" dirty="0"/>
              <a:t>Care»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1325656"/>
            <a:ext cx="9777730" cy="5332730"/>
            <a:chOff x="457200" y="1325656"/>
            <a:chExt cx="9777730" cy="5332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85932" y="1339871"/>
              <a:ext cx="5320133" cy="531825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57200" y="1332006"/>
              <a:ext cx="9777730" cy="0"/>
            </a:xfrm>
            <a:custGeom>
              <a:avLst/>
              <a:gdLst/>
              <a:ahLst/>
              <a:cxnLst/>
              <a:rect l="l" t="t" r="r" b="b"/>
              <a:pathLst>
                <a:path w="9777730">
                  <a:moveTo>
                    <a:pt x="0" y="0"/>
                  </a:moveTo>
                  <a:lnTo>
                    <a:pt x="9777603" y="0"/>
                  </a:lnTo>
                </a:path>
              </a:pathLst>
            </a:custGeom>
            <a:ln w="12700">
              <a:solidFill>
                <a:srgbClr val="231F2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Kapitalismus</a:t>
            </a:r>
            <a:r>
              <a:rPr spc="-25" dirty="0"/>
              <a:t> </a:t>
            </a:r>
            <a:r>
              <a:rPr dirty="0"/>
              <a:t>für</a:t>
            </a:r>
            <a:r>
              <a:rPr spc="-15" dirty="0"/>
              <a:t> </a:t>
            </a:r>
            <a:r>
              <a:rPr dirty="0"/>
              <a:t>Einsteiger*innen</a:t>
            </a:r>
            <a:r>
              <a:rPr spc="-10" dirty="0"/>
              <a:t> </a:t>
            </a:r>
            <a:r>
              <a:rPr dirty="0"/>
              <a:t>–</a:t>
            </a:r>
            <a:r>
              <a:rPr spc="-60" dirty="0"/>
              <a:t> </a:t>
            </a:r>
            <a:r>
              <a:rPr dirty="0"/>
              <a:t>Arbeitsblatt</a:t>
            </a:r>
            <a:r>
              <a:rPr spc="-15" dirty="0"/>
              <a:t> </a:t>
            </a:r>
            <a:fld id="{81D60167-4931-47E6-BA6A-407CBD079E47}" type="slidenum">
              <a:rPr dirty="0"/>
              <a:t>9</a:t>
            </a:fld>
            <a:r>
              <a:rPr dirty="0"/>
              <a:t>,</a:t>
            </a:r>
            <a:r>
              <a:rPr spc="-15" dirty="0"/>
              <a:t> </a:t>
            </a:r>
            <a:r>
              <a:rPr dirty="0"/>
              <a:t>Methode</a:t>
            </a:r>
            <a:r>
              <a:rPr spc="-20" dirty="0"/>
              <a:t> </a:t>
            </a:r>
            <a:r>
              <a:rPr dirty="0"/>
              <a:t>«Planspiel</a:t>
            </a:r>
            <a:r>
              <a:rPr spc="-20" dirty="0"/>
              <a:t> </a:t>
            </a:r>
            <a:r>
              <a:rPr dirty="0"/>
              <a:t>Kapitalismus</a:t>
            </a:r>
            <a:r>
              <a:rPr spc="-10" dirty="0"/>
              <a:t> </a:t>
            </a:r>
            <a:r>
              <a:rPr dirty="0"/>
              <a:t>verstehen»,</a:t>
            </a:r>
            <a:r>
              <a:rPr spc="-15" dirty="0"/>
              <a:t> </a:t>
            </a:r>
            <a:r>
              <a:rPr dirty="0"/>
              <a:t>«Planspiel</a:t>
            </a:r>
            <a:r>
              <a:rPr spc="-15" dirty="0"/>
              <a:t> </a:t>
            </a:r>
            <a:r>
              <a:rPr dirty="0"/>
              <a:t>Kapitalismus</a:t>
            </a:r>
            <a:r>
              <a:rPr spc="-15" dirty="0"/>
              <a:t> </a:t>
            </a:r>
            <a:r>
              <a:rPr dirty="0"/>
              <a:t>und</a:t>
            </a:r>
            <a:r>
              <a:rPr spc="-15" dirty="0"/>
              <a:t> </a:t>
            </a:r>
            <a:r>
              <a:rPr dirty="0"/>
              <a:t>Natur»,</a:t>
            </a:r>
            <a:r>
              <a:rPr spc="-20" dirty="0"/>
              <a:t> </a:t>
            </a:r>
            <a:r>
              <a:rPr dirty="0"/>
              <a:t>«Planspiel</a:t>
            </a:r>
            <a:r>
              <a:rPr spc="-15" dirty="0"/>
              <a:t> </a:t>
            </a:r>
            <a:r>
              <a:rPr dirty="0"/>
              <a:t>Kapitalismus</a:t>
            </a:r>
            <a:r>
              <a:rPr spc="-15" dirty="0"/>
              <a:t> </a:t>
            </a:r>
            <a:r>
              <a:rPr dirty="0"/>
              <a:t>und</a:t>
            </a:r>
            <a:r>
              <a:rPr spc="-15" dirty="0"/>
              <a:t> </a:t>
            </a:r>
            <a:r>
              <a:rPr spc="-10" dirty="0"/>
              <a:t>Care»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2947</Words>
  <Application>Microsoft Office PowerPoint</Application>
  <PresentationFormat>Benutzerdefiniert</PresentationFormat>
  <Paragraphs>202</Paragraphs>
  <Slides>45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45</vt:i4>
      </vt:variant>
    </vt:vector>
  </HeadingPairs>
  <TitlesOfParts>
    <vt:vector size="49" baseType="lpstr">
      <vt:lpstr>Calibri</vt:lpstr>
      <vt:lpstr>Times New Roman</vt:lpstr>
      <vt:lpstr>Trebuchet MS</vt:lpstr>
      <vt:lpstr>Office Theme</vt:lpstr>
      <vt:lpstr>Rollenbeschreibung: Unternehmer*in</vt:lpstr>
      <vt:lpstr>Rollenbeschreibung: Unternehmer*in</vt:lpstr>
      <vt:lpstr>Rollenbeschreibung: Arbeiter*in</vt:lpstr>
      <vt:lpstr>Rollenbeschreibung: Arbeiter*in</vt:lpstr>
      <vt:lpstr>Rollenbeschreibung: Leitung des Care-Centers</vt:lpstr>
      <vt:lpstr>Rollenbeschreibung: Care-Arbeiter*in (unbezahlt)</vt:lpstr>
      <vt:lpstr>PowerPoint-Präsentation</vt:lpstr>
      <vt:lpstr>PowerPoint-Präsentation</vt:lpstr>
      <vt:lpstr>PowerPoint-Präsentation</vt:lpstr>
      <vt:lpstr>PowerPoint-Präsentation</vt:lpstr>
      <vt:lpstr>Unternehmen Markt</vt:lpstr>
      <vt:lpstr>Unternehmer*in</vt:lpstr>
      <vt:lpstr>Rohstoffe/Material</vt:lpstr>
      <vt:lpstr>Gebäude</vt:lpstr>
      <vt:lpstr>Warum wird produziert?</vt:lpstr>
      <vt:lpstr>Realitätscheck Kapitalismus</vt:lpstr>
      <vt:lpstr>Ungleichheit: Planspiel</vt:lpstr>
      <vt:lpstr>Ungleichheit: Realität</vt:lpstr>
      <vt:lpstr>Produktivität und Innovation: Planspiel</vt:lpstr>
      <vt:lpstr>Produktivität und Innovation: Realität Europa 2019</vt:lpstr>
      <vt:lpstr>Realitätscheck Kapitalismus und Natur</vt:lpstr>
      <vt:lpstr>Nachhaltigkeit: Planspiel</vt:lpstr>
      <vt:lpstr>Nachhaltigkeit: Realität</vt:lpstr>
      <vt:lpstr>Nachhaltigkeit: Realität</vt:lpstr>
      <vt:lpstr>PowerPoint-Präsentation</vt:lpstr>
      <vt:lpstr>Planspiel</vt:lpstr>
      <vt:lpstr>Realität</vt:lpstr>
      <vt:lpstr>PowerPoint-Präsentation</vt:lpstr>
      <vt:lpstr>PowerPoint-Präsentation</vt:lpstr>
      <vt:lpstr>bezahlte Care-Arbeit</vt:lpstr>
      <vt:lpstr>Zuwendung</vt:lpstr>
      <vt:lpstr>Leitung Care-Center</vt:lpstr>
      <vt:lpstr>Ausstattung</vt:lpstr>
      <vt:lpstr>Care-Arbeiter*in (unbezahlt)</vt:lpstr>
      <vt:lpstr>PowerPoint-Präsentation</vt:lpstr>
      <vt:lpstr>Warum wird produziert?</vt:lpstr>
      <vt:lpstr>Realitätscheck Kapitalismus und Care-Arbeit</vt:lpstr>
      <vt:lpstr>Bedeutung Care-Arbeit – Planspiel</vt:lpstr>
      <vt:lpstr>Bedeutung Care-Arbeit – Realität</vt:lpstr>
      <vt:lpstr>Ungleichheit: Planspiel</vt:lpstr>
      <vt:lpstr>Ungleichheit: Realität</vt:lpstr>
      <vt:lpstr>Ungleichheit: Realität</vt:lpstr>
      <vt:lpstr>Ungleichheit: Realität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Rollenbeschreibung: Unternehmer*in</dc:title>
  <dc:creator>Christoph</dc:creator>
  <cp:lastModifiedBy>Christoph</cp:lastModifiedBy>
  <cp:revision>1</cp:revision>
  <dcterms:created xsi:type="dcterms:W3CDTF">2023-01-06T14:10:59Z</dcterms:created>
  <dcterms:modified xsi:type="dcterms:W3CDTF">2023-01-11T09:08:20Z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2023-01-06T00:00:00Z</vt:filetime>
  </property>
  <property fmtid="{D5CDD505-2E9C-101B-9397-08002B2CF9AE}" pid="3" name="Creator">
    <vt:lpwstr>Adobe InDesign 18.1 (Macintosh)</vt:lpwstr>
  </property>
  <property fmtid="{D5CDD505-2E9C-101B-9397-08002B2CF9AE}" pid="4" name="LastSaved">
    <vt:filetime>2023-01-06T00:00:00Z</vt:filetime>
  </property>
  <property fmtid="{D5CDD505-2E9C-101B-9397-08002B2CF9AE}" pid="5" name="Producer">
    <vt:lpwstr>Adobe PDF Library 17.0</vt:lpwstr>
  </property>
</Properties>
</file>