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0" r:id="rId2"/>
    <p:sldId id="259" r:id="rId3"/>
    <p:sldId id="260" r:id="rId4"/>
    <p:sldId id="264" r:id="rId5"/>
    <p:sldId id="258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95" r:id="rId14"/>
    <p:sldId id="286" r:id="rId15"/>
    <p:sldId id="271" r:id="rId16"/>
    <p:sldId id="288" r:id="rId17"/>
    <p:sldId id="290" r:id="rId18"/>
    <p:sldId id="273" r:id="rId19"/>
    <p:sldId id="275" r:id="rId20"/>
    <p:sldId id="276" r:id="rId21"/>
    <p:sldId id="281" r:id="rId22"/>
    <p:sldId id="296" r:id="rId23"/>
    <p:sldId id="282" r:id="rId24"/>
    <p:sldId id="277" r:id="rId25"/>
    <p:sldId id="278" r:id="rId26"/>
    <p:sldId id="279" r:id="rId27"/>
    <p:sldId id="280" r:id="rId28"/>
    <p:sldId id="285" r:id="rId29"/>
    <p:sldId id="283" r:id="rId30"/>
    <p:sldId id="297" r:id="rId31"/>
    <p:sldId id="293" r:id="rId32"/>
    <p:sldId id="298" r:id="rId3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F2D69"/>
    <a:srgbClr val="DA2C06"/>
    <a:srgbClr val="CA4E40"/>
    <a:srgbClr val="C83C2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3979" autoAdjust="0"/>
  </p:normalViewPr>
  <p:slideViewPr>
    <p:cSldViewPr>
      <p:cViewPr varScale="1">
        <p:scale>
          <a:sx n="85" d="100"/>
          <a:sy n="85" d="100"/>
        </p:scale>
        <p:origin x="528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863838243928877"/>
          <c:y val="7.4623587180753695E-2"/>
          <c:w val="0.81588150820354499"/>
          <c:h val="0.77933572749777547"/>
        </c:manualLayout>
      </c:layout>
      <c:scatterChart>
        <c:scatterStyle val="lineMarker"/>
        <c:varyColors val="0"/>
        <c:ser>
          <c:idx val="0"/>
          <c:order val="0"/>
          <c:tx>
            <c:v>Angebot</c:v>
          </c:tx>
          <c:spPr>
            <a:ln w="44450">
              <a:solidFill>
                <a:srgbClr val="00B050"/>
              </a:solidFill>
              <a:prstDash val="solid"/>
            </a:ln>
          </c:spPr>
          <c:marker>
            <c:symbol val="star"/>
            <c:size val="9"/>
            <c:spPr>
              <a:solidFill>
                <a:srgbClr val="00B050"/>
              </a:solidFill>
            </c:spPr>
          </c:marker>
          <c:xVal>
            <c:numRef>
              <c:f>Preisbildung!$B$3:$B$15</c:f>
              <c:numCache>
                <c:formatCode>General</c:formatCode>
                <c:ptCount val="13"/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</c:numCache>
            </c:numRef>
          </c:xVal>
          <c:yVal>
            <c:numRef>
              <c:f>Preisbildung!$A$3:$A$15</c:f>
              <c:numCache>
                <c:formatCode>#,##0.00\ _D_M</c:formatCode>
                <c:ptCount val="13"/>
                <c:pt idx="0" formatCode="General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6E8-4F0E-9B29-71454E9A32E3}"/>
            </c:ext>
          </c:extLst>
        </c:ser>
        <c:ser>
          <c:idx val="1"/>
          <c:order val="1"/>
          <c:tx>
            <c:v>Nachfrage</c:v>
          </c:tx>
          <c:spPr>
            <a:ln w="44450">
              <a:solidFill>
                <a:srgbClr val="0070C0"/>
              </a:solidFill>
              <a:prstDash val="solid"/>
            </a:ln>
          </c:spPr>
          <c:marker>
            <c:symbol val="star"/>
            <c:size val="9"/>
            <c:spPr>
              <a:solidFill>
                <a:srgbClr val="0070C0"/>
              </a:solidFill>
              <a:ln>
                <a:solidFill>
                  <a:srgbClr val="0070C0"/>
                </a:solidFill>
                <a:prstDash val="solid"/>
              </a:ln>
            </c:spPr>
          </c:marker>
          <c:xVal>
            <c:numRef>
              <c:f>Preisbildung!$C$3:$C$15</c:f>
              <c:numCache>
                <c:formatCode>General</c:formatCode>
                <c:ptCount val="13"/>
                <c:pt idx="0">
                  <c:v>9</c:v>
                </c:pt>
                <c:pt idx="1">
                  <c:v>8</c:v>
                </c:pt>
                <c:pt idx="2">
                  <c:v>7</c:v>
                </c:pt>
                <c:pt idx="3">
                  <c:v>6</c:v>
                </c:pt>
                <c:pt idx="4">
                  <c:v>5</c:v>
                </c:pt>
                <c:pt idx="5">
                  <c:v>4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</c:numCache>
            </c:numRef>
          </c:xVal>
          <c:yVal>
            <c:numRef>
              <c:f>Preisbildung!$A$3:$A$15</c:f>
              <c:numCache>
                <c:formatCode>#,##0.00\ _D_M</c:formatCode>
                <c:ptCount val="13"/>
                <c:pt idx="0" formatCode="General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6E8-4F0E-9B29-71454E9A32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5524479"/>
        <c:axId val="1"/>
      </c:scatterChart>
      <c:valAx>
        <c:axId val="895524479"/>
        <c:scaling>
          <c:orientation val="minMax"/>
          <c:max val="1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200" b="0" i="0" u="none" strike="noStrike" baseline="0">
                <a:solidFill>
                  <a:srgbClr val="002060"/>
                </a:solidFill>
                <a:latin typeface="Trebuchet MS"/>
                <a:ea typeface="Trebuchet MS"/>
                <a:cs typeface="Trebuchet MS"/>
              </a:defRPr>
            </a:pPr>
            <a:endParaRPr lang="de-DE"/>
          </a:p>
        </c:txPr>
        <c:crossAx val="1"/>
        <c:crosses val="autoZero"/>
        <c:crossBetween val="midCat"/>
        <c:majorUnit val="2"/>
      </c:val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200" b="0" i="0" u="none" strike="noStrike" baseline="0">
                <a:solidFill>
                  <a:srgbClr val="002060"/>
                </a:solidFill>
                <a:latin typeface="Trebuchet MS" panose="020B0603020202020204" pitchFamily="34" charset="0"/>
                <a:ea typeface="Arial"/>
                <a:cs typeface="Arial"/>
              </a:defRPr>
            </a:pPr>
            <a:endParaRPr lang="de-DE"/>
          </a:p>
        </c:txPr>
        <c:crossAx val="895524479"/>
        <c:crosses val="autoZero"/>
        <c:crossBetween val="midCat"/>
      </c:valAx>
      <c:spPr>
        <a:solidFill>
          <a:schemeClr val="bg1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730469378056E-2"/>
          <c:y val="0"/>
          <c:w val="0.97862695044895576"/>
          <c:h val="0.98676443769347788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Tabelle1!$A$2:$A$12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Tabelle1!$B$2:$B$12</c:f>
              <c:numCache>
                <c:formatCode>General</c:formatCode>
                <c:ptCount val="11"/>
                <c:pt idx="0">
                  <c:v>4</c:v>
                </c:pt>
                <c:pt idx="1">
                  <c:v>5</c:v>
                </c:pt>
                <c:pt idx="2">
                  <c:v>4.5</c:v>
                </c:pt>
                <c:pt idx="3">
                  <c:v>15</c:v>
                </c:pt>
                <c:pt idx="4">
                  <c:v>28</c:v>
                </c:pt>
                <c:pt idx="5">
                  <c:v>40</c:v>
                </c:pt>
                <c:pt idx="6">
                  <c:v>25</c:v>
                </c:pt>
                <c:pt idx="7">
                  <c:v>15</c:v>
                </c:pt>
                <c:pt idx="8">
                  <c:v>5</c:v>
                </c:pt>
                <c:pt idx="9">
                  <c:v>2.5</c:v>
                </c:pt>
                <c:pt idx="10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5F-4DB9-94EC-5BBBB9800F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18916912"/>
        <c:axId val="1518918576"/>
      </c:lineChart>
      <c:catAx>
        <c:axId val="151891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34925" cap="flat" cmpd="sng" algn="ctr">
            <a:solidFill>
              <a:schemeClr val="bg2">
                <a:lumMod val="50000"/>
              </a:schemeClr>
            </a:solidFill>
            <a:round/>
            <a:headEnd type="none"/>
            <a:tailEnd type="triangle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18918576"/>
        <c:crosses val="autoZero"/>
        <c:auto val="1"/>
        <c:lblAlgn val="ctr"/>
        <c:lblOffset val="100"/>
        <c:tickLblSkip val="1"/>
        <c:noMultiLvlLbl val="0"/>
      </c:catAx>
      <c:valAx>
        <c:axId val="1518918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34925">
            <a:solidFill>
              <a:schemeClr val="bg2">
                <a:lumMod val="50000"/>
              </a:schemeClr>
            </a:solidFill>
            <a:tailEnd type="triangle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18916912"/>
        <c:crosses val="autoZero"/>
        <c:crossBetween val="between"/>
      </c:valAx>
      <c:spPr>
        <a:solidFill>
          <a:schemeClr val="bg1"/>
        </a:solidFill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36487-2CBE-4216-9135-41AF608C908C}" type="datetimeFigureOut">
              <a:rPr lang="de-DE" smtClean="0"/>
              <a:t>11.01.2023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831C5-EC0F-42A6-9FCB-60FC1E465B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9048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0544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latin typeface="Trebuchet MS" panose="020B0603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9453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8165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7526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0426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8964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915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538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632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4560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2621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2408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6292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7661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613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954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de-DE" sz="1200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79677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627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8384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9381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709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620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2565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9686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latin typeface="Trebuchet MS" panose="020B0603020202020204" pitchFamily="34" charset="0"/>
            </a:endParaRPr>
          </a:p>
          <a:p>
            <a:endParaRPr lang="de-DE" dirty="0">
              <a:latin typeface="Trebuchet MS" panose="020B0603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8924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latin typeface="Trebuchet MS" panose="020B0603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316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latin typeface="Trebuchet MS" panose="020B0603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831C5-EC0F-42A6-9FCB-60FC1E465B2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975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DB584-DC83-430C-B7F3-5A5892B6A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000"/>
            <a:ext cx="12192000" cy="729000"/>
          </a:xfrm>
        </p:spPr>
        <p:txBody>
          <a:bodyPr anchor="b">
            <a:normAutofit/>
          </a:bodyPr>
          <a:lstStyle>
            <a:lvl1pPr algn="ctr">
              <a:defRPr sz="3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B91633-5D31-42B5-8B01-06E27A0D8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07373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EC8032-6F93-4EA7-BA8F-B46C5F308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746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sv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svg"/><Relationship Id="rId5" Type="http://schemas.openxmlformats.org/officeDocument/2006/relationships/image" Target="../media/image146.png"/><Relationship Id="rId4" Type="http://schemas.openxmlformats.org/officeDocument/2006/relationships/image" Target="../media/image14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sv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svg"/><Relationship Id="rId11" Type="http://schemas.openxmlformats.org/officeDocument/2006/relationships/image" Target="../media/image158.svg"/><Relationship Id="rId5" Type="http://schemas.openxmlformats.org/officeDocument/2006/relationships/image" Target="../media/image152.png"/><Relationship Id="rId15" Type="http://schemas.openxmlformats.org/officeDocument/2006/relationships/image" Target="../media/image162.svg"/><Relationship Id="rId10" Type="http://schemas.openxmlformats.org/officeDocument/2006/relationships/image" Target="../media/image157.png"/><Relationship Id="rId4" Type="http://schemas.openxmlformats.org/officeDocument/2006/relationships/image" Target="../media/image151.svg"/><Relationship Id="rId9" Type="http://schemas.openxmlformats.org/officeDocument/2006/relationships/image" Target="../media/image156.svg"/><Relationship Id="rId14" Type="http://schemas.openxmlformats.org/officeDocument/2006/relationships/image" Target="../media/image1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13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7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svg"/><Relationship Id="rId11" Type="http://schemas.openxmlformats.org/officeDocument/2006/relationships/image" Target="../media/image169.png"/><Relationship Id="rId5" Type="http://schemas.openxmlformats.org/officeDocument/2006/relationships/image" Target="../media/image166.png"/><Relationship Id="rId15" Type="http://schemas.microsoft.com/office/2007/relationships/hdphoto" Target="../media/hdphoto2.wdp"/><Relationship Id="rId10" Type="http://schemas.openxmlformats.org/officeDocument/2006/relationships/image" Target="../media/image134.svg"/><Relationship Id="rId4" Type="http://schemas.openxmlformats.org/officeDocument/2006/relationships/image" Target="../media/image15.svg"/><Relationship Id="rId9" Type="http://schemas.openxmlformats.org/officeDocument/2006/relationships/image" Target="../media/image168.png"/><Relationship Id="rId14" Type="http://schemas.openxmlformats.org/officeDocument/2006/relationships/image" Target="../media/image17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9.svg"/><Relationship Id="rId18" Type="http://schemas.openxmlformats.org/officeDocument/2006/relationships/image" Target="../media/image184.png"/><Relationship Id="rId3" Type="http://schemas.openxmlformats.org/officeDocument/2006/relationships/image" Target="../media/image173.png"/><Relationship Id="rId21" Type="http://schemas.openxmlformats.org/officeDocument/2006/relationships/image" Target="../media/image187.svg"/><Relationship Id="rId7" Type="http://schemas.openxmlformats.org/officeDocument/2006/relationships/image" Target="../media/image30.svg"/><Relationship Id="rId12" Type="http://schemas.openxmlformats.org/officeDocument/2006/relationships/image" Target="../media/image178.png"/><Relationship Id="rId17" Type="http://schemas.openxmlformats.org/officeDocument/2006/relationships/image" Target="../media/image183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82.png"/><Relationship Id="rId20" Type="http://schemas.openxmlformats.org/officeDocument/2006/relationships/image" Target="../media/image1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177.svg"/><Relationship Id="rId5" Type="http://schemas.openxmlformats.org/officeDocument/2006/relationships/image" Target="../media/image28.svg"/><Relationship Id="rId15" Type="http://schemas.openxmlformats.org/officeDocument/2006/relationships/image" Target="../media/image181.svg"/><Relationship Id="rId10" Type="http://schemas.openxmlformats.org/officeDocument/2006/relationships/image" Target="../media/image176.png"/><Relationship Id="rId19" Type="http://schemas.openxmlformats.org/officeDocument/2006/relationships/image" Target="../media/image185.svg"/><Relationship Id="rId4" Type="http://schemas.openxmlformats.org/officeDocument/2006/relationships/image" Target="../media/image27.png"/><Relationship Id="rId9" Type="http://schemas.openxmlformats.org/officeDocument/2006/relationships/image" Target="../media/image175.svg"/><Relationship Id="rId14" Type="http://schemas.openxmlformats.org/officeDocument/2006/relationships/image" Target="../media/image1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sv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9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1.sv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0" Type="http://schemas.openxmlformats.org/officeDocument/2006/relationships/image" Target="../media/image195.svg"/><Relationship Id="rId4" Type="http://schemas.openxmlformats.org/officeDocument/2006/relationships/image" Target="../media/image189.svg"/><Relationship Id="rId9" Type="http://schemas.openxmlformats.org/officeDocument/2006/relationships/image" Target="../media/image19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svg"/><Relationship Id="rId5" Type="http://schemas.openxmlformats.org/officeDocument/2006/relationships/image" Target="../media/image199.png"/><Relationship Id="rId4" Type="http://schemas.openxmlformats.org/officeDocument/2006/relationships/image" Target="../media/image18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3" Type="http://schemas.openxmlformats.org/officeDocument/2006/relationships/image" Target="../media/image209.svg"/><Relationship Id="rId3" Type="http://schemas.openxmlformats.org/officeDocument/2006/relationships/chart" Target="../charts/chart2.xml"/><Relationship Id="rId7" Type="http://schemas.openxmlformats.org/officeDocument/2006/relationships/image" Target="../media/image203.svg"/><Relationship Id="rId12" Type="http://schemas.openxmlformats.org/officeDocument/2006/relationships/image" Target="../media/image20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png"/><Relationship Id="rId11" Type="http://schemas.openxmlformats.org/officeDocument/2006/relationships/image" Target="../media/image207.svg"/><Relationship Id="rId5" Type="http://schemas.openxmlformats.org/officeDocument/2006/relationships/image" Target="../media/image201.svg"/><Relationship Id="rId15" Type="http://schemas.openxmlformats.org/officeDocument/2006/relationships/image" Target="../media/image211.svg"/><Relationship Id="rId10" Type="http://schemas.openxmlformats.org/officeDocument/2006/relationships/image" Target="../media/image206.png"/><Relationship Id="rId4" Type="http://schemas.openxmlformats.org/officeDocument/2006/relationships/image" Target="../media/image200.png"/><Relationship Id="rId9" Type="http://schemas.openxmlformats.org/officeDocument/2006/relationships/image" Target="../media/image205.svg"/><Relationship Id="rId14" Type="http://schemas.openxmlformats.org/officeDocument/2006/relationships/image" Target="../media/image2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212.png"/><Relationship Id="rId7" Type="http://schemas.openxmlformats.org/officeDocument/2006/relationships/image" Target="../media/image21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svg"/><Relationship Id="rId9" Type="http://schemas.openxmlformats.org/officeDocument/2006/relationships/image" Target="../media/image19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svg"/><Relationship Id="rId13" Type="http://schemas.openxmlformats.org/officeDocument/2006/relationships/image" Target="../media/image226.png"/><Relationship Id="rId18" Type="http://schemas.openxmlformats.org/officeDocument/2006/relationships/image" Target="../media/image231.svg"/><Relationship Id="rId3" Type="http://schemas.openxmlformats.org/officeDocument/2006/relationships/image" Target="../media/image217.png"/><Relationship Id="rId7" Type="http://schemas.openxmlformats.org/officeDocument/2006/relationships/image" Target="../media/image220.png"/><Relationship Id="rId12" Type="http://schemas.openxmlformats.org/officeDocument/2006/relationships/image" Target="../media/image225.svg"/><Relationship Id="rId17" Type="http://schemas.openxmlformats.org/officeDocument/2006/relationships/image" Target="../media/image23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29.svg"/><Relationship Id="rId20" Type="http://schemas.openxmlformats.org/officeDocument/2006/relationships/image" Target="../media/image23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9.svg"/><Relationship Id="rId11" Type="http://schemas.openxmlformats.org/officeDocument/2006/relationships/image" Target="../media/image224.png"/><Relationship Id="rId5" Type="http://schemas.openxmlformats.org/officeDocument/2006/relationships/image" Target="../media/image218.png"/><Relationship Id="rId15" Type="http://schemas.openxmlformats.org/officeDocument/2006/relationships/image" Target="../media/image228.png"/><Relationship Id="rId10" Type="http://schemas.openxmlformats.org/officeDocument/2006/relationships/image" Target="../media/image223.svg"/><Relationship Id="rId19" Type="http://schemas.openxmlformats.org/officeDocument/2006/relationships/image" Target="../media/image232.png"/><Relationship Id="rId4" Type="http://schemas.openxmlformats.org/officeDocument/2006/relationships/image" Target="../media/image151.svg"/><Relationship Id="rId9" Type="http://schemas.openxmlformats.org/officeDocument/2006/relationships/image" Target="../media/image222.png"/><Relationship Id="rId14" Type="http://schemas.openxmlformats.org/officeDocument/2006/relationships/image" Target="../media/image227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13" Type="http://schemas.openxmlformats.org/officeDocument/2006/relationships/image" Target="../media/image241.svg"/><Relationship Id="rId18" Type="http://schemas.openxmlformats.org/officeDocument/2006/relationships/image" Target="../media/image246.png"/><Relationship Id="rId3" Type="http://schemas.openxmlformats.org/officeDocument/2006/relationships/image" Target="../media/image234.png"/><Relationship Id="rId21" Type="http://schemas.openxmlformats.org/officeDocument/2006/relationships/image" Target="../media/image130.svg"/><Relationship Id="rId7" Type="http://schemas.openxmlformats.org/officeDocument/2006/relationships/image" Target="../media/image236.svg"/><Relationship Id="rId12" Type="http://schemas.openxmlformats.org/officeDocument/2006/relationships/image" Target="../media/image240.png"/><Relationship Id="rId17" Type="http://schemas.openxmlformats.org/officeDocument/2006/relationships/image" Target="../media/image245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44.png"/><Relationship Id="rId20" Type="http://schemas.openxmlformats.org/officeDocument/2006/relationships/image" Target="../media/image2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5.png"/><Relationship Id="rId11" Type="http://schemas.openxmlformats.org/officeDocument/2006/relationships/image" Target="../media/image175.svg"/><Relationship Id="rId5" Type="http://schemas.openxmlformats.org/officeDocument/2006/relationships/image" Target="../media/image28.svg"/><Relationship Id="rId15" Type="http://schemas.openxmlformats.org/officeDocument/2006/relationships/image" Target="../media/image243.svg"/><Relationship Id="rId23" Type="http://schemas.openxmlformats.org/officeDocument/2006/relationships/image" Target="../media/image249.svg"/><Relationship Id="rId10" Type="http://schemas.openxmlformats.org/officeDocument/2006/relationships/image" Target="../media/image239.png"/><Relationship Id="rId19" Type="http://schemas.openxmlformats.org/officeDocument/2006/relationships/image" Target="../media/image132.svg"/><Relationship Id="rId4" Type="http://schemas.openxmlformats.org/officeDocument/2006/relationships/image" Target="../media/image27.png"/><Relationship Id="rId9" Type="http://schemas.openxmlformats.org/officeDocument/2006/relationships/image" Target="../media/image238.svg"/><Relationship Id="rId14" Type="http://schemas.openxmlformats.org/officeDocument/2006/relationships/image" Target="../media/image242.png"/><Relationship Id="rId22" Type="http://schemas.openxmlformats.org/officeDocument/2006/relationships/image" Target="../media/image248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0.png"/><Relationship Id="rId18" Type="http://schemas.openxmlformats.org/officeDocument/2006/relationships/image" Target="../media/image265.svg"/><Relationship Id="rId26" Type="http://schemas.openxmlformats.org/officeDocument/2006/relationships/image" Target="../media/image272.svg"/><Relationship Id="rId21" Type="http://schemas.openxmlformats.org/officeDocument/2006/relationships/image" Target="../media/image268.png"/><Relationship Id="rId34" Type="http://schemas.openxmlformats.org/officeDocument/2006/relationships/image" Target="../media/image280.svg"/><Relationship Id="rId7" Type="http://schemas.openxmlformats.org/officeDocument/2006/relationships/image" Target="../media/image254.png"/><Relationship Id="rId12" Type="http://schemas.openxmlformats.org/officeDocument/2006/relationships/image" Target="../media/image259.svg"/><Relationship Id="rId17" Type="http://schemas.openxmlformats.org/officeDocument/2006/relationships/image" Target="../media/image264.png"/><Relationship Id="rId25" Type="http://schemas.openxmlformats.org/officeDocument/2006/relationships/image" Target="../media/image271.png"/><Relationship Id="rId33" Type="http://schemas.openxmlformats.org/officeDocument/2006/relationships/image" Target="../media/image279.png"/><Relationship Id="rId38" Type="http://schemas.openxmlformats.org/officeDocument/2006/relationships/image" Target="../media/image28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63.svg"/><Relationship Id="rId20" Type="http://schemas.openxmlformats.org/officeDocument/2006/relationships/image" Target="../media/image267.svg"/><Relationship Id="rId29" Type="http://schemas.openxmlformats.org/officeDocument/2006/relationships/image" Target="../media/image2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3.svg"/><Relationship Id="rId11" Type="http://schemas.openxmlformats.org/officeDocument/2006/relationships/image" Target="../media/image258.png"/><Relationship Id="rId24" Type="http://schemas.openxmlformats.org/officeDocument/2006/relationships/image" Target="../media/image270.svg"/><Relationship Id="rId32" Type="http://schemas.openxmlformats.org/officeDocument/2006/relationships/image" Target="../media/image278.svg"/><Relationship Id="rId37" Type="http://schemas.openxmlformats.org/officeDocument/2006/relationships/image" Target="../media/image283.svg"/><Relationship Id="rId5" Type="http://schemas.openxmlformats.org/officeDocument/2006/relationships/image" Target="../media/image252.png"/><Relationship Id="rId15" Type="http://schemas.openxmlformats.org/officeDocument/2006/relationships/image" Target="../media/image262.png"/><Relationship Id="rId23" Type="http://schemas.openxmlformats.org/officeDocument/2006/relationships/image" Target="../media/image269.png"/><Relationship Id="rId28" Type="http://schemas.openxmlformats.org/officeDocument/2006/relationships/image" Target="../media/image274.svg"/><Relationship Id="rId36" Type="http://schemas.openxmlformats.org/officeDocument/2006/relationships/image" Target="../media/image282.png"/><Relationship Id="rId10" Type="http://schemas.openxmlformats.org/officeDocument/2006/relationships/image" Target="../media/image257.svg"/><Relationship Id="rId19" Type="http://schemas.openxmlformats.org/officeDocument/2006/relationships/image" Target="../media/image266.png"/><Relationship Id="rId31" Type="http://schemas.openxmlformats.org/officeDocument/2006/relationships/image" Target="../media/image277.png"/><Relationship Id="rId4" Type="http://schemas.openxmlformats.org/officeDocument/2006/relationships/image" Target="../media/image251.svg"/><Relationship Id="rId9" Type="http://schemas.openxmlformats.org/officeDocument/2006/relationships/image" Target="../media/image256.png"/><Relationship Id="rId14" Type="http://schemas.openxmlformats.org/officeDocument/2006/relationships/image" Target="../media/image261.svg"/><Relationship Id="rId22" Type="http://schemas.openxmlformats.org/officeDocument/2006/relationships/image" Target="../media/image52.svg"/><Relationship Id="rId27" Type="http://schemas.openxmlformats.org/officeDocument/2006/relationships/image" Target="../media/image273.png"/><Relationship Id="rId30" Type="http://schemas.openxmlformats.org/officeDocument/2006/relationships/image" Target="../media/image276.svg"/><Relationship Id="rId35" Type="http://schemas.openxmlformats.org/officeDocument/2006/relationships/image" Target="../media/image281.png"/><Relationship Id="rId8" Type="http://schemas.openxmlformats.org/officeDocument/2006/relationships/image" Target="../media/image255.svg"/><Relationship Id="rId3" Type="http://schemas.openxmlformats.org/officeDocument/2006/relationships/image" Target="../media/image2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8.svg"/><Relationship Id="rId5" Type="http://schemas.openxmlformats.org/officeDocument/2006/relationships/image" Target="../media/image287.png"/><Relationship Id="rId4" Type="http://schemas.openxmlformats.org/officeDocument/2006/relationships/image" Target="../media/image28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svg"/><Relationship Id="rId13" Type="http://schemas.openxmlformats.org/officeDocument/2006/relationships/image" Target="../media/image299.png"/><Relationship Id="rId18" Type="http://schemas.openxmlformats.org/officeDocument/2006/relationships/image" Target="../media/image304.png"/><Relationship Id="rId3" Type="http://schemas.openxmlformats.org/officeDocument/2006/relationships/image" Target="../media/image289.png"/><Relationship Id="rId7" Type="http://schemas.openxmlformats.org/officeDocument/2006/relationships/image" Target="../media/image293.png"/><Relationship Id="rId12" Type="http://schemas.openxmlformats.org/officeDocument/2006/relationships/image" Target="../media/image298.png"/><Relationship Id="rId17" Type="http://schemas.openxmlformats.org/officeDocument/2006/relationships/image" Target="../media/image303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02.png"/><Relationship Id="rId20" Type="http://schemas.openxmlformats.org/officeDocument/2006/relationships/image" Target="../media/image3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2.svg"/><Relationship Id="rId11" Type="http://schemas.openxmlformats.org/officeDocument/2006/relationships/image" Target="../media/image297.svg"/><Relationship Id="rId5" Type="http://schemas.openxmlformats.org/officeDocument/2006/relationships/image" Target="../media/image291.png"/><Relationship Id="rId15" Type="http://schemas.openxmlformats.org/officeDocument/2006/relationships/image" Target="../media/image301.png"/><Relationship Id="rId10" Type="http://schemas.openxmlformats.org/officeDocument/2006/relationships/image" Target="../media/image296.png"/><Relationship Id="rId19" Type="http://schemas.openxmlformats.org/officeDocument/2006/relationships/image" Target="../media/image305.svg"/><Relationship Id="rId4" Type="http://schemas.openxmlformats.org/officeDocument/2006/relationships/image" Target="../media/image290.svg"/><Relationship Id="rId9" Type="http://schemas.openxmlformats.org/officeDocument/2006/relationships/image" Target="../media/image295.jpeg"/><Relationship Id="rId14" Type="http://schemas.openxmlformats.org/officeDocument/2006/relationships/image" Target="../media/image30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svg"/><Relationship Id="rId3" Type="http://schemas.openxmlformats.org/officeDocument/2006/relationships/image" Target="../media/image307.png"/><Relationship Id="rId7" Type="http://schemas.openxmlformats.org/officeDocument/2006/relationships/image" Target="../media/image311.png"/><Relationship Id="rId12" Type="http://schemas.openxmlformats.org/officeDocument/2006/relationships/image" Target="../media/image316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0.svg"/><Relationship Id="rId11" Type="http://schemas.openxmlformats.org/officeDocument/2006/relationships/image" Target="../media/image315.png"/><Relationship Id="rId5" Type="http://schemas.openxmlformats.org/officeDocument/2006/relationships/image" Target="../media/image309.png"/><Relationship Id="rId10" Type="http://schemas.openxmlformats.org/officeDocument/2006/relationships/image" Target="../media/image314.svg"/><Relationship Id="rId4" Type="http://schemas.openxmlformats.org/officeDocument/2006/relationships/image" Target="../media/image308.svg"/><Relationship Id="rId9" Type="http://schemas.openxmlformats.org/officeDocument/2006/relationships/image" Target="../media/image3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svg"/><Relationship Id="rId13" Type="http://schemas.openxmlformats.org/officeDocument/2006/relationships/image" Target="../media/image327.png"/><Relationship Id="rId18" Type="http://schemas.openxmlformats.org/officeDocument/2006/relationships/image" Target="../media/image332.svg"/><Relationship Id="rId3" Type="http://schemas.openxmlformats.org/officeDocument/2006/relationships/image" Target="../media/image317.png"/><Relationship Id="rId21" Type="http://schemas.openxmlformats.org/officeDocument/2006/relationships/image" Target="../media/image335.png"/><Relationship Id="rId7" Type="http://schemas.openxmlformats.org/officeDocument/2006/relationships/image" Target="../media/image321.png"/><Relationship Id="rId12" Type="http://schemas.openxmlformats.org/officeDocument/2006/relationships/image" Target="../media/image326.svg"/><Relationship Id="rId17" Type="http://schemas.openxmlformats.org/officeDocument/2006/relationships/image" Target="../media/image331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330.svg"/><Relationship Id="rId20" Type="http://schemas.openxmlformats.org/officeDocument/2006/relationships/image" Target="../media/image33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svg"/><Relationship Id="rId11" Type="http://schemas.openxmlformats.org/officeDocument/2006/relationships/image" Target="../media/image325.png"/><Relationship Id="rId24" Type="http://schemas.openxmlformats.org/officeDocument/2006/relationships/image" Target="../media/image338.svg"/><Relationship Id="rId5" Type="http://schemas.openxmlformats.org/officeDocument/2006/relationships/image" Target="../media/image319.png"/><Relationship Id="rId15" Type="http://schemas.openxmlformats.org/officeDocument/2006/relationships/image" Target="../media/image329.png"/><Relationship Id="rId23" Type="http://schemas.openxmlformats.org/officeDocument/2006/relationships/image" Target="../media/image337.png"/><Relationship Id="rId10" Type="http://schemas.openxmlformats.org/officeDocument/2006/relationships/image" Target="../media/image324.svg"/><Relationship Id="rId19" Type="http://schemas.openxmlformats.org/officeDocument/2006/relationships/image" Target="../media/image333.png"/><Relationship Id="rId4" Type="http://schemas.openxmlformats.org/officeDocument/2006/relationships/image" Target="../media/image318.svg"/><Relationship Id="rId9" Type="http://schemas.openxmlformats.org/officeDocument/2006/relationships/image" Target="../media/image323.png"/><Relationship Id="rId14" Type="http://schemas.openxmlformats.org/officeDocument/2006/relationships/image" Target="../media/image328.svg"/><Relationship Id="rId22" Type="http://schemas.openxmlformats.org/officeDocument/2006/relationships/image" Target="../media/image33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sv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microsoft.com/office/2007/relationships/hdphoto" Target="../media/hdphoto1.wdp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56.svg"/><Relationship Id="rId26" Type="http://schemas.openxmlformats.org/officeDocument/2006/relationships/image" Target="../media/image64.svg"/><Relationship Id="rId21" Type="http://schemas.openxmlformats.org/officeDocument/2006/relationships/image" Target="../media/image59.png"/><Relationship Id="rId34" Type="http://schemas.openxmlformats.org/officeDocument/2006/relationships/image" Target="../media/image72.sv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38" Type="http://schemas.openxmlformats.org/officeDocument/2006/relationships/image" Target="../media/image76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svg"/><Relationship Id="rId20" Type="http://schemas.openxmlformats.org/officeDocument/2006/relationships/image" Target="../media/image58.sv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24" Type="http://schemas.openxmlformats.org/officeDocument/2006/relationships/image" Target="../media/image62.svg"/><Relationship Id="rId32" Type="http://schemas.openxmlformats.org/officeDocument/2006/relationships/image" Target="../media/image70.svg"/><Relationship Id="rId37" Type="http://schemas.openxmlformats.org/officeDocument/2006/relationships/image" Target="../media/image75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svg"/><Relationship Id="rId36" Type="http://schemas.openxmlformats.org/officeDocument/2006/relationships/image" Target="../media/image74.svg"/><Relationship Id="rId10" Type="http://schemas.openxmlformats.org/officeDocument/2006/relationships/image" Target="../media/image48.sv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Relationship Id="rId22" Type="http://schemas.openxmlformats.org/officeDocument/2006/relationships/image" Target="../media/image60.svg"/><Relationship Id="rId27" Type="http://schemas.openxmlformats.org/officeDocument/2006/relationships/image" Target="../media/image65.png"/><Relationship Id="rId30" Type="http://schemas.openxmlformats.org/officeDocument/2006/relationships/image" Target="../media/image68.svg"/><Relationship Id="rId35" Type="http://schemas.openxmlformats.org/officeDocument/2006/relationships/image" Target="../media/image73.png"/><Relationship Id="rId8" Type="http://schemas.openxmlformats.org/officeDocument/2006/relationships/image" Target="../media/image46.svg"/><Relationship Id="rId3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chart" Target="../charts/chart1.xml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2.svg"/><Relationship Id="rId5" Type="http://schemas.openxmlformats.org/officeDocument/2006/relationships/image" Target="../media/image40.sv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93.svg"/><Relationship Id="rId18" Type="http://schemas.openxmlformats.org/officeDocument/2006/relationships/image" Target="../media/image98.svg"/><Relationship Id="rId3" Type="http://schemas.openxmlformats.org/officeDocument/2006/relationships/image" Target="../media/image83.png"/><Relationship Id="rId21" Type="http://schemas.openxmlformats.org/officeDocument/2006/relationships/image" Target="../media/image101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5" Type="http://schemas.openxmlformats.org/officeDocument/2006/relationships/image" Target="../media/image105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6.png"/><Relationship Id="rId20" Type="http://schemas.openxmlformats.org/officeDocument/2006/relationships/image" Target="../media/image10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svg"/><Relationship Id="rId11" Type="http://schemas.openxmlformats.org/officeDocument/2006/relationships/image" Target="../media/image91.svg"/><Relationship Id="rId24" Type="http://schemas.openxmlformats.org/officeDocument/2006/relationships/image" Target="../media/image104.png"/><Relationship Id="rId5" Type="http://schemas.openxmlformats.org/officeDocument/2006/relationships/image" Target="../media/image85.png"/><Relationship Id="rId15" Type="http://schemas.openxmlformats.org/officeDocument/2006/relationships/image" Target="../media/image95.svg"/><Relationship Id="rId23" Type="http://schemas.openxmlformats.org/officeDocument/2006/relationships/image" Target="../media/image103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84.svg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10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116.png"/><Relationship Id="rId18" Type="http://schemas.openxmlformats.org/officeDocument/2006/relationships/image" Target="../media/image121.svg"/><Relationship Id="rId26" Type="http://schemas.openxmlformats.org/officeDocument/2006/relationships/image" Target="../media/image44.svg"/><Relationship Id="rId3" Type="http://schemas.openxmlformats.org/officeDocument/2006/relationships/image" Target="../media/image106.png"/><Relationship Id="rId21" Type="http://schemas.openxmlformats.org/officeDocument/2006/relationships/image" Target="../media/image124.png"/><Relationship Id="rId7" Type="http://schemas.openxmlformats.org/officeDocument/2006/relationships/image" Target="../media/image110.png"/><Relationship Id="rId12" Type="http://schemas.openxmlformats.org/officeDocument/2006/relationships/image" Target="../media/image115.svg"/><Relationship Id="rId17" Type="http://schemas.openxmlformats.org/officeDocument/2006/relationships/image" Target="../media/image120.png"/><Relationship Id="rId25" Type="http://schemas.openxmlformats.org/officeDocument/2006/relationships/image" Target="../media/image12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9.svg"/><Relationship Id="rId20" Type="http://schemas.openxmlformats.org/officeDocument/2006/relationships/image" Target="../media/image12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svg"/><Relationship Id="rId11" Type="http://schemas.openxmlformats.org/officeDocument/2006/relationships/image" Target="../media/image114.png"/><Relationship Id="rId24" Type="http://schemas.openxmlformats.org/officeDocument/2006/relationships/image" Target="../media/image127.sv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23" Type="http://schemas.openxmlformats.org/officeDocument/2006/relationships/image" Target="../media/image126.png"/><Relationship Id="rId10" Type="http://schemas.openxmlformats.org/officeDocument/2006/relationships/image" Target="../media/image113.svg"/><Relationship Id="rId19" Type="http://schemas.openxmlformats.org/officeDocument/2006/relationships/image" Target="../media/image122.png"/><Relationship Id="rId4" Type="http://schemas.openxmlformats.org/officeDocument/2006/relationships/image" Target="../media/image107.svg"/><Relationship Id="rId9" Type="http://schemas.openxmlformats.org/officeDocument/2006/relationships/image" Target="../media/image112.png"/><Relationship Id="rId14" Type="http://schemas.openxmlformats.org/officeDocument/2006/relationships/image" Target="../media/image117.svg"/><Relationship Id="rId22" Type="http://schemas.openxmlformats.org/officeDocument/2006/relationships/image" Target="../media/image1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13" Type="http://schemas.openxmlformats.org/officeDocument/2006/relationships/image" Target="../media/image139.svg"/><Relationship Id="rId18" Type="http://schemas.openxmlformats.org/officeDocument/2006/relationships/image" Target="../media/image15.svg"/><Relationship Id="rId3" Type="http://schemas.openxmlformats.org/officeDocument/2006/relationships/image" Target="../media/image129.png"/><Relationship Id="rId21" Type="http://schemas.openxmlformats.org/officeDocument/2006/relationships/image" Target="../media/image116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17" Type="http://schemas.openxmlformats.org/officeDocument/2006/relationships/image" Target="../media/image14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6.svg"/><Relationship Id="rId20" Type="http://schemas.openxmlformats.org/officeDocument/2006/relationships/image" Target="../media/image14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svg"/><Relationship Id="rId11" Type="http://schemas.openxmlformats.org/officeDocument/2006/relationships/image" Target="../media/image137.svg"/><Relationship Id="rId24" Type="http://schemas.openxmlformats.org/officeDocument/2006/relationships/image" Target="../media/image119.svg"/><Relationship Id="rId5" Type="http://schemas.openxmlformats.org/officeDocument/2006/relationships/image" Target="../media/image131.png"/><Relationship Id="rId15" Type="http://schemas.openxmlformats.org/officeDocument/2006/relationships/image" Target="../media/image35.png"/><Relationship Id="rId23" Type="http://schemas.openxmlformats.org/officeDocument/2006/relationships/image" Target="../media/image118.png"/><Relationship Id="rId10" Type="http://schemas.openxmlformats.org/officeDocument/2006/relationships/image" Target="../media/image136.png"/><Relationship Id="rId19" Type="http://schemas.openxmlformats.org/officeDocument/2006/relationships/image" Target="../media/image142.png"/><Relationship Id="rId4" Type="http://schemas.openxmlformats.org/officeDocument/2006/relationships/image" Target="../media/image130.sv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Relationship Id="rId22" Type="http://schemas.openxmlformats.org/officeDocument/2006/relationships/image" Target="../media/image1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6962C63-768E-481F-9DCF-E6C4CEA82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Untertitel 17">
            <a:extLst>
              <a:ext uri="{FF2B5EF4-FFF2-40B4-BE49-F238E27FC236}">
                <a16:creationId xmlns:a16="http://schemas.microsoft.com/office/drawing/2014/main" id="{9E024BD5-3FF1-4DC8-A0F2-76DE51825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766215"/>
            <a:ext cx="9144000" cy="1655762"/>
          </a:xfrm>
        </p:spPr>
        <p:txBody>
          <a:bodyPr/>
          <a:lstStyle/>
          <a:p>
            <a:pPr algn="l"/>
            <a:r>
              <a:rPr lang="de-DE" sz="7000" dirty="0">
                <a:solidFill>
                  <a:srgbClr val="DA2C06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NEOKLASSIK, </a:t>
            </a:r>
          </a:p>
          <a:p>
            <a:pPr algn="l"/>
            <a:r>
              <a:rPr lang="de-DE" sz="7000" dirty="0">
                <a:solidFill>
                  <a:srgbClr val="DA2C06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KEYNES, MARX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5C27DD2-EE9A-4435-85C4-0E89382CFDF2}"/>
              </a:ext>
            </a:extLst>
          </p:cNvPr>
          <p:cNvSpPr txBox="1"/>
          <p:nvPr/>
        </p:nvSpPr>
        <p:spPr>
          <a:xfrm>
            <a:off x="516000" y="53455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rgbClr val="DA2C0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Veranstalter: X</a:t>
            </a:r>
          </a:p>
          <a:p>
            <a:pPr algn="l"/>
            <a:endParaRPr lang="de-DE" sz="2000" dirty="0">
              <a:solidFill>
                <a:srgbClr val="DA2C06"/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  <a:p>
            <a:pPr algn="l"/>
            <a:r>
              <a:rPr lang="de-DE" sz="2000" dirty="0">
                <a:solidFill>
                  <a:srgbClr val="DA2C0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Referent: X</a:t>
            </a:r>
          </a:p>
          <a:p>
            <a:pPr algn="l"/>
            <a:endParaRPr lang="de-DE" sz="2000" dirty="0">
              <a:solidFill>
                <a:srgbClr val="DA2C06"/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8371877-29BB-469F-8028-ED147B2FD476}"/>
              </a:ext>
            </a:extLst>
          </p:cNvPr>
          <p:cNvSpPr txBox="1"/>
          <p:nvPr/>
        </p:nvSpPr>
        <p:spPr>
          <a:xfrm>
            <a:off x="336000" y="2953337"/>
            <a:ext cx="738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000" dirty="0">
                <a:solidFill>
                  <a:srgbClr val="DA2C0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ONLINE-SEMINAR ZUR EINFÜHRUNG IN DIE GROSSEN WIRTSCHAFTSTHEORIEN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C5F4722-B5EF-42E1-8D93-0747241DA0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7"/>
          <a:stretch/>
        </p:blipFill>
        <p:spPr>
          <a:xfrm>
            <a:off x="8256000" y="0"/>
            <a:ext cx="393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00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44327-7DAD-4FB3-BA2F-1F4805CD7B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Trebuchet MS" panose="020B0603020202020204" pitchFamily="34" charset="0"/>
              </a:rPr>
              <a:t>MARKTVERSAGEN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3EC81A-9C76-46B7-9C18-7F60DA1FC844}"/>
              </a:ext>
            </a:extLst>
          </p:cNvPr>
          <p:cNvSpPr txBox="1">
            <a:spLocks/>
          </p:cNvSpPr>
          <p:nvPr/>
        </p:nvSpPr>
        <p:spPr>
          <a:xfrm>
            <a:off x="1524000" y="-27384"/>
            <a:ext cx="9144000" cy="6214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de-DE" sz="2400" dirty="0">
              <a:solidFill>
                <a:srgbClr val="376092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FD8164-DBE3-48BA-943C-9EF4479F01DF}"/>
              </a:ext>
            </a:extLst>
          </p:cNvPr>
          <p:cNvSpPr txBox="1">
            <a:spLocks/>
          </p:cNvSpPr>
          <p:nvPr/>
        </p:nvSpPr>
        <p:spPr>
          <a:xfrm>
            <a:off x="1676400" y="-16"/>
            <a:ext cx="9144000" cy="50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de-DE" sz="2400" b="1" dirty="0">
              <a:solidFill>
                <a:schemeClr val="tx2">
                  <a:lumMod val="60000"/>
                  <a:lumOff val="40000"/>
                </a:schemeClr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F4DDF67-AC2D-47A4-A390-29E903AF89CB}"/>
              </a:ext>
            </a:extLst>
          </p:cNvPr>
          <p:cNvSpPr/>
          <p:nvPr/>
        </p:nvSpPr>
        <p:spPr>
          <a:xfrm>
            <a:off x="156001" y="2529000"/>
            <a:ext cx="54799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eriod"/>
            </a:pPr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Öffentliche Güter</a:t>
            </a:r>
          </a:p>
          <a:p>
            <a:pPr marL="457200" indent="-457200">
              <a:buAutoNum type="alphaLcParenR"/>
            </a:pPr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kein Qualitätsverlust bei Nutzung durch mehrere Menschen</a:t>
            </a:r>
          </a:p>
          <a:p>
            <a:pPr marL="457200" indent="-457200">
              <a:buAutoNum type="alphaLcParenR"/>
            </a:pPr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kein Ausschluss einzelner Nutzer*innen möglich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E1BE5D9-60FC-4D2D-829C-4AD29169B6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316000" y="4329000"/>
            <a:ext cx="1080000" cy="2160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6E657B3-DA3C-4338-B633-2A55B52A1A78}"/>
              </a:ext>
            </a:extLst>
          </p:cNvPr>
          <p:cNvSpPr/>
          <p:nvPr/>
        </p:nvSpPr>
        <p:spPr>
          <a:xfrm>
            <a:off x="882644" y="6297996"/>
            <a:ext cx="38870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z. B. Straßenbeleuchtung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BD23791-3314-49AF-8A23-916AC8B299EA}"/>
              </a:ext>
            </a:extLst>
          </p:cNvPr>
          <p:cNvSpPr/>
          <p:nvPr/>
        </p:nvSpPr>
        <p:spPr>
          <a:xfrm>
            <a:off x="6556101" y="2529937"/>
            <a:ext cx="5327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2. Externe Effekte</a:t>
            </a:r>
          </a:p>
          <a:p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Kosten/Nutzen für Gesellschaft, die sich nicht im Preis widerspiegeln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8F4B144-6F6C-4468-94C9-034C5D1C509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0260" y="3932185"/>
            <a:ext cx="1800000" cy="180000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16C9EDA0-CB32-44EA-BD47-6EF9F992B588}"/>
              </a:ext>
            </a:extLst>
          </p:cNvPr>
          <p:cNvSpPr/>
          <p:nvPr/>
        </p:nvSpPr>
        <p:spPr>
          <a:xfrm>
            <a:off x="6957009" y="3687335"/>
            <a:ext cx="4526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a) positive externe Effekte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1201FB1-AF45-421C-A0C5-BF2C3244C4C8}"/>
              </a:ext>
            </a:extLst>
          </p:cNvPr>
          <p:cNvSpPr/>
          <p:nvPr/>
        </p:nvSpPr>
        <p:spPr>
          <a:xfrm>
            <a:off x="8991064" y="4439523"/>
            <a:ext cx="27301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z. B. Bildung/</a:t>
            </a:r>
          </a:p>
          <a:p>
            <a:pPr algn="ctr"/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 Forschung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7DBC100-EB4D-4E25-A390-7B53952AAA4B}"/>
              </a:ext>
            </a:extLst>
          </p:cNvPr>
          <p:cNvSpPr/>
          <p:nvPr/>
        </p:nvSpPr>
        <p:spPr>
          <a:xfrm>
            <a:off x="6984989" y="5633380"/>
            <a:ext cx="4526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b) negative externe Effekte 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1806E8B-693D-4946-A304-5E2D73875902}"/>
              </a:ext>
            </a:extLst>
          </p:cNvPr>
          <p:cNvSpPr/>
          <p:nvPr/>
        </p:nvSpPr>
        <p:spPr>
          <a:xfrm>
            <a:off x="8680841" y="6210609"/>
            <a:ext cx="2390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z. B. Zigaretten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B34F4B9-FF97-4776-A40C-DB66EE1C21B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05590" y="5854384"/>
            <a:ext cx="569339" cy="1138678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307F627-F41F-4E1F-B509-9499652575B4}"/>
              </a:ext>
            </a:extLst>
          </p:cNvPr>
          <p:cNvSpPr txBox="1"/>
          <p:nvPr/>
        </p:nvSpPr>
        <p:spPr>
          <a:xfrm>
            <a:off x="-2002" y="97800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Definition: selbstregulierter Markt allein führt nicht zu den volkswirtschaftlich wünschenswerten Ergebnissen/Produktionsfaktoren werden nicht effizient verteilt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E4F83FF-2000-49F2-ACEE-0478536C5A75}"/>
              </a:ext>
            </a:extLst>
          </p:cNvPr>
          <p:cNvSpPr txBox="1"/>
          <p:nvPr/>
        </p:nvSpPr>
        <p:spPr>
          <a:xfrm>
            <a:off x="0" y="185035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Ursachen: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20CB3A90-18B4-4317-86CF-10808AA00E7D}"/>
              </a:ext>
            </a:extLst>
          </p:cNvPr>
          <p:cNvCxnSpPr/>
          <p:nvPr/>
        </p:nvCxnSpPr>
        <p:spPr>
          <a:xfrm flipH="1">
            <a:off x="4449562" y="2277000"/>
            <a:ext cx="1437193" cy="432000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152D3A89-7B81-49DD-93B6-C7F2496F57EC}"/>
              </a:ext>
            </a:extLst>
          </p:cNvPr>
          <p:cNvCxnSpPr/>
          <p:nvPr/>
        </p:nvCxnSpPr>
        <p:spPr>
          <a:xfrm>
            <a:off x="6350045" y="2276576"/>
            <a:ext cx="1404000" cy="432000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eck 26">
            <a:extLst>
              <a:ext uri="{FF2B5EF4-FFF2-40B4-BE49-F238E27FC236}">
                <a16:creationId xmlns:a16="http://schemas.microsoft.com/office/drawing/2014/main" id="{A13CA4E2-4D0A-482A-BBA8-02C192D11934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NEOKLASSIK</a:t>
            </a:r>
          </a:p>
        </p:txBody>
      </p:sp>
    </p:spTree>
    <p:extLst>
      <p:ext uri="{BB962C8B-B14F-4D97-AF65-F5344CB8AC3E}">
        <p14:creationId xmlns:p14="http://schemas.microsoft.com/office/powerpoint/2010/main" val="64035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F1942-9983-4D55-AA60-6B8E201C10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ROLLE DES STAATES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E651A8-D53D-49FD-A899-FFABE8215908}"/>
              </a:ext>
            </a:extLst>
          </p:cNvPr>
          <p:cNvSpPr txBox="1">
            <a:spLocks/>
          </p:cNvSpPr>
          <p:nvPr/>
        </p:nvSpPr>
        <p:spPr>
          <a:xfrm>
            <a:off x="1524000" y="-2738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de-DE" sz="2400" dirty="0">
              <a:latin typeface="Trebuchet MS" panose="020B0603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E267AD-F896-4ED0-8B60-7903D0A851EB}"/>
              </a:ext>
            </a:extLst>
          </p:cNvPr>
          <p:cNvSpPr txBox="1">
            <a:spLocks/>
          </p:cNvSpPr>
          <p:nvPr/>
        </p:nvSpPr>
        <p:spPr>
          <a:xfrm>
            <a:off x="1676400" y="-16"/>
            <a:ext cx="9144000" cy="50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de-DE" sz="2400" b="1" dirty="0">
              <a:solidFill>
                <a:srgbClr val="1F497D">
                  <a:lumMod val="60000"/>
                  <a:lumOff val="40000"/>
                </a:srgb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B45DECF-9624-48E3-AB5E-1F8E7EC13ABA}"/>
              </a:ext>
            </a:extLst>
          </p:cNvPr>
          <p:cNvSpPr/>
          <p:nvPr/>
        </p:nvSpPr>
        <p:spPr>
          <a:xfrm>
            <a:off x="4991186" y="1387330"/>
            <a:ext cx="5671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de-DE" sz="24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0F7989B3-C75B-4634-88B1-46FC1B684A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2798" y="2548242"/>
            <a:ext cx="2874160" cy="1436024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6DFCAD1-49F5-43B8-AD6D-4CFC2A56DBAC}"/>
              </a:ext>
            </a:extLst>
          </p:cNvPr>
          <p:cNvGrpSpPr/>
          <p:nvPr/>
        </p:nvGrpSpPr>
        <p:grpSpPr>
          <a:xfrm>
            <a:off x="516000" y="884145"/>
            <a:ext cx="4243038" cy="2250216"/>
            <a:chOff x="516000" y="884145"/>
            <a:chExt cx="4243038" cy="2250216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64C738FB-1146-4641-8EB6-227FF6016CC1}"/>
                </a:ext>
              </a:extLst>
            </p:cNvPr>
            <p:cNvGrpSpPr/>
            <p:nvPr/>
          </p:nvGrpSpPr>
          <p:grpSpPr>
            <a:xfrm>
              <a:off x="516000" y="884145"/>
              <a:ext cx="3237311" cy="2250216"/>
              <a:chOff x="-179518" y="1179659"/>
              <a:chExt cx="3237311" cy="2250216"/>
            </a:xfrm>
          </p:grpSpPr>
          <p:sp>
            <p:nvSpPr>
              <p:cNvPr id="31" name="Rechteck 30">
                <a:extLst>
                  <a:ext uri="{FF2B5EF4-FFF2-40B4-BE49-F238E27FC236}">
                    <a16:creationId xmlns:a16="http://schemas.microsoft.com/office/drawing/2014/main" id="{3D6EC845-F15C-4474-BA1C-9F95CD866044}"/>
                  </a:ext>
                </a:extLst>
              </p:cNvPr>
              <p:cNvSpPr/>
              <p:nvPr/>
            </p:nvSpPr>
            <p:spPr>
              <a:xfrm>
                <a:off x="-179518" y="1179659"/>
                <a:ext cx="3237311" cy="757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de-DE" sz="2400" b="1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Eigentumsrechte sichern</a:t>
                </a:r>
              </a:p>
            </p:txBody>
          </p:sp>
          <p:pic>
            <p:nvPicPr>
              <p:cNvPr id="32" name="Grafik 31">
                <a:extLst>
                  <a:ext uri="{FF2B5EF4-FFF2-40B4-BE49-F238E27FC236}">
                    <a16:creationId xmlns:a16="http://schemas.microsoft.com/office/drawing/2014/main" id="{610F7178-2019-4EA1-990E-A56C018E0D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99815" y="1888426"/>
                <a:ext cx="1541449" cy="1541449"/>
              </a:xfrm>
              <a:prstGeom prst="rect">
                <a:avLst/>
              </a:prstGeom>
            </p:spPr>
          </p:pic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D627D3CD-2168-42D4-B59C-45A16E2AC7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4725" y="2163351"/>
                <a:ext cx="856941" cy="856941"/>
              </a:xfrm>
              <a:prstGeom prst="rect">
                <a:avLst/>
              </a:prstGeom>
            </p:spPr>
          </p:pic>
        </p:grpSp>
        <p:cxnSp>
          <p:nvCxnSpPr>
            <p:cNvPr id="45" name="Gerade Verbindung mit Pfeil 44">
              <a:extLst>
                <a:ext uri="{FF2B5EF4-FFF2-40B4-BE49-F238E27FC236}">
                  <a16:creationId xmlns:a16="http://schemas.microsoft.com/office/drawing/2014/main" id="{311FB645-D335-45CF-9FE9-A492D0A985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35028" y="2549859"/>
              <a:ext cx="1424010" cy="443127"/>
            </a:xfrm>
            <a:prstGeom prst="straightConnector1">
              <a:avLst/>
            </a:prstGeom>
            <a:ln w="8255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1C99ECE-A63D-4ECD-A4E3-1F28A4B9E3CD}"/>
              </a:ext>
            </a:extLst>
          </p:cNvPr>
          <p:cNvGrpSpPr/>
          <p:nvPr/>
        </p:nvGrpSpPr>
        <p:grpSpPr>
          <a:xfrm>
            <a:off x="696000" y="3901570"/>
            <a:ext cx="4063038" cy="3038548"/>
            <a:chOff x="696000" y="3901570"/>
            <a:chExt cx="4063038" cy="3038548"/>
          </a:xfrm>
        </p:grpSpPr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D1E5DDB1-E980-470B-B2CB-D003D4424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1507805" y="5004229"/>
              <a:ext cx="967942" cy="1935889"/>
            </a:xfrm>
            <a:prstGeom prst="rect">
              <a:avLst/>
            </a:prstGeom>
          </p:spPr>
        </p:pic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50363967-0F10-4D31-B5FC-D45B6B6752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3263" y="3901570"/>
              <a:ext cx="1365775" cy="773699"/>
            </a:xfrm>
            <a:prstGeom prst="straightConnector1">
              <a:avLst/>
            </a:prstGeom>
            <a:ln w="8255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6228F38A-2EC9-40AE-B2F4-F2A65CE67393}"/>
                </a:ext>
              </a:extLst>
            </p:cNvPr>
            <p:cNvSpPr/>
            <p:nvPr/>
          </p:nvSpPr>
          <p:spPr>
            <a:xfrm>
              <a:off x="696000" y="4509000"/>
              <a:ext cx="2699036" cy="66479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de-DE" sz="24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öffentliche Güter bereitstellen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B27B2C6-2A69-47E0-A44C-FCA0EC3EF24F}"/>
              </a:ext>
            </a:extLst>
          </p:cNvPr>
          <p:cNvGrpSpPr/>
          <p:nvPr/>
        </p:nvGrpSpPr>
        <p:grpSpPr>
          <a:xfrm>
            <a:off x="7510953" y="3854825"/>
            <a:ext cx="4546734" cy="3032167"/>
            <a:chOff x="7510953" y="3854825"/>
            <a:chExt cx="4546734" cy="3032167"/>
          </a:xfrm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F54DDA0D-ACE5-4F82-AD64-D2492C78C5D6}"/>
                </a:ext>
              </a:extLst>
            </p:cNvPr>
            <p:cNvGrpSpPr/>
            <p:nvPr/>
          </p:nvGrpSpPr>
          <p:grpSpPr>
            <a:xfrm>
              <a:off x="7695162" y="4956649"/>
              <a:ext cx="2540838" cy="1930343"/>
              <a:chOff x="6276000" y="4956649"/>
              <a:chExt cx="2540838" cy="1930343"/>
            </a:xfrm>
          </p:grpSpPr>
          <p:pic>
            <p:nvPicPr>
              <p:cNvPr id="36" name="Grafik 35">
                <a:extLst>
                  <a:ext uri="{FF2B5EF4-FFF2-40B4-BE49-F238E27FC236}">
                    <a16:creationId xmlns:a16="http://schemas.microsoft.com/office/drawing/2014/main" id="{7E5F9F83-83A5-44F9-B28C-AAAED8BE3F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747135" y="4956649"/>
                <a:ext cx="1532351" cy="1532351"/>
              </a:xfrm>
              <a:prstGeom prst="rect">
                <a:avLst/>
              </a:prstGeom>
            </p:spPr>
          </p:pic>
          <p:sp>
            <p:nvSpPr>
              <p:cNvPr id="42" name="Rechteck 41">
                <a:extLst>
                  <a:ext uri="{FF2B5EF4-FFF2-40B4-BE49-F238E27FC236}">
                    <a16:creationId xmlns:a16="http://schemas.microsoft.com/office/drawing/2014/main" id="{D277ECC1-4516-4B62-B14B-F720FA540955}"/>
                  </a:ext>
                </a:extLst>
              </p:cNvPr>
              <p:cNvSpPr/>
              <p:nvPr/>
            </p:nvSpPr>
            <p:spPr>
              <a:xfrm>
                <a:off x="6276000" y="6222195"/>
                <a:ext cx="2540838" cy="66479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de-DE" sz="24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p</a:t>
                </a:r>
                <a:r>
                  <a:rPr lang="de-DE" sz="2400" dirty="0" err="1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ositiv</a:t>
                </a:r>
                <a:r>
                  <a:rPr lang="de-DE" sz="24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:</a:t>
                </a: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de-DE" sz="24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subventionieren</a:t>
                </a:r>
              </a:p>
            </p:txBody>
          </p:sp>
        </p:grpSp>
        <p:cxnSp>
          <p:nvCxnSpPr>
            <p:cNvPr id="48" name="Gerade Verbindung mit Pfeil 47">
              <a:extLst>
                <a:ext uri="{FF2B5EF4-FFF2-40B4-BE49-F238E27FC236}">
                  <a16:creationId xmlns:a16="http://schemas.microsoft.com/office/drawing/2014/main" id="{4EB5A662-B062-4199-900B-6560FCEC8FE9}"/>
                </a:ext>
              </a:extLst>
            </p:cNvPr>
            <p:cNvCxnSpPr>
              <a:cxnSpLocks/>
            </p:cNvCxnSpPr>
            <p:nvPr/>
          </p:nvCxnSpPr>
          <p:spPr>
            <a:xfrm>
              <a:off x="10170220" y="4752410"/>
              <a:ext cx="640389" cy="503639"/>
            </a:xfrm>
            <a:prstGeom prst="straightConnector1">
              <a:avLst/>
            </a:prstGeom>
            <a:ln w="8255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>
              <a:extLst>
                <a:ext uri="{FF2B5EF4-FFF2-40B4-BE49-F238E27FC236}">
                  <a16:creationId xmlns:a16="http://schemas.microsoft.com/office/drawing/2014/main" id="{130347EB-6FFF-4E36-BD8E-E36F0E8957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32472" y="4509000"/>
              <a:ext cx="719452" cy="747049"/>
            </a:xfrm>
            <a:prstGeom prst="straightConnector1">
              <a:avLst/>
            </a:prstGeom>
            <a:ln w="8255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A2D0FD2F-1ECE-4F75-99A8-4EA4F4B6DF93}"/>
                </a:ext>
              </a:extLst>
            </p:cNvPr>
            <p:cNvGrpSpPr/>
            <p:nvPr/>
          </p:nvGrpSpPr>
          <p:grpSpPr>
            <a:xfrm>
              <a:off x="10145386" y="5049000"/>
              <a:ext cx="1912301" cy="1819775"/>
              <a:chOff x="9353890" y="5049000"/>
              <a:chExt cx="1912301" cy="1819775"/>
            </a:xfrm>
          </p:grpSpPr>
          <p:pic>
            <p:nvPicPr>
              <p:cNvPr id="41" name="Grafik 40">
                <a:extLst>
                  <a:ext uri="{FF2B5EF4-FFF2-40B4-BE49-F238E27FC236}">
                    <a16:creationId xmlns:a16="http://schemas.microsoft.com/office/drawing/2014/main" id="{CC235257-471E-4EDD-BF9B-43A2190F8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965064" y="5049000"/>
                <a:ext cx="689954" cy="1379908"/>
              </a:xfrm>
              <a:prstGeom prst="rect">
                <a:avLst/>
              </a:prstGeom>
            </p:spPr>
          </p:pic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B269192E-68EB-4277-9A8D-A3F3A57A025A}"/>
                  </a:ext>
                </a:extLst>
              </p:cNvPr>
              <p:cNvSpPr/>
              <p:nvPr/>
            </p:nvSpPr>
            <p:spPr>
              <a:xfrm>
                <a:off x="9353890" y="6203978"/>
                <a:ext cx="1912301" cy="66479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de-DE" sz="24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negativ:</a:t>
                </a: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de-DE" sz="24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besteuern</a:t>
                </a:r>
              </a:p>
            </p:txBody>
          </p:sp>
        </p:grpSp>
        <p:cxnSp>
          <p:nvCxnSpPr>
            <p:cNvPr id="77" name="Gerade Verbindung mit Pfeil 76">
              <a:extLst>
                <a:ext uri="{FF2B5EF4-FFF2-40B4-BE49-F238E27FC236}">
                  <a16:creationId xmlns:a16="http://schemas.microsoft.com/office/drawing/2014/main" id="{31850CEE-78DD-4DF8-866D-DACF7A577FE7}"/>
                </a:ext>
              </a:extLst>
            </p:cNvPr>
            <p:cNvCxnSpPr>
              <a:cxnSpLocks/>
            </p:cNvCxnSpPr>
            <p:nvPr/>
          </p:nvCxnSpPr>
          <p:spPr>
            <a:xfrm>
              <a:off x="7510953" y="3854825"/>
              <a:ext cx="1817607" cy="820444"/>
            </a:xfrm>
            <a:prstGeom prst="straightConnector1">
              <a:avLst/>
            </a:prstGeom>
            <a:ln w="8255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E5971F32-5C02-4B96-9099-3C5DCD7B2C61}"/>
                </a:ext>
              </a:extLst>
            </p:cNvPr>
            <p:cNvSpPr/>
            <p:nvPr/>
          </p:nvSpPr>
          <p:spPr>
            <a:xfrm>
              <a:off x="8473061" y="4157174"/>
              <a:ext cx="2373880" cy="6647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de-DE" sz="24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externe Effekte einpreisen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D333040-7273-45B5-9EA8-D334DDE15E0B}"/>
              </a:ext>
            </a:extLst>
          </p:cNvPr>
          <p:cNvGrpSpPr/>
          <p:nvPr/>
        </p:nvGrpSpPr>
        <p:grpSpPr>
          <a:xfrm>
            <a:off x="7432964" y="1024756"/>
            <a:ext cx="4627401" cy="2581030"/>
            <a:chOff x="7432964" y="1024756"/>
            <a:chExt cx="4627401" cy="2581030"/>
          </a:xfrm>
        </p:grpSpPr>
        <p:cxnSp>
          <p:nvCxnSpPr>
            <p:cNvPr id="46" name="Gerade Verbindung mit Pfeil 45">
              <a:extLst>
                <a:ext uri="{FF2B5EF4-FFF2-40B4-BE49-F238E27FC236}">
                  <a16:creationId xmlns:a16="http://schemas.microsoft.com/office/drawing/2014/main" id="{A0825247-61B5-40D5-BD3B-36E41FC560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32964" y="2560218"/>
              <a:ext cx="1183036" cy="471186"/>
            </a:xfrm>
            <a:prstGeom prst="straightConnector1">
              <a:avLst/>
            </a:prstGeom>
            <a:ln w="8255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uppieren 100">
              <a:extLst>
                <a:ext uri="{FF2B5EF4-FFF2-40B4-BE49-F238E27FC236}">
                  <a16:creationId xmlns:a16="http://schemas.microsoft.com/office/drawing/2014/main" id="{A12E689C-20C9-489F-ABCD-8C5583884257}"/>
                </a:ext>
              </a:extLst>
            </p:cNvPr>
            <p:cNvGrpSpPr/>
            <p:nvPr/>
          </p:nvGrpSpPr>
          <p:grpSpPr>
            <a:xfrm>
              <a:off x="8254108" y="1024756"/>
              <a:ext cx="3806257" cy="2581030"/>
              <a:chOff x="8254108" y="1024756"/>
              <a:chExt cx="3806257" cy="2581030"/>
            </a:xfrm>
          </p:grpSpPr>
          <p:grpSp>
            <p:nvGrpSpPr>
              <p:cNvPr id="99" name="Gruppieren 98">
                <a:extLst>
                  <a:ext uri="{FF2B5EF4-FFF2-40B4-BE49-F238E27FC236}">
                    <a16:creationId xmlns:a16="http://schemas.microsoft.com/office/drawing/2014/main" id="{7EBB0C4E-E0F4-4A6E-B2A1-23E3DCC130CF}"/>
                  </a:ext>
                </a:extLst>
              </p:cNvPr>
              <p:cNvGrpSpPr/>
              <p:nvPr/>
            </p:nvGrpSpPr>
            <p:grpSpPr>
              <a:xfrm>
                <a:off x="8254108" y="1024756"/>
                <a:ext cx="3806257" cy="2581030"/>
                <a:chOff x="8254108" y="1024756"/>
                <a:chExt cx="3806257" cy="2581030"/>
              </a:xfrm>
            </p:grpSpPr>
            <p:pic>
              <p:nvPicPr>
                <p:cNvPr id="94" name="Grafik 93">
                  <a:extLst>
                    <a:ext uri="{FF2B5EF4-FFF2-40B4-BE49-F238E27FC236}">
                      <a16:creationId xmlns:a16="http://schemas.microsoft.com/office/drawing/2014/main" id="{ECCEC5CA-B766-40B5-A2AF-53D586A4B0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84858" y="1742187"/>
                  <a:ext cx="1784930" cy="1784930"/>
                </a:xfrm>
                <a:prstGeom prst="rect">
                  <a:avLst/>
                </a:prstGeom>
              </p:spPr>
            </p:pic>
            <p:grpSp>
              <p:nvGrpSpPr>
                <p:cNvPr id="98" name="Gruppieren 97">
                  <a:extLst>
                    <a:ext uri="{FF2B5EF4-FFF2-40B4-BE49-F238E27FC236}">
                      <a16:creationId xmlns:a16="http://schemas.microsoft.com/office/drawing/2014/main" id="{CB5C6A4E-F7B2-42B0-AA05-6D7959E4E9B6}"/>
                    </a:ext>
                  </a:extLst>
                </p:cNvPr>
                <p:cNvGrpSpPr/>
                <p:nvPr/>
              </p:nvGrpSpPr>
              <p:grpSpPr>
                <a:xfrm>
                  <a:off x="8254108" y="1024756"/>
                  <a:ext cx="3806257" cy="2581030"/>
                  <a:chOff x="8242257" y="1015058"/>
                  <a:chExt cx="3806257" cy="2581030"/>
                </a:xfrm>
              </p:grpSpPr>
              <p:grpSp>
                <p:nvGrpSpPr>
                  <p:cNvPr id="7" name="Gruppieren 6">
                    <a:extLst>
                      <a:ext uri="{FF2B5EF4-FFF2-40B4-BE49-F238E27FC236}">
                        <a16:creationId xmlns:a16="http://schemas.microsoft.com/office/drawing/2014/main" id="{0E6F7208-B6F9-4EC3-B960-0B7EF7B01A1D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8242257" y="1015058"/>
                    <a:ext cx="3806257" cy="2451270"/>
                    <a:chOff x="-550303" y="3895369"/>
                    <a:chExt cx="3193404" cy="2451270"/>
                  </a:xfrm>
                </p:grpSpPr>
                <p:sp>
                  <p:nvSpPr>
                    <p:cNvPr id="8" name="Rechteck 7">
                      <a:extLst>
                        <a:ext uri="{FF2B5EF4-FFF2-40B4-BE49-F238E27FC236}">
                          <a16:creationId xmlns:a16="http://schemas.microsoft.com/office/drawing/2014/main" id="{82BF128C-BB82-4F3C-8885-8D429EDF69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50303" y="3895369"/>
                      <a:ext cx="3193404" cy="75713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defRPr/>
                      </a:pPr>
                      <a:r>
                        <a:rPr lang="de-DE" sz="2400" b="1" dirty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Monopole und Kartelle zerschlagen</a:t>
                      </a:r>
                    </a:p>
                  </p:txBody>
                </p:sp>
                <p:sp>
                  <p:nvSpPr>
                    <p:cNvPr id="29" name="Textfeld 28">
                      <a:extLst>
                        <a:ext uri="{FF2B5EF4-FFF2-40B4-BE49-F238E27FC236}">
                          <a16:creationId xmlns:a16="http://schemas.microsoft.com/office/drawing/2014/main" id="{AF525000-51D2-449B-94C9-A33C5E4F1AC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7321" y="4869311"/>
                      <a:ext cx="1372130" cy="147732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ctr">
                        <a:defRPr/>
                      </a:pPr>
                      <a:r>
                        <a:rPr lang="de-DE" sz="2400" b="1" dirty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 Nur hier: Wasser!</a:t>
                      </a:r>
                    </a:p>
                    <a:p>
                      <a:pPr algn="ctr">
                        <a:defRPr/>
                      </a:pPr>
                      <a:r>
                        <a:rPr lang="de-DE" sz="2400" b="1" dirty="0">
                          <a:solidFill>
                            <a:srgbClr val="002060"/>
                          </a:solidFill>
                          <a:latin typeface="Trebuchet MS" panose="020B0603020202020204" pitchFamily="34" charset="0"/>
                        </a:rPr>
                        <a:t>Glas: 10 €</a:t>
                      </a:r>
                    </a:p>
                    <a:p>
                      <a:pPr>
                        <a:defRPr/>
                      </a:pPr>
                      <a:endParaRPr lang="de-DE" sz="2400" b="1" dirty="0">
                        <a:solidFill>
                          <a:prstClr val="black"/>
                        </a:solidFill>
                        <a:latin typeface="Trebuchet MS" panose="020B0603020202020204" pitchFamily="34" charset="0"/>
                      </a:endParaRPr>
                    </a:p>
                  </p:txBody>
                </p:sp>
              </p:grpSp>
              <p:pic>
                <p:nvPicPr>
                  <p:cNvPr id="92" name="Grafik 91">
                    <a:extLst>
                      <a:ext uri="{FF2B5EF4-FFF2-40B4-BE49-F238E27FC236}">
                        <a16:creationId xmlns:a16="http://schemas.microsoft.com/office/drawing/2014/main" id="{A2F5F56A-C15C-40D0-A522-41394F9B05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829319" y="1542726"/>
                    <a:ext cx="1026681" cy="2053362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00" name="Grafik 99">
                <a:extLst>
                  <a:ext uri="{FF2B5EF4-FFF2-40B4-BE49-F238E27FC236}">
                    <a16:creationId xmlns:a16="http://schemas.microsoft.com/office/drawing/2014/main" id="{5F5968BF-08CD-4FD9-ADC0-29BC0F830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1619" y="1703277"/>
                <a:ext cx="856941" cy="856941"/>
              </a:xfrm>
              <a:prstGeom prst="rect">
                <a:avLst/>
              </a:prstGeom>
            </p:spPr>
          </p:pic>
        </p:grpSp>
      </p:grpSp>
      <p:sp>
        <p:nvSpPr>
          <p:cNvPr id="47" name="Rechteck 46">
            <a:extLst>
              <a:ext uri="{FF2B5EF4-FFF2-40B4-BE49-F238E27FC236}">
                <a16:creationId xmlns:a16="http://schemas.microsoft.com/office/drawing/2014/main" id="{D9F034D2-4A11-4429-967D-587D3107ABA4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NEOKLASSIK</a:t>
            </a:r>
          </a:p>
        </p:txBody>
      </p:sp>
    </p:spTree>
    <p:extLst>
      <p:ext uri="{BB962C8B-B14F-4D97-AF65-F5344CB8AC3E}">
        <p14:creationId xmlns:p14="http://schemas.microsoft.com/office/powerpoint/2010/main" val="52924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A12C2-D4DA-4C0C-9D7E-0FEB586E02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Trebuchet MS" panose="020B0603020202020204" pitchFamily="34" charset="0"/>
              </a:rPr>
              <a:t>     Neoklassik             		       Neo-Liberalismus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041D0B-578D-42B9-853E-D3F4933A0187}"/>
              </a:ext>
            </a:extLst>
          </p:cNvPr>
          <p:cNvSpPr txBox="1">
            <a:spLocks/>
          </p:cNvSpPr>
          <p:nvPr/>
        </p:nvSpPr>
        <p:spPr>
          <a:xfrm>
            <a:off x="1524000" y="-27384"/>
            <a:ext cx="908788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de-DE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8AED22-76BB-4B39-93C5-B67B55BE4CB4}"/>
              </a:ext>
            </a:extLst>
          </p:cNvPr>
          <p:cNvSpPr txBox="1">
            <a:spLocks/>
          </p:cNvSpPr>
          <p:nvPr/>
        </p:nvSpPr>
        <p:spPr>
          <a:xfrm>
            <a:off x="1676400" y="-16"/>
            <a:ext cx="9144000" cy="50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de-DE" b="1" dirty="0">
              <a:solidFill>
                <a:srgbClr val="002060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890A235-8E86-4B25-B563-65F9090282D4}"/>
              </a:ext>
            </a:extLst>
          </p:cNvPr>
          <p:cNvSpPr/>
          <p:nvPr/>
        </p:nvSpPr>
        <p:spPr>
          <a:xfrm>
            <a:off x="4996340" y="1485527"/>
            <a:ext cx="56716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22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86918DC3-1E33-4997-8115-03A175F27E6F}"/>
              </a:ext>
            </a:extLst>
          </p:cNvPr>
          <p:cNvCxnSpPr>
            <a:cxnSpLocks/>
            <a:stCxn id="2" idx="2"/>
            <a:endCxn id="61" idx="0"/>
          </p:cNvCxnSpPr>
          <p:nvPr/>
        </p:nvCxnSpPr>
        <p:spPr>
          <a:xfrm flipH="1">
            <a:off x="6070526" y="765000"/>
            <a:ext cx="25474" cy="4400101"/>
          </a:xfrm>
          <a:prstGeom prst="line">
            <a:avLst/>
          </a:prstGeom>
          <a:ln w="317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63FED01A-4AEB-4B62-9736-B662BC369974}"/>
              </a:ext>
            </a:extLst>
          </p:cNvPr>
          <p:cNvSpPr/>
          <p:nvPr/>
        </p:nvSpPr>
        <p:spPr>
          <a:xfrm>
            <a:off x="-24000" y="712864"/>
            <a:ext cx="6010054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sz="2200" b="1" dirty="0">
                <a:solidFill>
                  <a:srgbClr val="002060"/>
                </a:solidFill>
                <a:latin typeface="Trebuchet MS" panose="020B0603020202020204" pitchFamily="34" charset="0"/>
              </a:rPr>
              <a:t>(Entstehung: Ende 19. Jh.)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C63BDFB-087C-4574-BD2F-29C158DC9630}"/>
              </a:ext>
            </a:extLst>
          </p:cNvPr>
          <p:cNvSpPr/>
          <p:nvPr/>
        </p:nvSpPr>
        <p:spPr>
          <a:xfrm>
            <a:off x="6024001" y="719567"/>
            <a:ext cx="6088823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sz="2200" b="1" dirty="0">
                <a:solidFill>
                  <a:srgbClr val="002060"/>
                </a:solidFill>
                <a:latin typeface="Trebuchet MS" panose="020B0603020202020204" pitchFamily="34" charset="0"/>
              </a:rPr>
              <a:t>  (Entstehung: 1940er Jahre)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91319AE-37A5-4E64-A99A-F2FA9CBF81CA}"/>
              </a:ext>
            </a:extLst>
          </p:cNvPr>
          <p:cNvSpPr/>
          <p:nvPr/>
        </p:nvSpPr>
        <p:spPr>
          <a:xfrm>
            <a:off x="2676000" y="1629000"/>
            <a:ext cx="458188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+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F4ADFF1-0E32-45E8-AEE5-347F3E5D16F0}"/>
              </a:ext>
            </a:extLst>
          </p:cNvPr>
          <p:cNvSpPr/>
          <p:nvPr/>
        </p:nvSpPr>
        <p:spPr>
          <a:xfrm>
            <a:off x="869043" y="3288100"/>
            <a:ext cx="723117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+</a:t>
            </a:r>
          </a:p>
        </p:txBody>
      </p:sp>
      <p:sp>
        <p:nvSpPr>
          <p:cNvPr id="49" name="Ungleich 48">
            <a:extLst>
              <a:ext uri="{FF2B5EF4-FFF2-40B4-BE49-F238E27FC236}">
                <a16:creationId xmlns:a16="http://schemas.microsoft.com/office/drawing/2014/main" id="{30DA51DB-9F2A-4A48-A756-F9E3C02EBC17}"/>
              </a:ext>
            </a:extLst>
          </p:cNvPr>
          <p:cNvSpPr/>
          <p:nvPr/>
        </p:nvSpPr>
        <p:spPr>
          <a:xfrm>
            <a:off x="5785133" y="255551"/>
            <a:ext cx="721701" cy="457631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EAE862E7-1464-4282-BD58-D8E25490C99D}"/>
              </a:ext>
            </a:extLst>
          </p:cNvPr>
          <p:cNvGrpSpPr/>
          <p:nvPr/>
        </p:nvGrpSpPr>
        <p:grpSpPr>
          <a:xfrm>
            <a:off x="6996000" y="5938762"/>
            <a:ext cx="5025505" cy="834231"/>
            <a:chOff x="6975922" y="5764490"/>
            <a:chExt cx="4907653" cy="929734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797127C7-D230-4D23-956B-F631D501870D}"/>
                </a:ext>
              </a:extLst>
            </p:cNvPr>
            <p:cNvSpPr/>
            <p:nvPr/>
          </p:nvSpPr>
          <p:spPr>
            <a:xfrm>
              <a:off x="7023992" y="5879601"/>
              <a:ext cx="4832007" cy="7409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  <a:sym typeface="Wingdings" panose="05000000000000000000" pitchFamily="2" charset="2"/>
                </a:rPr>
                <a:t> </a:t>
              </a: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Neoliberalismus: </a:t>
              </a:r>
            </a:p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politisches Programm für den Markt</a:t>
              </a:r>
            </a:p>
          </p:txBody>
        </p:sp>
        <p:sp>
          <p:nvSpPr>
            <p:cNvPr id="53" name="Abgerundetes Rechteck 69">
              <a:extLst>
                <a:ext uri="{FF2B5EF4-FFF2-40B4-BE49-F238E27FC236}">
                  <a16:creationId xmlns:a16="http://schemas.microsoft.com/office/drawing/2014/main" id="{BF3DE7C5-8B16-4E64-8938-B401234D112B}"/>
                </a:ext>
              </a:extLst>
            </p:cNvPr>
            <p:cNvSpPr/>
            <p:nvPr/>
          </p:nvSpPr>
          <p:spPr>
            <a:xfrm>
              <a:off x="6975922" y="5764490"/>
              <a:ext cx="4907653" cy="929734"/>
            </a:xfrm>
            <a:prstGeom prst="round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7E1074CC-8826-4DBE-9F89-A99524F58890}"/>
              </a:ext>
            </a:extLst>
          </p:cNvPr>
          <p:cNvGrpSpPr/>
          <p:nvPr/>
        </p:nvGrpSpPr>
        <p:grpSpPr>
          <a:xfrm>
            <a:off x="75113" y="4568178"/>
            <a:ext cx="5099896" cy="1249468"/>
            <a:chOff x="122833" y="4255257"/>
            <a:chExt cx="4161135" cy="1057043"/>
          </a:xfrm>
        </p:grpSpPr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4C5FC08E-51B8-49E2-9B82-4CAE516BF6D5}"/>
                </a:ext>
              </a:extLst>
            </p:cNvPr>
            <p:cNvSpPr/>
            <p:nvPr/>
          </p:nvSpPr>
          <p:spPr>
            <a:xfrm>
              <a:off x="122833" y="4315104"/>
              <a:ext cx="4089127" cy="99719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Leitfrage: Wie können knappe Produktionsfaktoren am besten eingesetzt werden?</a:t>
              </a:r>
            </a:p>
          </p:txBody>
        </p:sp>
        <p:sp>
          <p:nvSpPr>
            <p:cNvPr id="56" name="Abgerundetes Rechteck 70">
              <a:extLst>
                <a:ext uri="{FF2B5EF4-FFF2-40B4-BE49-F238E27FC236}">
                  <a16:creationId xmlns:a16="http://schemas.microsoft.com/office/drawing/2014/main" id="{D0F46282-2AF0-42B2-B0EC-753467F457B5}"/>
                </a:ext>
              </a:extLst>
            </p:cNvPr>
            <p:cNvSpPr/>
            <p:nvPr/>
          </p:nvSpPr>
          <p:spPr>
            <a:xfrm>
              <a:off x="122833" y="4255257"/>
              <a:ext cx="4161135" cy="1042641"/>
            </a:xfrm>
            <a:prstGeom prst="roundRect">
              <a:avLst/>
            </a:prstGeom>
            <a:noFill/>
            <a:ln w="38100">
              <a:solidFill>
                <a:srgbClr val="3760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FB2640DA-F4A7-4AE0-A763-33FA6684A506}"/>
              </a:ext>
            </a:extLst>
          </p:cNvPr>
          <p:cNvGrpSpPr/>
          <p:nvPr/>
        </p:nvGrpSpPr>
        <p:grpSpPr>
          <a:xfrm>
            <a:off x="64826" y="5908527"/>
            <a:ext cx="5162626" cy="842317"/>
            <a:chOff x="212884" y="5764479"/>
            <a:chExt cx="3401733" cy="1042641"/>
          </a:xfrm>
        </p:grpSpPr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38C366EE-9AF7-497F-9E28-1D7715C57221}"/>
                </a:ext>
              </a:extLst>
            </p:cNvPr>
            <p:cNvSpPr/>
            <p:nvPr/>
          </p:nvSpPr>
          <p:spPr>
            <a:xfrm>
              <a:off x="212884" y="5895301"/>
              <a:ext cx="3401733" cy="82290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  <a:sym typeface="Wingdings" panose="05000000000000000000" pitchFamily="2" charset="2"/>
                </a:rPr>
                <a:t> </a:t>
              </a: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Neoklassik: </a:t>
              </a:r>
            </a:p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mathematische Theorie des Marktes </a:t>
              </a:r>
            </a:p>
          </p:txBody>
        </p:sp>
        <p:sp>
          <p:nvSpPr>
            <p:cNvPr id="59" name="Abgerundetes Rechteck 71">
              <a:extLst>
                <a:ext uri="{FF2B5EF4-FFF2-40B4-BE49-F238E27FC236}">
                  <a16:creationId xmlns:a16="http://schemas.microsoft.com/office/drawing/2014/main" id="{60F160FE-E83A-47BA-A5B6-048924E9C1C7}"/>
                </a:ext>
              </a:extLst>
            </p:cNvPr>
            <p:cNvSpPr/>
            <p:nvPr/>
          </p:nvSpPr>
          <p:spPr>
            <a:xfrm>
              <a:off x="214302" y="5764479"/>
              <a:ext cx="3356194" cy="1042641"/>
            </a:xfrm>
            <a:prstGeom prst="roundRect">
              <a:avLst/>
            </a:prstGeom>
            <a:noFill/>
            <a:ln w="38100">
              <a:solidFill>
                <a:srgbClr val="3760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00FB50D6-A50E-49E3-9B10-4FF491D8AE37}"/>
              </a:ext>
            </a:extLst>
          </p:cNvPr>
          <p:cNvGrpSpPr/>
          <p:nvPr/>
        </p:nvGrpSpPr>
        <p:grpSpPr>
          <a:xfrm>
            <a:off x="5307665" y="5165101"/>
            <a:ext cx="1547639" cy="1585743"/>
            <a:chOff x="3654739" y="5268365"/>
            <a:chExt cx="1686497" cy="1585743"/>
          </a:xfrm>
        </p:grpSpPr>
        <p:sp>
          <p:nvSpPr>
            <p:cNvPr id="61" name="Gleichschenkliges Dreieck 60">
              <a:extLst>
                <a:ext uri="{FF2B5EF4-FFF2-40B4-BE49-F238E27FC236}">
                  <a16:creationId xmlns:a16="http://schemas.microsoft.com/office/drawing/2014/main" id="{94E9BD9E-3762-468B-BAB3-19A7E4B10556}"/>
                </a:ext>
              </a:extLst>
            </p:cNvPr>
            <p:cNvSpPr/>
            <p:nvPr/>
          </p:nvSpPr>
          <p:spPr>
            <a:xfrm>
              <a:off x="3686625" y="5268365"/>
              <a:ext cx="1598840" cy="720080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r>
                <a:rPr lang="de-DE" sz="24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VWL</a:t>
              </a:r>
            </a:p>
          </p:txBody>
        </p:sp>
        <p:sp>
          <p:nvSpPr>
            <p:cNvPr id="62" name="Abgerundetes Rechteck 72">
              <a:extLst>
                <a:ext uri="{FF2B5EF4-FFF2-40B4-BE49-F238E27FC236}">
                  <a16:creationId xmlns:a16="http://schemas.microsoft.com/office/drawing/2014/main" id="{D6E20515-353B-4940-A287-2E6081CFFC8A}"/>
                </a:ext>
              </a:extLst>
            </p:cNvPr>
            <p:cNvSpPr/>
            <p:nvPr/>
          </p:nvSpPr>
          <p:spPr>
            <a:xfrm>
              <a:off x="3654740" y="6020690"/>
              <a:ext cx="437435" cy="187089"/>
            </a:xfrm>
            <a:prstGeom prst="roundRect">
              <a:avLst/>
            </a:prstGeom>
            <a:noFill/>
            <a:ln w="38100">
              <a:solidFill>
                <a:srgbClr val="3760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63" name="Abgerundetes Rechteck 76">
              <a:extLst>
                <a:ext uri="{FF2B5EF4-FFF2-40B4-BE49-F238E27FC236}">
                  <a16:creationId xmlns:a16="http://schemas.microsoft.com/office/drawing/2014/main" id="{EB811D21-C575-4C70-B805-C3BAFA0C0A35}"/>
                </a:ext>
              </a:extLst>
            </p:cNvPr>
            <p:cNvSpPr/>
            <p:nvPr/>
          </p:nvSpPr>
          <p:spPr>
            <a:xfrm>
              <a:off x="3654911" y="6236133"/>
              <a:ext cx="437435" cy="187089"/>
            </a:xfrm>
            <a:prstGeom prst="roundRect">
              <a:avLst/>
            </a:prstGeom>
            <a:noFill/>
            <a:ln w="38100">
              <a:solidFill>
                <a:srgbClr val="3760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64" name="Abgerundetes Rechteck 77">
              <a:extLst>
                <a:ext uri="{FF2B5EF4-FFF2-40B4-BE49-F238E27FC236}">
                  <a16:creationId xmlns:a16="http://schemas.microsoft.com/office/drawing/2014/main" id="{65C83D70-8349-42E8-B9DF-B8D6B34F5BC9}"/>
                </a:ext>
              </a:extLst>
            </p:cNvPr>
            <p:cNvSpPr/>
            <p:nvPr/>
          </p:nvSpPr>
          <p:spPr>
            <a:xfrm>
              <a:off x="3656869" y="6451576"/>
              <a:ext cx="437435" cy="187089"/>
            </a:xfrm>
            <a:prstGeom prst="roundRect">
              <a:avLst/>
            </a:prstGeom>
            <a:noFill/>
            <a:ln w="38100">
              <a:solidFill>
                <a:srgbClr val="3760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65" name="Abgerundetes Rechteck 78">
              <a:extLst>
                <a:ext uri="{FF2B5EF4-FFF2-40B4-BE49-F238E27FC236}">
                  <a16:creationId xmlns:a16="http://schemas.microsoft.com/office/drawing/2014/main" id="{1C265C2E-E15F-4865-9019-84354389FEFA}"/>
                </a:ext>
              </a:extLst>
            </p:cNvPr>
            <p:cNvSpPr/>
            <p:nvPr/>
          </p:nvSpPr>
          <p:spPr>
            <a:xfrm>
              <a:off x="3654739" y="6667019"/>
              <a:ext cx="437435" cy="187089"/>
            </a:xfrm>
            <a:prstGeom prst="roundRect">
              <a:avLst/>
            </a:prstGeom>
            <a:noFill/>
            <a:ln w="38100">
              <a:solidFill>
                <a:srgbClr val="3760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66" name="Abgerundetes Rechteck 79">
              <a:extLst>
                <a:ext uri="{FF2B5EF4-FFF2-40B4-BE49-F238E27FC236}">
                  <a16:creationId xmlns:a16="http://schemas.microsoft.com/office/drawing/2014/main" id="{D23EC156-7E63-4D2A-B470-465A451CEB62}"/>
                </a:ext>
              </a:extLst>
            </p:cNvPr>
            <p:cNvSpPr/>
            <p:nvPr/>
          </p:nvSpPr>
          <p:spPr>
            <a:xfrm>
              <a:off x="4901672" y="6020690"/>
              <a:ext cx="437435" cy="187089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67" name="Abgerundetes Rechteck 80">
              <a:extLst>
                <a:ext uri="{FF2B5EF4-FFF2-40B4-BE49-F238E27FC236}">
                  <a16:creationId xmlns:a16="http://schemas.microsoft.com/office/drawing/2014/main" id="{31BFD717-5F77-45C8-81A2-F7CAB0C807CD}"/>
                </a:ext>
              </a:extLst>
            </p:cNvPr>
            <p:cNvSpPr/>
            <p:nvPr/>
          </p:nvSpPr>
          <p:spPr>
            <a:xfrm>
              <a:off x="4901843" y="6236133"/>
              <a:ext cx="437435" cy="187089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68" name="Abgerundetes Rechteck 81">
              <a:extLst>
                <a:ext uri="{FF2B5EF4-FFF2-40B4-BE49-F238E27FC236}">
                  <a16:creationId xmlns:a16="http://schemas.microsoft.com/office/drawing/2014/main" id="{D9289D1E-6108-404B-95EE-EF52C59EDED9}"/>
                </a:ext>
              </a:extLst>
            </p:cNvPr>
            <p:cNvSpPr/>
            <p:nvPr/>
          </p:nvSpPr>
          <p:spPr>
            <a:xfrm>
              <a:off x="4903801" y="6451576"/>
              <a:ext cx="437435" cy="187089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69" name="Abgerundetes Rechteck 82">
              <a:extLst>
                <a:ext uri="{FF2B5EF4-FFF2-40B4-BE49-F238E27FC236}">
                  <a16:creationId xmlns:a16="http://schemas.microsoft.com/office/drawing/2014/main" id="{6ACC6E0A-5ADC-4EAE-A6B1-8CE609ADC3A4}"/>
                </a:ext>
              </a:extLst>
            </p:cNvPr>
            <p:cNvSpPr/>
            <p:nvPr/>
          </p:nvSpPr>
          <p:spPr>
            <a:xfrm>
              <a:off x="4901671" y="6667019"/>
              <a:ext cx="437435" cy="187089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E15CED96-0770-4102-A9E3-FDB7387933E9}"/>
              </a:ext>
            </a:extLst>
          </p:cNvPr>
          <p:cNvGrpSpPr/>
          <p:nvPr/>
        </p:nvGrpSpPr>
        <p:grpSpPr>
          <a:xfrm>
            <a:off x="6991517" y="4569884"/>
            <a:ext cx="5029986" cy="1230738"/>
            <a:chOff x="6370905" y="4131705"/>
            <a:chExt cx="5512670" cy="1119874"/>
          </a:xfrm>
        </p:grpSpPr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F8B553D1-DD4A-4C23-BE46-FA9978E97D63}"/>
                </a:ext>
              </a:extLst>
            </p:cNvPr>
            <p:cNvSpPr/>
            <p:nvPr/>
          </p:nvSpPr>
          <p:spPr>
            <a:xfrm>
              <a:off x="6441757" y="4245079"/>
              <a:ext cx="5381407" cy="90736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Leitfrage: Welchen politischen Rahmen brauchen Märkte, um gut zu funktionieren?</a:t>
              </a:r>
            </a:p>
          </p:txBody>
        </p:sp>
        <p:sp>
          <p:nvSpPr>
            <p:cNvPr id="70" name="Abgerundetes Rechteck 83">
              <a:extLst>
                <a:ext uri="{FF2B5EF4-FFF2-40B4-BE49-F238E27FC236}">
                  <a16:creationId xmlns:a16="http://schemas.microsoft.com/office/drawing/2014/main" id="{D6D1448C-53D0-4B6E-A7EE-8DA1307E7248}"/>
                </a:ext>
              </a:extLst>
            </p:cNvPr>
            <p:cNvSpPr/>
            <p:nvPr/>
          </p:nvSpPr>
          <p:spPr>
            <a:xfrm>
              <a:off x="6370905" y="4131705"/>
              <a:ext cx="5512670" cy="1119874"/>
            </a:xfrm>
            <a:prstGeom prst="round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1831FCE9-4C3D-4A10-86EA-D601FFD92DFD}"/>
              </a:ext>
            </a:extLst>
          </p:cNvPr>
          <p:cNvGrpSpPr/>
          <p:nvPr/>
        </p:nvGrpSpPr>
        <p:grpSpPr>
          <a:xfrm>
            <a:off x="394987" y="1107449"/>
            <a:ext cx="2281013" cy="1780318"/>
            <a:chOff x="307082" y="1107449"/>
            <a:chExt cx="2281013" cy="1780318"/>
          </a:xfrm>
        </p:grpSpPr>
        <p:grpSp>
          <p:nvGrpSpPr>
            <p:cNvPr id="94" name="Gruppieren 93">
              <a:extLst>
                <a:ext uri="{FF2B5EF4-FFF2-40B4-BE49-F238E27FC236}">
                  <a16:creationId xmlns:a16="http://schemas.microsoft.com/office/drawing/2014/main" id="{F44B34E0-A304-4E18-943D-7E0ABBBB2430}"/>
                </a:ext>
              </a:extLst>
            </p:cNvPr>
            <p:cNvGrpSpPr/>
            <p:nvPr/>
          </p:nvGrpSpPr>
          <p:grpSpPr>
            <a:xfrm>
              <a:off x="307082" y="1107449"/>
              <a:ext cx="2281013" cy="1528796"/>
              <a:chOff x="307082" y="1107449"/>
              <a:chExt cx="2281013" cy="1528796"/>
            </a:xfrm>
          </p:grpSpPr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FA75A228-883A-4A44-8EF7-5FD7EF9FF1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52935" y="1107449"/>
                <a:ext cx="414655" cy="829306"/>
              </a:xfrm>
              <a:prstGeom prst="rect">
                <a:avLst/>
              </a:prstGeom>
            </p:spPr>
          </p:pic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A6D7D405-1B9C-424E-9EBA-294314C3712A}"/>
                  </a:ext>
                </a:extLst>
              </p:cNvPr>
              <p:cNvSpPr/>
              <p:nvPr/>
            </p:nvSpPr>
            <p:spPr>
              <a:xfrm>
                <a:off x="370265" y="1881284"/>
                <a:ext cx="2217830" cy="73866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de-DE" sz="20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rational,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de-DE" sz="20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egoistisch,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de-DE" sz="20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Bedürfnisse</a:t>
                </a:r>
              </a:p>
            </p:txBody>
          </p:sp>
          <p:sp>
            <p:nvSpPr>
              <p:cNvPr id="16" name="Abgerundetes Rechteck 5">
                <a:extLst>
                  <a:ext uri="{FF2B5EF4-FFF2-40B4-BE49-F238E27FC236}">
                    <a16:creationId xmlns:a16="http://schemas.microsoft.com/office/drawing/2014/main" id="{0762953E-F1A9-4CB3-B6F5-3870E1230794}"/>
                  </a:ext>
                </a:extLst>
              </p:cNvPr>
              <p:cNvSpPr/>
              <p:nvPr/>
            </p:nvSpPr>
            <p:spPr>
              <a:xfrm>
                <a:off x="307082" y="1134330"/>
                <a:ext cx="2132888" cy="1501915"/>
              </a:xfrm>
              <a:prstGeom prst="round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2060"/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F5FA9DB3-5FB5-43FF-831B-FF918A81A2BA}"/>
                </a:ext>
              </a:extLst>
            </p:cNvPr>
            <p:cNvSpPr/>
            <p:nvPr/>
          </p:nvSpPr>
          <p:spPr>
            <a:xfrm>
              <a:off x="351843" y="2025993"/>
              <a:ext cx="521297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5000" dirty="0">
                  <a:solidFill>
                    <a:srgbClr val="002060"/>
                  </a:solidFill>
                  <a:latin typeface="Trebuchet MS" panose="020B0603020202020204" pitchFamily="34" charset="0"/>
                  <a:ea typeface="Cambria Math" panose="02040503050406030204" pitchFamily="18" charset="0"/>
                </a:rPr>
                <a:t>∞</a:t>
              </a:r>
              <a:endParaRPr lang="de-DE" sz="5000" dirty="0"/>
            </a:p>
          </p:txBody>
        </p: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6140D383-7281-4A75-843B-0BC8D91266BE}"/>
              </a:ext>
            </a:extLst>
          </p:cNvPr>
          <p:cNvGrpSpPr/>
          <p:nvPr/>
        </p:nvGrpSpPr>
        <p:grpSpPr>
          <a:xfrm>
            <a:off x="3283861" y="1089000"/>
            <a:ext cx="2531621" cy="1564067"/>
            <a:chOff x="3283861" y="1089000"/>
            <a:chExt cx="2531621" cy="1564067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D808BE20-FEC3-421C-9B08-F48B1204B0E3}"/>
                </a:ext>
              </a:extLst>
            </p:cNvPr>
            <p:cNvGrpSpPr/>
            <p:nvPr/>
          </p:nvGrpSpPr>
          <p:grpSpPr>
            <a:xfrm>
              <a:off x="3283861" y="1089000"/>
              <a:ext cx="2531621" cy="1564067"/>
              <a:chOff x="2433017" y="808918"/>
              <a:chExt cx="1672458" cy="1330434"/>
            </a:xfrm>
          </p:grpSpPr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96790D56-65B1-4A14-BF15-8794651E0CD2}"/>
                  </a:ext>
                </a:extLst>
              </p:cNvPr>
              <p:cNvGrpSpPr/>
              <p:nvPr/>
            </p:nvGrpSpPr>
            <p:grpSpPr>
              <a:xfrm>
                <a:off x="2433017" y="968853"/>
                <a:ext cx="1638816" cy="1060766"/>
                <a:chOff x="2433017" y="968853"/>
                <a:chExt cx="1638816" cy="1060766"/>
              </a:xfrm>
            </p:grpSpPr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06AAB929-CBE9-4D1C-94B7-AC79C4FFEA64}"/>
                    </a:ext>
                  </a:extLst>
                </p:cNvPr>
                <p:cNvSpPr txBox="1"/>
                <p:nvPr/>
              </p:nvSpPr>
              <p:spPr>
                <a:xfrm>
                  <a:off x="3692576" y="968853"/>
                  <a:ext cx="48668" cy="358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de-DE" dirty="0">
                    <a:solidFill>
                      <a:srgbClr val="002060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23" name="Rechteck 22">
                  <a:extLst>
                    <a:ext uri="{FF2B5EF4-FFF2-40B4-BE49-F238E27FC236}">
                      <a16:creationId xmlns:a16="http://schemas.microsoft.com/office/drawing/2014/main" id="{CEE78FDA-9E25-40F2-A56C-2F4DEDD499EC}"/>
                    </a:ext>
                  </a:extLst>
                </p:cNvPr>
                <p:cNvSpPr/>
                <p:nvPr/>
              </p:nvSpPr>
              <p:spPr>
                <a:xfrm>
                  <a:off x="2433017" y="1610735"/>
                  <a:ext cx="1638816" cy="4188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de-DE" sz="2000" dirty="0">
                      <a:solidFill>
                        <a:srgbClr val="002060"/>
                      </a:solidFill>
                      <a:latin typeface="Trebuchet MS" panose="020B0603020202020204" pitchFamily="34" charset="0"/>
                    </a:rPr>
                    <a:t>knappe Produktionsfaktoren</a:t>
                  </a:r>
                </a:p>
              </p:txBody>
            </p:sp>
          </p:grpSp>
          <p:sp>
            <p:nvSpPr>
              <p:cNvPr id="19" name="Abgerundetes Rechteck 44">
                <a:extLst>
                  <a:ext uri="{FF2B5EF4-FFF2-40B4-BE49-F238E27FC236}">
                    <a16:creationId xmlns:a16="http://schemas.microsoft.com/office/drawing/2014/main" id="{EC055CCC-03D5-48D5-9498-1E6C6B8FBDB8}"/>
                  </a:ext>
                </a:extLst>
              </p:cNvPr>
              <p:cNvSpPr/>
              <p:nvPr/>
            </p:nvSpPr>
            <p:spPr>
              <a:xfrm>
                <a:off x="2433017" y="808918"/>
                <a:ext cx="1672458" cy="1330434"/>
              </a:xfrm>
              <a:prstGeom prst="round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2060"/>
                  </a:solidFill>
                  <a:latin typeface="Trebuchet MS" panose="020B0603020202020204" pitchFamily="34" charset="0"/>
                </a:endParaRPr>
              </a:p>
            </p:txBody>
          </p:sp>
        </p:grpSp>
        <p:grpSp>
          <p:nvGrpSpPr>
            <p:cNvPr id="77" name="Gruppieren 76">
              <a:extLst>
                <a:ext uri="{FF2B5EF4-FFF2-40B4-BE49-F238E27FC236}">
                  <a16:creationId xmlns:a16="http://schemas.microsoft.com/office/drawing/2014/main" id="{363FE65B-1641-4306-8EEC-6CA3A2FC6D9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57462" y="1105814"/>
              <a:ext cx="858538" cy="847290"/>
              <a:chOff x="2460255" y="1422273"/>
              <a:chExt cx="704503" cy="659134"/>
            </a:xfrm>
          </p:grpSpPr>
          <p:pic>
            <p:nvPicPr>
              <p:cNvPr id="78" name="Grafik 77">
                <a:extLst>
                  <a:ext uri="{FF2B5EF4-FFF2-40B4-BE49-F238E27FC236}">
                    <a16:creationId xmlns:a16="http://schemas.microsoft.com/office/drawing/2014/main" id="{63EF5098-3093-4517-8DAB-82F3CB8E1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2460255" y="1422273"/>
                <a:ext cx="347638" cy="659134"/>
              </a:xfrm>
              <a:prstGeom prst="rect">
                <a:avLst/>
              </a:prstGeom>
            </p:spPr>
          </p:pic>
          <p:pic>
            <p:nvPicPr>
              <p:cNvPr id="79" name="Grafik 78">
                <a:extLst>
                  <a:ext uri="{FF2B5EF4-FFF2-40B4-BE49-F238E27FC236}">
                    <a16:creationId xmlns:a16="http://schemas.microsoft.com/office/drawing/2014/main" id="{B5B924A5-EB3D-4758-9125-8403F378A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17120" y="1422273"/>
                <a:ext cx="347638" cy="659134"/>
              </a:xfrm>
              <a:prstGeom prst="rect">
                <a:avLst/>
              </a:prstGeom>
            </p:spPr>
          </p:pic>
        </p:grpSp>
        <p:pic>
          <p:nvPicPr>
            <p:cNvPr id="80" name="Grafik 79">
              <a:extLst>
                <a:ext uri="{FF2B5EF4-FFF2-40B4-BE49-F238E27FC236}">
                  <a16:creationId xmlns:a16="http://schemas.microsoft.com/office/drawing/2014/main" id="{CD67807E-5019-425E-9BB8-257F65EDB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303754" y="1105814"/>
              <a:ext cx="948159" cy="948159"/>
            </a:xfrm>
            <a:prstGeom prst="rect">
              <a:avLst/>
            </a:prstGeom>
          </p:spPr>
        </p:pic>
        <p:pic>
          <p:nvPicPr>
            <p:cNvPr id="83" name="Grafik 82">
              <a:extLst>
                <a:ext uri="{FF2B5EF4-FFF2-40B4-BE49-F238E27FC236}">
                  <a16:creationId xmlns:a16="http://schemas.microsoft.com/office/drawing/2014/main" id="{00D6CBB9-7CBE-4B01-97D1-9DD0E9246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047150" y="1228132"/>
              <a:ext cx="701310" cy="701310"/>
            </a:xfrm>
            <a:prstGeom prst="rect">
              <a:avLst/>
            </a:prstGeom>
          </p:spPr>
        </p:pic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F785C3B6-273C-4581-A33E-E96942CCAF19}"/>
              </a:ext>
            </a:extLst>
          </p:cNvPr>
          <p:cNvGrpSpPr/>
          <p:nvPr/>
        </p:nvGrpSpPr>
        <p:grpSpPr>
          <a:xfrm>
            <a:off x="1523894" y="2709000"/>
            <a:ext cx="2772106" cy="1741959"/>
            <a:chOff x="1460262" y="2806079"/>
            <a:chExt cx="2772106" cy="1741959"/>
          </a:xfrm>
        </p:grpSpPr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39EC7A4A-9579-4AF5-BCDF-CC55C14786CB}"/>
                </a:ext>
              </a:extLst>
            </p:cNvPr>
            <p:cNvGrpSpPr/>
            <p:nvPr/>
          </p:nvGrpSpPr>
          <p:grpSpPr>
            <a:xfrm>
              <a:off x="1460262" y="2806079"/>
              <a:ext cx="2772106" cy="1741959"/>
              <a:chOff x="644340" y="1577092"/>
              <a:chExt cx="2877100" cy="2524045"/>
            </a:xfrm>
          </p:grpSpPr>
          <p:sp>
            <p:nvSpPr>
              <p:cNvPr id="35" name="Rechteck 34">
                <a:extLst>
                  <a:ext uri="{FF2B5EF4-FFF2-40B4-BE49-F238E27FC236}">
                    <a16:creationId xmlns:a16="http://schemas.microsoft.com/office/drawing/2014/main" id="{8D128749-E5FC-4ABD-B8A0-FB9AE7E2B514}"/>
                  </a:ext>
                </a:extLst>
              </p:cNvPr>
              <p:cNvSpPr/>
              <p:nvPr/>
            </p:nvSpPr>
            <p:spPr>
              <a:xfrm>
                <a:off x="644340" y="3328037"/>
                <a:ext cx="2877100" cy="773100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de-DE" sz="20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selbst-regulierende Märkte</a:t>
                </a:r>
              </a:p>
            </p:txBody>
          </p:sp>
          <p:sp>
            <p:nvSpPr>
              <p:cNvPr id="36" name="Abgerundetes Rechteck 45">
                <a:extLst>
                  <a:ext uri="{FF2B5EF4-FFF2-40B4-BE49-F238E27FC236}">
                    <a16:creationId xmlns:a16="http://schemas.microsoft.com/office/drawing/2014/main" id="{DBF29FE8-A216-4FAE-A6EA-13B3528CA485}"/>
                  </a:ext>
                </a:extLst>
              </p:cNvPr>
              <p:cNvSpPr/>
              <p:nvPr/>
            </p:nvSpPr>
            <p:spPr>
              <a:xfrm>
                <a:off x="662999" y="1577092"/>
                <a:ext cx="2760729" cy="2486159"/>
              </a:xfrm>
              <a:prstGeom prst="round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2060"/>
                  </a:solidFill>
                  <a:latin typeface="Trebuchet MS" panose="020B0603020202020204" pitchFamily="34" charset="0"/>
                </a:endParaRPr>
              </a:p>
            </p:txBody>
          </p:sp>
        </p:grpSp>
        <p:pic>
          <p:nvPicPr>
            <p:cNvPr id="91" name="Grafik 90">
              <a:extLst>
                <a:ext uri="{FF2B5EF4-FFF2-40B4-BE49-F238E27FC236}">
                  <a16:creationId xmlns:a16="http://schemas.microsoft.com/office/drawing/2014/main" id="{96C7104F-9F02-4890-8BAF-B3D4A4FEA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4432"/>
            <a:stretch/>
          </p:blipFill>
          <p:spPr>
            <a:xfrm>
              <a:off x="1667590" y="2849837"/>
              <a:ext cx="2075774" cy="1289300"/>
            </a:xfrm>
            <a:prstGeom prst="rect">
              <a:avLst/>
            </a:prstGeom>
          </p:spPr>
        </p:pic>
      </p:grpSp>
      <p:grpSp>
        <p:nvGrpSpPr>
          <p:cNvPr id="21" name="Gruppieren 20"/>
          <p:cNvGrpSpPr/>
          <p:nvPr/>
        </p:nvGrpSpPr>
        <p:grpSpPr>
          <a:xfrm>
            <a:off x="6996000" y="1089000"/>
            <a:ext cx="5025503" cy="3649313"/>
            <a:chOff x="6996000" y="1089000"/>
            <a:chExt cx="5025503" cy="3649313"/>
          </a:xfrm>
        </p:grpSpPr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41762B16-5AE1-43C8-9421-9BFFE4BB7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90"/>
            <a:stretch/>
          </p:blipFill>
          <p:spPr>
            <a:xfrm>
              <a:off x="10395636" y="1089000"/>
              <a:ext cx="1460363" cy="2013140"/>
            </a:xfrm>
            <a:prstGeom prst="rect">
              <a:avLst/>
            </a:prstGeom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16"/>
            <a:srcRect l="28459" t="10839" r="35026" b="40843"/>
            <a:stretch/>
          </p:blipFill>
          <p:spPr>
            <a:xfrm>
              <a:off x="7229235" y="1134330"/>
              <a:ext cx="1461600" cy="2012400"/>
            </a:xfrm>
            <a:prstGeom prst="rect">
              <a:avLst/>
            </a:prstGeom>
          </p:spPr>
        </p:pic>
        <p:grpSp>
          <p:nvGrpSpPr>
            <p:cNvPr id="20" name="Gruppieren 19"/>
            <p:cNvGrpSpPr/>
            <p:nvPr/>
          </p:nvGrpSpPr>
          <p:grpSpPr>
            <a:xfrm>
              <a:off x="6996000" y="3224302"/>
              <a:ext cx="1918923" cy="1209499"/>
              <a:chOff x="6912079" y="3314995"/>
              <a:chExt cx="1733222" cy="1209499"/>
            </a:xfrm>
          </p:grpSpPr>
          <p:sp>
            <p:nvSpPr>
              <p:cNvPr id="81" name="Abgerundetes Rechteck 65">
                <a:extLst>
                  <a:ext uri="{FF2B5EF4-FFF2-40B4-BE49-F238E27FC236}">
                    <a16:creationId xmlns:a16="http://schemas.microsoft.com/office/drawing/2014/main" id="{22F51839-5FD1-42B8-A66C-C91FE7276220}"/>
                  </a:ext>
                </a:extLst>
              </p:cNvPr>
              <p:cNvSpPr/>
              <p:nvPr/>
            </p:nvSpPr>
            <p:spPr>
              <a:xfrm>
                <a:off x="6920345" y="3314995"/>
                <a:ext cx="1724956" cy="1008367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2060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82" name="Rechteck 81">
                <a:extLst>
                  <a:ext uri="{FF2B5EF4-FFF2-40B4-BE49-F238E27FC236}">
                    <a16:creationId xmlns:a16="http://schemas.microsoft.com/office/drawing/2014/main" id="{BA3D110C-059A-4965-97DE-F219AC00A1CB}"/>
                  </a:ext>
                </a:extLst>
              </p:cNvPr>
              <p:cNvSpPr/>
              <p:nvPr/>
            </p:nvSpPr>
            <p:spPr>
              <a:xfrm>
                <a:off x="6912079" y="3361099"/>
                <a:ext cx="1711715" cy="116339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de-DE" sz="22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L. Erhard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de-DE" sz="22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BRD 1950er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de-DE" sz="22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(„ordoliberal“)</a:t>
                </a:r>
              </a:p>
              <a:p>
                <a:pPr algn="ctr">
                  <a:lnSpc>
                    <a:spcPct val="90000"/>
                  </a:lnSpc>
                </a:pPr>
                <a:endParaRPr lang="de-DE" dirty="0">
                  <a:solidFill>
                    <a:srgbClr val="002060"/>
                  </a:solidFill>
                  <a:latin typeface="Trebuchet MS" panose="020B0603020202020204" pitchFamily="34" charset="0"/>
                </a:endParaRPr>
              </a:p>
            </p:txBody>
          </p:sp>
        </p:grpSp>
        <p:grpSp>
          <p:nvGrpSpPr>
            <p:cNvPr id="84" name="Gruppieren 83"/>
            <p:cNvGrpSpPr/>
            <p:nvPr/>
          </p:nvGrpSpPr>
          <p:grpSpPr>
            <a:xfrm>
              <a:off x="10105662" y="3224831"/>
              <a:ext cx="1915841" cy="1513482"/>
              <a:chOff x="6345561" y="3314995"/>
              <a:chExt cx="1730439" cy="1513482"/>
            </a:xfrm>
          </p:grpSpPr>
          <p:sp>
            <p:nvSpPr>
              <p:cNvPr id="85" name="Abgerundetes Rechteck 65">
                <a:extLst>
                  <a:ext uri="{FF2B5EF4-FFF2-40B4-BE49-F238E27FC236}">
                    <a16:creationId xmlns:a16="http://schemas.microsoft.com/office/drawing/2014/main" id="{22F51839-5FD1-42B8-A66C-C91FE7276220}"/>
                  </a:ext>
                </a:extLst>
              </p:cNvPr>
              <p:cNvSpPr/>
              <p:nvPr/>
            </p:nvSpPr>
            <p:spPr>
              <a:xfrm>
                <a:off x="6351044" y="3314995"/>
                <a:ext cx="1724956" cy="1008367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002060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BA3D110C-059A-4965-97DE-F219AC00A1CB}"/>
                  </a:ext>
                </a:extLst>
              </p:cNvPr>
              <p:cNvSpPr/>
              <p:nvPr/>
            </p:nvSpPr>
            <p:spPr>
              <a:xfrm>
                <a:off x="6345561" y="3360383"/>
                <a:ext cx="1711715" cy="146809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de-DE" sz="22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M. Thatcher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de-DE" sz="22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UK 1980er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de-DE" sz="22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(„neoliberal“)</a:t>
                </a:r>
              </a:p>
              <a:p>
                <a:pPr algn="ctr">
                  <a:lnSpc>
                    <a:spcPct val="90000"/>
                  </a:lnSpc>
                </a:pPr>
                <a:endParaRPr lang="de-DE" sz="2200" dirty="0">
                  <a:solidFill>
                    <a:srgbClr val="002060"/>
                  </a:solidFill>
                  <a:latin typeface="Trebuchet MS" panose="020B0603020202020204" pitchFamily="34" charset="0"/>
                </a:endParaRPr>
              </a:p>
              <a:p>
                <a:pPr algn="ctr">
                  <a:lnSpc>
                    <a:spcPct val="90000"/>
                  </a:lnSpc>
                </a:pPr>
                <a:endParaRPr lang="de-DE" dirty="0">
                  <a:solidFill>
                    <a:srgbClr val="002060"/>
                  </a:solidFill>
                  <a:latin typeface="Trebuchet MS" panose="020B0603020202020204" pitchFamily="34" charset="0"/>
                </a:endParaRPr>
              </a:p>
            </p:txBody>
          </p:sp>
        </p:grpSp>
      </p:grpSp>
      <p:sp>
        <p:nvSpPr>
          <p:cNvPr id="73" name="Rechteck 72">
            <a:extLst>
              <a:ext uri="{FF2B5EF4-FFF2-40B4-BE49-F238E27FC236}">
                <a16:creationId xmlns:a16="http://schemas.microsoft.com/office/drawing/2014/main" id="{EC7665C9-19C5-4D21-941B-AA4E70388711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NEOKLASSIK</a:t>
            </a:r>
          </a:p>
        </p:txBody>
      </p:sp>
    </p:spTree>
    <p:extLst>
      <p:ext uri="{BB962C8B-B14F-4D97-AF65-F5344CB8AC3E}">
        <p14:creationId xmlns:p14="http://schemas.microsoft.com/office/powerpoint/2010/main" val="381429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10BBADA-381B-4A19-AFE5-2B2CBB6C9F52}"/>
              </a:ext>
            </a:extLst>
          </p:cNvPr>
          <p:cNvSpPr txBox="1">
            <a:spLocks/>
          </p:cNvSpPr>
          <p:nvPr/>
        </p:nvSpPr>
        <p:spPr>
          <a:xfrm>
            <a:off x="0" y="-171000"/>
            <a:ext cx="12192000" cy="729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rebuchet MS" panose="020B0603020202020204" pitchFamily="34" charset="0"/>
              </a:rPr>
              <a:t>ANWENDUNG DER NEOKLASSIK (ONLINE)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F62BEA9C-3446-49BA-BA0B-27F045F10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113612"/>
              </p:ext>
            </p:extLst>
          </p:nvPr>
        </p:nvGraphicFramePr>
        <p:xfrm>
          <a:off x="0" y="558000"/>
          <a:ext cx="12192000" cy="629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15053144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31265500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5314735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8921980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27372860"/>
                    </a:ext>
                  </a:extLst>
                </a:gridCol>
              </a:tblGrid>
              <a:tr h="2006943">
                <a:tc>
                  <a:txBody>
                    <a:bodyPr/>
                    <a:lstStyle/>
                    <a:p>
                      <a:pPr marL="228600" indent="-228600" algn="ctr">
                        <a:buAutoNum type="arabicPeriod"/>
                      </a:pPr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"Ein Kilogramm Äpfel kostet im Supermarkt 2,60 €.“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Wie erklärt die Theorie diesen Preis?</a:t>
                      </a:r>
                      <a:endParaRPr lang="de-DE" sz="12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2. „Eine Arbeiterin beschwert sich: Mein Unternehmen macht jedes Jahr 100 Millionen Euro Gewinn und ich bekomme nur 11 Euro die Stunde. Das ist doch nicht in Ordnung!“ </a:t>
                      </a:r>
                    </a:p>
                    <a:p>
                      <a:pPr algn="ctr"/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Ist diese Ungleichheit für die Theorie ein Problem und, wenn ja, macht sie Lösungsvorschläge?</a:t>
                      </a:r>
                      <a:endParaRPr lang="de-DE" sz="12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3. „Die Arbeiterin und ihre Kolleg*innen treten einer Gewerkschaft bei und organisieren einen Streik, der die Geschäftsführung vor die Wahl stellt: Lohnerhöhung oder die Fabrik steht still!“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Ist so ein Streik aus Sicht der Theorie wirtschaftlich sinnvoll oder nicht?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Trebuchet MS" panose="020B0603020202020204" pitchFamily="34" charset="0"/>
                        </a:rPr>
                        <a:t>4. "Autoverkehr belastet Gesellschaft und Umwelt enorm durch Lärm, Verschmutzung und Ressourcenverbrauch. Trotzdem steigt die Zahl der Autos weiter.“</a:t>
                      </a:r>
                    </a:p>
                    <a:p>
                      <a:pPr algn="ctr"/>
                      <a:r>
                        <a:rPr lang="de-DE" sz="1200" dirty="0">
                          <a:latin typeface="Trebuchet MS" panose="020B0603020202020204" pitchFamily="34" charset="0"/>
                        </a:rPr>
                        <a:t>Welche Lösungsvorschläge für diese Problem bietet die Theorie?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5. "Deutschland stürzt in eine schwere Wirtschaftskrise: Banken und Unternehmen gehen pleite, Massen-arbeitslosigkeit entsteht." Welche Erklärungen für die Krise bietet die Theorie – und welche wirtschaftspolitischen Ratschläge?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520189"/>
                  </a:ext>
                </a:extLst>
              </a:tr>
              <a:tr h="1071014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Gruppe 1: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G1: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G1: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G1: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G1: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891416471"/>
                  </a:ext>
                </a:extLst>
              </a:tr>
              <a:tr h="1071014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971457862"/>
                  </a:ext>
                </a:extLst>
              </a:tr>
              <a:tr h="1071014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837442455"/>
                  </a:ext>
                </a:extLst>
              </a:tr>
              <a:tr h="1071014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565568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0200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44327-7DAD-4FB3-BA2F-1F4805CD7B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URSPRUNG VON KEYNES' THEORIE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E48DA7B-116B-4A92-86C2-46ABC827A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999" y="851873"/>
            <a:ext cx="10594297" cy="366962"/>
          </a:xfrm>
        </p:spPr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Kontext: Weltwirtschaftskrise + Massenarbeitslosigkeit 1930er 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892746A3-947D-44FF-8794-A87E3AA9BEE4}"/>
              </a:ext>
            </a:extLst>
          </p:cNvPr>
          <p:cNvGrpSpPr/>
          <p:nvPr/>
        </p:nvGrpSpPr>
        <p:grpSpPr>
          <a:xfrm>
            <a:off x="-24000" y="769939"/>
            <a:ext cx="2808744" cy="2906061"/>
            <a:chOff x="135915" y="769939"/>
            <a:chExt cx="2808744" cy="2906061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3FDE153F-5FFE-4903-9263-95A229E7C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6000" y="769939"/>
              <a:ext cx="1800000" cy="2055621"/>
            </a:xfrm>
            <a:prstGeom prst="rect">
              <a:avLst/>
            </a:prstGeom>
          </p:spPr>
        </p:pic>
        <p:sp>
          <p:nvSpPr>
            <p:cNvPr id="5" name="Untertitel 2">
              <a:extLst>
                <a:ext uri="{FF2B5EF4-FFF2-40B4-BE49-F238E27FC236}">
                  <a16:creationId xmlns:a16="http://schemas.microsoft.com/office/drawing/2014/main" id="{4D6E71B2-19F0-4531-A4F7-9D372769B441}"/>
                </a:ext>
              </a:extLst>
            </p:cNvPr>
            <p:cNvSpPr txBox="1">
              <a:spLocks/>
            </p:cNvSpPr>
            <p:nvPr/>
          </p:nvSpPr>
          <p:spPr>
            <a:xfrm>
              <a:off x="135915" y="2826194"/>
              <a:ext cx="2808744" cy="849806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de-DE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John Maynard Keynes </a:t>
              </a:r>
            </a:p>
            <a:p>
              <a:pPr>
                <a:spcBef>
                  <a:spcPts val="0"/>
                </a:spcBef>
              </a:pPr>
              <a:r>
                <a:rPr lang="de-DE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(1883-1946)</a:t>
              </a:r>
            </a:p>
          </p:txBody>
        </p:sp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7D6EA49E-90A9-4F13-AB80-5AE92618961A}"/>
              </a:ext>
            </a:extLst>
          </p:cNvPr>
          <p:cNvGrpSpPr/>
          <p:nvPr/>
        </p:nvGrpSpPr>
        <p:grpSpPr>
          <a:xfrm>
            <a:off x="-384000" y="3534080"/>
            <a:ext cx="3492670" cy="3492670"/>
            <a:chOff x="-204000" y="3534080"/>
            <a:chExt cx="3492670" cy="3492670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E62196E-1336-4BE2-9D79-8E1028843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04000" y="3534080"/>
              <a:ext cx="3492670" cy="3492670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F149524-9A32-4815-AF5A-42ACF19C7BD1}"/>
                </a:ext>
              </a:extLst>
            </p:cNvPr>
            <p:cNvSpPr/>
            <p:nvPr/>
          </p:nvSpPr>
          <p:spPr>
            <a:xfrm>
              <a:off x="468335" y="4387863"/>
              <a:ext cx="2148000" cy="1920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22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„Allgemeine Theorie der Beschäftigung, des Zinses und des Geldes“</a:t>
              </a:r>
            </a:p>
            <a:p>
              <a:pPr algn="ctr">
                <a:lnSpc>
                  <a:spcPct val="90000"/>
                </a:lnSpc>
              </a:pPr>
              <a:r>
                <a:rPr lang="de-DE" sz="22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(1936)</a:t>
              </a:r>
            </a:p>
          </p:txBody>
        </p:sp>
      </p:grp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F0DFD675-787F-4436-BD02-DB956C774C5F}"/>
              </a:ext>
            </a:extLst>
          </p:cNvPr>
          <p:cNvCxnSpPr>
            <a:cxnSpLocks/>
          </p:cNvCxnSpPr>
          <p:nvPr/>
        </p:nvCxnSpPr>
        <p:spPr>
          <a:xfrm>
            <a:off x="2564282" y="6317050"/>
            <a:ext cx="831718" cy="0"/>
          </a:xfrm>
          <a:prstGeom prst="straightConnector1">
            <a:avLst/>
          </a:prstGeom>
          <a:ln w="111125">
            <a:solidFill>
              <a:srgbClr val="3760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10A6B291-4795-42C0-B810-35F68CEDE762}"/>
              </a:ext>
            </a:extLst>
          </p:cNvPr>
          <p:cNvSpPr/>
          <p:nvPr/>
        </p:nvSpPr>
        <p:spPr>
          <a:xfrm>
            <a:off x="9962699" y="2008339"/>
            <a:ext cx="273301" cy="3287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0AD30453-6B81-4123-A1A1-8A1063CE956C}"/>
              </a:ext>
            </a:extLst>
          </p:cNvPr>
          <p:cNvSpPr/>
          <p:nvPr/>
        </p:nvSpPr>
        <p:spPr>
          <a:xfrm>
            <a:off x="3018465" y="5769000"/>
            <a:ext cx="893000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Ziel: „Gegentheorie“ zum neoklassischen Mainstream der 1920er-1930er Jahre mit praktisch-politischem Anspruch: </a:t>
            </a:r>
          </a:p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Kapitalismus retten und die Welt verbessern</a:t>
            </a:r>
          </a:p>
        </p:txBody>
      </p:sp>
      <p:grpSp>
        <p:nvGrpSpPr>
          <p:cNvPr id="36" name="Gruppieren 35"/>
          <p:cNvGrpSpPr/>
          <p:nvPr/>
        </p:nvGrpSpPr>
        <p:grpSpPr>
          <a:xfrm>
            <a:off x="2972420" y="-897014"/>
            <a:ext cx="8822480" cy="8822480"/>
            <a:chOff x="2972420" y="-897014"/>
            <a:chExt cx="8822480" cy="8822480"/>
          </a:xfrm>
        </p:grpSpPr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FD7CF415-1823-4FED-93F9-7FBCF0225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72420" y="-897014"/>
              <a:ext cx="8822480" cy="8822480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E270F8E4-102E-408C-8683-C6C2B7297A41}"/>
                </a:ext>
              </a:extLst>
            </p:cNvPr>
            <p:cNvSpPr/>
            <p:nvPr/>
          </p:nvSpPr>
          <p:spPr>
            <a:xfrm>
              <a:off x="4477566" y="1569618"/>
              <a:ext cx="5673337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Fokus: Makroökonomie – gesamtwirtschaftliche Entwicklungen</a:t>
              </a: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212F8E9A-4319-4F1D-B6F2-389D4382541F}"/>
                </a:ext>
              </a:extLst>
            </p:cNvPr>
            <p:cNvSpPr/>
            <p:nvPr/>
          </p:nvSpPr>
          <p:spPr>
            <a:xfrm>
              <a:off x="3716077" y="4748577"/>
              <a:ext cx="7534995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Grundidee: instabile Märkte brauchen Regulation</a:t>
              </a:r>
            </a:p>
          </p:txBody>
        </p:sp>
        <p:grpSp>
          <p:nvGrpSpPr>
            <p:cNvPr id="35" name="Gruppieren 34"/>
            <p:cNvGrpSpPr/>
            <p:nvPr/>
          </p:nvGrpSpPr>
          <p:grpSpPr>
            <a:xfrm>
              <a:off x="3955268" y="2349000"/>
              <a:ext cx="7075107" cy="2321367"/>
              <a:chOff x="3955268" y="2349000"/>
              <a:chExt cx="7075107" cy="2321367"/>
            </a:xfrm>
          </p:grpSpPr>
          <p:sp>
            <p:nvSpPr>
              <p:cNvPr id="60" name="Bogen 59">
                <a:extLst>
                  <a:ext uri="{FF2B5EF4-FFF2-40B4-BE49-F238E27FC236}">
                    <a16:creationId xmlns:a16="http://schemas.microsoft.com/office/drawing/2014/main" id="{779E17A3-1A0D-48F5-A5FA-7A45C72E9DDF}"/>
                  </a:ext>
                </a:extLst>
              </p:cNvPr>
              <p:cNvSpPr/>
              <p:nvPr/>
            </p:nvSpPr>
            <p:spPr>
              <a:xfrm rot="14615512">
                <a:off x="9451821" y="2511611"/>
                <a:ext cx="1112171" cy="2044937"/>
              </a:xfrm>
              <a:prstGeom prst="arc">
                <a:avLst>
                  <a:gd name="adj1" fmla="val 16841808"/>
                  <a:gd name="adj2" fmla="val 20535308"/>
                </a:avLst>
              </a:prstGeom>
              <a:ln w="53975">
                <a:solidFill>
                  <a:srgbClr val="0099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6" name="Rechteck 45">
                <a:extLst>
                  <a:ext uri="{FF2B5EF4-FFF2-40B4-BE49-F238E27FC236}">
                    <a16:creationId xmlns:a16="http://schemas.microsoft.com/office/drawing/2014/main" id="{C67616C0-614B-4A62-8C6B-0375AAFB13A8}"/>
                  </a:ext>
                </a:extLst>
              </p:cNvPr>
              <p:cNvSpPr/>
              <p:nvPr/>
            </p:nvSpPr>
            <p:spPr>
              <a:xfrm>
                <a:off x="4612457" y="3983952"/>
                <a:ext cx="1302333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de-DE" sz="2400" b="1" dirty="0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Krise?</a:t>
                </a:r>
              </a:p>
            </p:txBody>
          </p:sp>
          <p:sp>
            <p:nvSpPr>
              <p:cNvPr id="49" name="Bogen 48">
                <a:extLst>
                  <a:ext uri="{FF2B5EF4-FFF2-40B4-BE49-F238E27FC236}">
                    <a16:creationId xmlns:a16="http://schemas.microsoft.com/office/drawing/2014/main" id="{779E17A3-1A0D-48F5-A5FA-7A45C72E9DDF}"/>
                  </a:ext>
                </a:extLst>
              </p:cNvPr>
              <p:cNvSpPr/>
              <p:nvPr/>
            </p:nvSpPr>
            <p:spPr>
              <a:xfrm rot="3896227">
                <a:off x="4421651" y="2531042"/>
                <a:ext cx="1112171" cy="2044937"/>
              </a:xfrm>
              <a:prstGeom prst="arc">
                <a:avLst>
                  <a:gd name="adj1" fmla="val 16841808"/>
                  <a:gd name="adj2" fmla="val 20535308"/>
                </a:avLst>
              </a:prstGeom>
              <a:ln w="539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2CA212CB-B67B-4B7B-97AC-09B7F4C51D33}"/>
                  </a:ext>
                </a:extLst>
              </p:cNvPr>
              <p:cNvSpPr/>
              <p:nvPr/>
            </p:nvSpPr>
            <p:spPr>
              <a:xfrm>
                <a:off x="8802185" y="2704491"/>
                <a:ext cx="1761147" cy="424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de-DE" sz="2400" b="1" dirty="0">
                    <a:solidFill>
                      <a:srgbClr val="009900"/>
                    </a:solidFill>
                    <a:latin typeface="Trebuchet MS" panose="020B0603020202020204" pitchFamily="34" charset="0"/>
                  </a:rPr>
                  <a:t>Boom?</a:t>
                </a:r>
              </a:p>
            </p:txBody>
          </p:sp>
          <p:pic>
            <p:nvPicPr>
              <p:cNvPr id="87" name="Grafik 86">
                <a:extLst>
                  <a:ext uri="{FF2B5EF4-FFF2-40B4-BE49-F238E27FC236}">
                    <a16:creationId xmlns:a16="http://schemas.microsoft.com/office/drawing/2014/main" id="{5C27FB29-22C8-4310-BF92-461D3EB8D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073679" y="3865666"/>
                <a:ext cx="775759" cy="77575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Grafik 55">
                <a:extLst>
                  <a:ext uri="{FF2B5EF4-FFF2-40B4-BE49-F238E27FC236}">
                    <a16:creationId xmlns:a16="http://schemas.microsoft.com/office/drawing/2014/main" id="{6B5CCBF4-9DA9-4BAF-BA48-B81B23119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803781" y="3893545"/>
                <a:ext cx="360000" cy="72000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63" name="Gruppieren 62">
                <a:extLst>
                  <a:ext uri="{FF2B5EF4-FFF2-40B4-BE49-F238E27FC236}">
                    <a16:creationId xmlns:a16="http://schemas.microsoft.com/office/drawing/2014/main" id="{6EEB5CE0-3CA7-4B19-967D-EAA1FB66FEEC}"/>
                  </a:ext>
                </a:extLst>
              </p:cNvPr>
              <p:cNvGrpSpPr/>
              <p:nvPr/>
            </p:nvGrpSpPr>
            <p:grpSpPr>
              <a:xfrm>
                <a:off x="6081935" y="3906400"/>
                <a:ext cx="803188" cy="729632"/>
                <a:chOff x="4511536" y="3496712"/>
                <a:chExt cx="750820" cy="646580"/>
              </a:xfrm>
            </p:grpSpPr>
            <p:pic>
              <p:nvPicPr>
                <p:cNvPr id="77" name="Grafik 76">
                  <a:extLst>
                    <a:ext uri="{FF2B5EF4-FFF2-40B4-BE49-F238E27FC236}">
                      <a16:creationId xmlns:a16="http://schemas.microsoft.com/office/drawing/2014/main" id="{FE3D5A4B-035D-47D6-BD3B-838AE1EFC1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1446" y="3502247"/>
                  <a:ext cx="336519" cy="638046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79" name="Grafik 78">
                  <a:extLst>
                    <a:ext uri="{FF2B5EF4-FFF2-40B4-BE49-F238E27FC236}">
                      <a16:creationId xmlns:a16="http://schemas.microsoft.com/office/drawing/2014/main" id="{CD28F435-D168-4613-BDEC-5D976AB7B8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11536" y="3496712"/>
                  <a:ext cx="336518" cy="638045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83" name="Grafik 82">
                  <a:extLst>
                    <a:ext uri="{FF2B5EF4-FFF2-40B4-BE49-F238E27FC236}">
                      <a16:creationId xmlns:a16="http://schemas.microsoft.com/office/drawing/2014/main" id="{78CE0D04-4E7B-487A-8B22-8A07C84EAD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25838" y="3505246"/>
                  <a:ext cx="336518" cy="638046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66" name="Grafik 65">
                <a:extLst>
                  <a:ext uri="{FF2B5EF4-FFF2-40B4-BE49-F238E27FC236}">
                    <a16:creationId xmlns:a16="http://schemas.microsoft.com/office/drawing/2014/main" id="{311F1E96-03AD-470B-B02A-6A29A64B6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6961441" y="2349000"/>
                <a:ext cx="1016146" cy="1016146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67" name="Gerade Verbindung mit Pfeil 66">
                <a:extLst>
                  <a:ext uri="{FF2B5EF4-FFF2-40B4-BE49-F238E27FC236}">
                    <a16:creationId xmlns:a16="http://schemas.microsoft.com/office/drawing/2014/main" id="{EEACED6B-0B45-4695-BD52-22D67E791561}"/>
                  </a:ext>
                </a:extLst>
              </p:cNvPr>
              <p:cNvCxnSpPr/>
              <p:nvPr/>
            </p:nvCxnSpPr>
            <p:spPr>
              <a:xfrm>
                <a:off x="7595142" y="3291300"/>
                <a:ext cx="720000" cy="648000"/>
              </a:xfrm>
              <a:prstGeom prst="straightConnector1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 Verbindung mit Pfeil 68">
                <a:extLst>
                  <a:ext uri="{FF2B5EF4-FFF2-40B4-BE49-F238E27FC236}">
                    <a16:creationId xmlns:a16="http://schemas.microsoft.com/office/drawing/2014/main" id="{7A6588DD-3A8C-4425-985C-07994B34846C}"/>
                  </a:ext>
                </a:extLst>
              </p:cNvPr>
              <p:cNvCxnSpPr/>
              <p:nvPr/>
            </p:nvCxnSpPr>
            <p:spPr>
              <a:xfrm flipV="1">
                <a:off x="6501493" y="3274116"/>
                <a:ext cx="720000" cy="648000"/>
              </a:xfrm>
              <a:prstGeom prst="straightConnector1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 Verbindung mit Pfeil 69">
                <a:extLst>
                  <a:ext uri="{FF2B5EF4-FFF2-40B4-BE49-F238E27FC236}">
                    <a16:creationId xmlns:a16="http://schemas.microsoft.com/office/drawing/2014/main" id="{A08280EA-A58A-4495-97E9-DCD7705412F3}"/>
                  </a:ext>
                </a:extLst>
              </p:cNvPr>
              <p:cNvCxnSpPr/>
              <p:nvPr/>
            </p:nvCxnSpPr>
            <p:spPr>
              <a:xfrm flipV="1">
                <a:off x="6842227" y="4201907"/>
                <a:ext cx="1008000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2" name="Grafik 51">
                <a:extLst>
                  <a:ext uri="{FF2B5EF4-FFF2-40B4-BE49-F238E27FC236}">
                    <a16:creationId xmlns:a16="http://schemas.microsoft.com/office/drawing/2014/main" id="{181F9389-BF90-4750-BB91-645B40A11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6699908" y="2522565"/>
                <a:ext cx="360000" cy="720000"/>
              </a:xfrm>
              <a:prstGeom prst="rect">
                <a:avLst/>
              </a:prstGeom>
            </p:spPr>
          </p:pic>
          <p:sp>
            <p:nvSpPr>
              <p:cNvPr id="55" name="Textfeld 54">
                <a:extLst>
                  <a:ext uri="{FF2B5EF4-FFF2-40B4-BE49-F238E27FC236}">
                    <a16:creationId xmlns:a16="http://schemas.microsoft.com/office/drawing/2014/main" id="{5A489609-5C71-42B4-9814-9D0C28DE79B3}"/>
                  </a:ext>
                </a:extLst>
              </p:cNvPr>
              <p:cNvSpPr txBox="1"/>
              <p:nvPr/>
            </p:nvSpPr>
            <p:spPr>
              <a:xfrm>
                <a:off x="6797109" y="3380992"/>
                <a:ext cx="234133" cy="369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de-DE" sz="2400" b="1" dirty="0">
                    <a:solidFill>
                      <a:schemeClr val="accent1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€</a:t>
                </a:r>
              </a:p>
            </p:txBody>
          </p:sp>
          <p:sp>
            <p:nvSpPr>
              <p:cNvPr id="57" name="Textfeld 56">
                <a:extLst>
                  <a:ext uri="{FF2B5EF4-FFF2-40B4-BE49-F238E27FC236}">
                    <a16:creationId xmlns:a16="http://schemas.microsoft.com/office/drawing/2014/main" id="{5A489609-5C71-42B4-9814-9D0C28DE79B3}"/>
                  </a:ext>
                </a:extLst>
              </p:cNvPr>
              <p:cNvSpPr txBox="1"/>
              <p:nvPr/>
            </p:nvSpPr>
            <p:spPr>
              <a:xfrm>
                <a:off x="7814445" y="3367837"/>
                <a:ext cx="234133" cy="369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de-DE" sz="2400" b="1" dirty="0">
                    <a:solidFill>
                      <a:schemeClr val="accent1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€</a:t>
                </a:r>
              </a:p>
            </p:txBody>
          </p:sp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5A489609-5C71-42B4-9814-9D0C28DE79B3}"/>
                  </a:ext>
                </a:extLst>
              </p:cNvPr>
              <p:cNvSpPr txBox="1"/>
              <p:nvPr/>
            </p:nvSpPr>
            <p:spPr>
              <a:xfrm>
                <a:off x="7314235" y="3948644"/>
                <a:ext cx="234133" cy="369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de-DE" sz="2400" b="1" dirty="0">
                    <a:solidFill>
                      <a:schemeClr val="accent1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€</a:t>
                </a:r>
              </a:p>
            </p:txBody>
          </p:sp>
          <p:sp>
            <p:nvSpPr>
              <p:cNvPr id="32" name="Abgerundetes Rechteck 31"/>
              <p:cNvSpPr/>
              <p:nvPr/>
            </p:nvSpPr>
            <p:spPr>
              <a:xfrm>
                <a:off x="5916000" y="2358086"/>
                <a:ext cx="3145233" cy="2312281"/>
              </a:xfrm>
              <a:prstGeom prst="roundRect">
                <a:avLst/>
              </a:prstGeom>
              <a:noFill/>
              <a:ln w="444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6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2EEF58-BF49-4E74-92FA-8FE9A6AEEA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Trebuchet MS" panose="020B0603020202020204" pitchFamily="34" charset="0"/>
              </a:rPr>
              <a:t>GRUNDLAGEN ÖKONOMISCHEN HANDELNS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615A7969-2659-4072-A277-ED198571424F}"/>
              </a:ext>
            </a:extLst>
          </p:cNvPr>
          <p:cNvSpPr txBox="1">
            <a:spLocks/>
          </p:cNvSpPr>
          <p:nvPr/>
        </p:nvSpPr>
        <p:spPr>
          <a:xfrm>
            <a:off x="1514226" y="156252"/>
            <a:ext cx="9334302" cy="7164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de-DE" sz="3200" dirty="0">
              <a:latin typeface="Trebuchet MS" panose="020B0603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6B0FCE9-1603-4883-8103-76A5B153F2F8}"/>
              </a:ext>
            </a:extLst>
          </p:cNvPr>
          <p:cNvSpPr txBox="1"/>
          <p:nvPr/>
        </p:nvSpPr>
        <p:spPr>
          <a:xfrm>
            <a:off x="0" y="568434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Die Zukunft ist unvorhersehbar. Grundlage für ökonomische Entscheidungen sind deshalb Konventionen: Gegenwart = Zukunft + Orientierung am Verhalten anderer (animalische Instinkte).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B2C91AE-9491-4F02-AB6B-2963422F26FD}"/>
              </a:ext>
            </a:extLst>
          </p:cNvPr>
          <p:cNvSpPr txBox="1"/>
          <p:nvPr/>
        </p:nvSpPr>
        <p:spPr>
          <a:xfrm>
            <a:off x="0" y="86999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Wirtschaftliche Entscheidungen sind geprägt von </a:t>
            </a:r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Unsicherheit</a:t>
            </a:r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: 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9B7B021-A274-4D42-B91B-BF1D41DFC9E5}"/>
              </a:ext>
            </a:extLst>
          </p:cNvPr>
          <p:cNvGrpSpPr/>
          <p:nvPr/>
        </p:nvGrpSpPr>
        <p:grpSpPr>
          <a:xfrm>
            <a:off x="3650498" y="3903197"/>
            <a:ext cx="3500427" cy="1606872"/>
            <a:chOff x="1896108" y="4079245"/>
            <a:chExt cx="3500427" cy="1606872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74ED40E2-ECFB-4B2D-8F4D-A9BAF6040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11035" y="4082004"/>
              <a:ext cx="670575" cy="1341150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181F9389-BF90-4750-BB91-645B40A11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19157" y="4079245"/>
              <a:ext cx="670575" cy="134115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6E1A64E2-D1C4-4D9B-AA38-6A70B6A44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02679" y="4079245"/>
              <a:ext cx="670575" cy="1341150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20A5E320-F089-4B8B-B768-D75837B78922}"/>
                </a:ext>
              </a:extLst>
            </p:cNvPr>
            <p:cNvSpPr txBox="1"/>
            <p:nvPr/>
          </p:nvSpPr>
          <p:spPr>
            <a:xfrm>
              <a:off x="1896108" y="5316785"/>
              <a:ext cx="35004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de-DE" sz="24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Vorstand der Back AG</a:t>
              </a:r>
            </a:p>
          </p:txBody>
        </p:sp>
      </p:grpSp>
      <p:sp>
        <p:nvSpPr>
          <p:cNvPr id="21" name="Abgerundete rechteckige Legende 75">
            <a:extLst>
              <a:ext uri="{FF2B5EF4-FFF2-40B4-BE49-F238E27FC236}">
                <a16:creationId xmlns:a16="http://schemas.microsoft.com/office/drawing/2014/main" id="{088CEE27-9384-4128-9CDA-32BB9EF158AB}"/>
              </a:ext>
            </a:extLst>
          </p:cNvPr>
          <p:cNvSpPr/>
          <p:nvPr/>
        </p:nvSpPr>
        <p:spPr>
          <a:xfrm>
            <a:off x="1236000" y="1600650"/>
            <a:ext cx="3596936" cy="605663"/>
          </a:xfrm>
          <a:prstGeom prst="wedgeRoundRectCallout">
            <a:avLst>
              <a:gd name="adj1" fmla="val 59929"/>
              <a:gd name="adj2" fmla="val 325686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Würde 1 Mrd. € kosten.</a:t>
            </a:r>
          </a:p>
        </p:txBody>
      </p:sp>
      <p:sp>
        <p:nvSpPr>
          <p:cNvPr id="22" name="Abgerundete rechteckige Legende 6">
            <a:extLst>
              <a:ext uri="{FF2B5EF4-FFF2-40B4-BE49-F238E27FC236}">
                <a16:creationId xmlns:a16="http://schemas.microsoft.com/office/drawing/2014/main" id="{BC514775-C5B3-411D-A59A-7CC1AFEC66C0}"/>
              </a:ext>
            </a:extLst>
          </p:cNvPr>
          <p:cNvSpPr/>
          <p:nvPr/>
        </p:nvSpPr>
        <p:spPr>
          <a:xfrm>
            <a:off x="1604475" y="2680166"/>
            <a:ext cx="3070104" cy="1156226"/>
          </a:xfrm>
          <a:prstGeom prst="wedgeRoundRectCallout">
            <a:avLst>
              <a:gd name="adj1" fmla="val 43693"/>
              <a:gd name="adj2" fmla="val 6653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Sollen wir eine neue Megafabrik für Brezeln bauen?</a:t>
            </a:r>
          </a:p>
        </p:txBody>
      </p:sp>
      <p:sp>
        <p:nvSpPr>
          <p:cNvPr id="23" name="Abgerundete rechteckige Legende 76">
            <a:extLst>
              <a:ext uri="{FF2B5EF4-FFF2-40B4-BE49-F238E27FC236}">
                <a16:creationId xmlns:a16="http://schemas.microsoft.com/office/drawing/2014/main" id="{EF630BC6-D09C-4696-9262-EF65C9418733}"/>
              </a:ext>
            </a:extLst>
          </p:cNvPr>
          <p:cNvSpPr/>
          <p:nvPr/>
        </p:nvSpPr>
        <p:spPr>
          <a:xfrm>
            <a:off x="5065990" y="1919323"/>
            <a:ext cx="2620554" cy="799545"/>
          </a:xfrm>
          <a:prstGeom prst="wedgeRoundRectCallout">
            <a:avLst>
              <a:gd name="adj1" fmla="val -18420"/>
              <a:gd name="adj2" fmla="val 193347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Lohnt sich diese Investition?</a:t>
            </a: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77D38310-8132-4B11-92CF-1C0E570D16CE}"/>
              </a:ext>
            </a:extLst>
          </p:cNvPr>
          <p:cNvGrpSpPr/>
          <p:nvPr/>
        </p:nvGrpSpPr>
        <p:grpSpPr>
          <a:xfrm>
            <a:off x="6046915" y="1485605"/>
            <a:ext cx="5215830" cy="2840342"/>
            <a:chOff x="6089126" y="1238967"/>
            <a:chExt cx="5215830" cy="2840342"/>
          </a:xfrm>
        </p:grpSpPr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EFC105CD-8831-4A9E-8CCA-4F6BD970BE08}"/>
                </a:ext>
              </a:extLst>
            </p:cNvPr>
            <p:cNvGrpSpPr/>
            <p:nvPr/>
          </p:nvGrpSpPr>
          <p:grpSpPr>
            <a:xfrm>
              <a:off x="8301631" y="1238967"/>
              <a:ext cx="3003325" cy="2840342"/>
              <a:chOff x="8361801" y="1159229"/>
              <a:chExt cx="3003325" cy="2840342"/>
            </a:xfrm>
          </p:grpSpPr>
          <p:pic>
            <p:nvPicPr>
              <p:cNvPr id="32" name="Grafik 31">
                <a:extLst>
                  <a:ext uri="{FF2B5EF4-FFF2-40B4-BE49-F238E27FC236}">
                    <a16:creationId xmlns:a16="http://schemas.microsoft.com/office/drawing/2014/main" id="{A07BEFF3-6E27-4323-9C1A-D84A7528F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437986" y="1159229"/>
                <a:ext cx="2840342" cy="2840342"/>
              </a:xfrm>
              <a:prstGeom prst="rect">
                <a:avLst/>
              </a:prstGeom>
            </p:spPr>
          </p:pic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B2741A65-E955-4788-A3AD-E69CAD3D8341}"/>
                  </a:ext>
                </a:extLst>
              </p:cNvPr>
              <p:cNvSpPr txBox="1"/>
              <p:nvPr/>
            </p:nvSpPr>
            <p:spPr>
              <a:xfrm>
                <a:off x="8979930" y="1854034"/>
                <a:ext cx="14996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de-DE" sz="2000" b="1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Rechnung:</a:t>
                </a:r>
              </a:p>
            </p:txBody>
          </p:sp>
          <p:grpSp>
            <p:nvGrpSpPr>
              <p:cNvPr id="30" name="Gruppieren 29">
                <a:extLst>
                  <a:ext uri="{FF2B5EF4-FFF2-40B4-BE49-F238E27FC236}">
                    <a16:creationId xmlns:a16="http://schemas.microsoft.com/office/drawing/2014/main" id="{A0AD2BA1-688E-43BA-8E55-E8E98138083B}"/>
                  </a:ext>
                </a:extLst>
              </p:cNvPr>
              <p:cNvGrpSpPr/>
              <p:nvPr/>
            </p:nvGrpSpPr>
            <p:grpSpPr>
              <a:xfrm>
                <a:off x="8361801" y="2366128"/>
                <a:ext cx="3003325" cy="1517426"/>
                <a:chOff x="8225970" y="2176533"/>
                <a:chExt cx="3003325" cy="1517426"/>
              </a:xfrm>
            </p:grpSpPr>
            <p:pic>
              <p:nvPicPr>
                <p:cNvPr id="28" name="Grafik 27">
                  <a:extLst>
                    <a:ext uri="{FF2B5EF4-FFF2-40B4-BE49-F238E27FC236}">
                      <a16:creationId xmlns:a16="http://schemas.microsoft.com/office/drawing/2014/main" id="{748E6E9C-653E-457D-BFEB-D031EAC724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25970" y="2192296"/>
                  <a:ext cx="3003325" cy="1501663"/>
                </a:xfrm>
                <a:prstGeom prst="rect">
                  <a:avLst/>
                </a:prstGeom>
              </p:spPr>
            </p:pic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2030A541-8713-4902-8EF4-3487D7E5F3F9}"/>
                    </a:ext>
                  </a:extLst>
                </p:cNvPr>
                <p:cNvSpPr txBox="1"/>
                <p:nvPr/>
              </p:nvSpPr>
              <p:spPr>
                <a:xfrm>
                  <a:off x="8393162" y="2176533"/>
                  <a:ext cx="11117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de-DE" b="1" dirty="0">
                      <a:solidFill>
                        <a:srgbClr val="002060"/>
                      </a:solidFill>
                      <a:latin typeface="Trebuchet MS" panose="020B0603020202020204" pitchFamily="34" charset="0"/>
                    </a:rPr>
                    <a:t>Kosten</a:t>
                  </a:r>
                </a:p>
              </p:txBody>
            </p:sp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A4EA0DA8-A31B-4252-885A-CED01955720F}"/>
                    </a:ext>
                  </a:extLst>
                </p:cNvPr>
                <p:cNvSpPr txBox="1"/>
                <p:nvPr/>
              </p:nvSpPr>
              <p:spPr>
                <a:xfrm>
                  <a:off x="9954571" y="2555359"/>
                  <a:ext cx="11117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de-DE" b="1" dirty="0">
                      <a:solidFill>
                        <a:srgbClr val="002060"/>
                      </a:solidFill>
                      <a:latin typeface="Trebuchet MS" panose="020B0603020202020204" pitchFamily="34" charset="0"/>
                    </a:rPr>
                    <a:t>Nutzen</a:t>
                  </a:r>
                </a:p>
              </p:txBody>
            </p:sp>
          </p:grp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AE1EEE7-CFB6-4ACB-972A-62235ABF929F}"/>
                  </a:ext>
                </a:extLst>
              </p:cNvPr>
              <p:cNvSpPr txBox="1"/>
              <p:nvPr/>
            </p:nvSpPr>
            <p:spPr>
              <a:xfrm>
                <a:off x="8575065" y="1439989"/>
                <a:ext cx="247944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de-DE" sz="2200" b="1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NEOKLASSIK:</a:t>
                </a:r>
              </a:p>
            </p:txBody>
          </p:sp>
        </p:grpSp>
        <p:sp>
          <p:nvSpPr>
            <p:cNvPr id="36" name="Flussdiagramm: Verbinder 35">
              <a:extLst>
                <a:ext uri="{FF2B5EF4-FFF2-40B4-BE49-F238E27FC236}">
                  <a16:creationId xmlns:a16="http://schemas.microsoft.com/office/drawing/2014/main" id="{FAE69F15-91AE-4D8C-8031-FC5D3A8A5718}"/>
                </a:ext>
              </a:extLst>
            </p:cNvPr>
            <p:cNvSpPr>
              <a:spLocks noChangeAspect="1"/>
            </p:cNvSpPr>
            <p:nvPr/>
          </p:nvSpPr>
          <p:spPr>
            <a:xfrm rot="14682112">
              <a:off x="7805365" y="2683431"/>
              <a:ext cx="282521" cy="282521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7" name="Flussdiagramm: Verbinder 36">
              <a:extLst>
                <a:ext uri="{FF2B5EF4-FFF2-40B4-BE49-F238E27FC236}">
                  <a16:creationId xmlns:a16="http://schemas.microsoft.com/office/drawing/2014/main" id="{4921EAD3-6171-4845-9207-E9A5F6A1C449}"/>
                </a:ext>
              </a:extLst>
            </p:cNvPr>
            <p:cNvSpPr>
              <a:spLocks noChangeAspect="1"/>
            </p:cNvSpPr>
            <p:nvPr/>
          </p:nvSpPr>
          <p:spPr>
            <a:xfrm rot="14682112">
              <a:off x="6894868" y="3134994"/>
              <a:ext cx="183234" cy="183234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" name="Flussdiagramm: Verbinder 37">
              <a:extLst>
                <a:ext uri="{FF2B5EF4-FFF2-40B4-BE49-F238E27FC236}">
                  <a16:creationId xmlns:a16="http://schemas.microsoft.com/office/drawing/2014/main" id="{33BD2BFE-402D-483F-A2E2-95DFFD078983}"/>
                </a:ext>
              </a:extLst>
            </p:cNvPr>
            <p:cNvSpPr>
              <a:spLocks noChangeAspect="1"/>
            </p:cNvSpPr>
            <p:nvPr/>
          </p:nvSpPr>
          <p:spPr>
            <a:xfrm rot="14682112">
              <a:off x="6457135" y="3367634"/>
              <a:ext cx="133170" cy="13317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" name="Flussdiagramm: Verbinder 38">
              <a:extLst>
                <a:ext uri="{FF2B5EF4-FFF2-40B4-BE49-F238E27FC236}">
                  <a16:creationId xmlns:a16="http://schemas.microsoft.com/office/drawing/2014/main" id="{AB529936-E3FA-4A63-9DE5-B17AFDE0D7A4}"/>
                </a:ext>
              </a:extLst>
            </p:cNvPr>
            <p:cNvSpPr>
              <a:spLocks noChangeAspect="1"/>
            </p:cNvSpPr>
            <p:nvPr/>
          </p:nvSpPr>
          <p:spPr>
            <a:xfrm rot="14682112">
              <a:off x="7353776" y="2919295"/>
              <a:ext cx="219651" cy="219651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" name="Flussdiagramm: Verbinder 39">
              <a:extLst>
                <a:ext uri="{FF2B5EF4-FFF2-40B4-BE49-F238E27FC236}">
                  <a16:creationId xmlns:a16="http://schemas.microsoft.com/office/drawing/2014/main" id="{764B4FE5-EDC5-408C-AFA1-A8FD1B295FC0}"/>
                </a:ext>
              </a:extLst>
            </p:cNvPr>
            <p:cNvSpPr>
              <a:spLocks noChangeAspect="1"/>
            </p:cNvSpPr>
            <p:nvPr/>
          </p:nvSpPr>
          <p:spPr>
            <a:xfrm rot="14682112">
              <a:off x="6089126" y="3534125"/>
              <a:ext cx="112266" cy="11226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5A7B4D9D-541A-4C9F-8F60-69C8E860C6F2}"/>
              </a:ext>
            </a:extLst>
          </p:cNvPr>
          <p:cNvSpPr txBox="1"/>
          <p:nvPr/>
        </p:nvSpPr>
        <p:spPr>
          <a:xfrm rot="20486466">
            <a:off x="8512548" y="2483193"/>
            <a:ext cx="2584283" cy="62728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rgbClr val="FF0000"/>
            </a:solidFill>
          </a:ln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de-DE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Investitionsrisiko: unberechenbar!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551E087C-A015-4024-8184-67C06F5D3C83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KEYNES</a:t>
            </a:r>
          </a:p>
        </p:txBody>
      </p:sp>
    </p:spTree>
    <p:extLst>
      <p:ext uri="{BB962C8B-B14F-4D97-AF65-F5344CB8AC3E}">
        <p14:creationId xmlns:p14="http://schemas.microsoft.com/office/powerpoint/2010/main" val="160483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 animBg="1"/>
      <p:bldP spid="22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4DBDB27B-0334-49AD-9D42-4364C95947F6}"/>
              </a:ext>
            </a:extLst>
          </p:cNvPr>
          <p:cNvCxnSpPr>
            <a:cxnSpLocks/>
          </p:cNvCxnSpPr>
          <p:nvPr/>
        </p:nvCxnSpPr>
        <p:spPr>
          <a:xfrm>
            <a:off x="4762868" y="2324894"/>
            <a:ext cx="0" cy="1048682"/>
          </a:xfrm>
          <a:prstGeom prst="straightConnector1">
            <a:avLst/>
          </a:prstGeom>
          <a:ln w="666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F84AED7D-CF56-488F-A473-71687C83E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8793"/>
            <a:ext cx="12192000" cy="950207"/>
          </a:xfrm>
        </p:spPr>
        <p:txBody>
          <a:bodyPr>
            <a:noAutofit/>
          </a:bodyPr>
          <a:lstStyle/>
          <a:p>
            <a:r>
              <a:rPr lang="de-DE" dirty="0">
                <a:latin typeface="Trebuchet MS" panose="020B0603020202020204" pitchFamily="34" charset="0"/>
              </a:rPr>
              <a:t>FOKUS DER THEORIE: </a:t>
            </a:r>
            <a:br>
              <a:rPr lang="de-DE" dirty="0">
                <a:latin typeface="Trebuchet MS" panose="020B0603020202020204" pitchFamily="34" charset="0"/>
              </a:rPr>
            </a:br>
            <a:r>
              <a:rPr lang="de-DE" dirty="0">
                <a:latin typeface="Trebuchet MS" panose="020B0603020202020204" pitchFamily="34" charset="0"/>
              </a:rPr>
              <a:t>GESAMTWIRTSCHAFT = MAKRO-ÖKONOMIE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EAA607B-A91C-4DAD-865B-AC2537CED856}"/>
              </a:ext>
            </a:extLst>
          </p:cNvPr>
          <p:cNvSpPr txBox="1"/>
          <p:nvPr/>
        </p:nvSpPr>
        <p:spPr>
          <a:xfrm>
            <a:off x="0" y="564867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DE" sz="2400" b="1" u="sng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nachfrageorientierte Theorie</a:t>
            </a:r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:</a:t>
            </a:r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 Wirtschaft hängt von Nachfrage ab. </a:t>
            </a:r>
          </a:p>
          <a:p>
            <a:pPr lvl="0" algn="ctr">
              <a:defRPr/>
            </a:pPr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Steigende/sinkende Nachfrage schafft sich selbst verstärkende Kreisläufe, </a:t>
            </a:r>
          </a:p>
          <a:p>
            <a:pPr lvl="0" algn="ctr">
              <a:defRPr/>
            </a:pPr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die zu Boom oder Rezession führen können</a:t>
            </a:r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6" name="Abgerundetes Rechteck 1">
            <a:extLst>
              <a:ext uri="{FF2B5EF4-FFF2-40B4-BE49-F238E27FC236}">
                <a16:creationId xmlns:a16="http://schemas.microsoft.com/office/drawing/2014/main" id="{5BED5D9E-9E01-4A4C-940C-1E773240525D}"/>
              </a:ext>
            </a:extLst>
          </p:cNvPr>
          <p:cNvSpPr/>
          <p:nvPr/>
        </p:nvSpPr>
        <p:spPr>
          <a:xfrm>
            <a:off x="2933813" y="3374140"/>
            <a:ext cx="3349987" cy="79208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b="1" dirty="0">
                <a:latin typeface="Trebuchet MS" panose="020B0603020202020204" pitchFamily="34" charset="0"/>
              </a:rPr>
              <a:t>gesamtwirtschaftliche Nachfrage</a:t>
            </a:r>
          </a:p>
        </p:txBody>
      </p:sp>
      <p:sp>
        <p:nvSpPr>
          <p:cNvPr id="7" name="Abgerundetes Rechteck 29">
            <a:extLst>
              <a:ext uri="{FF2B5EF4-FFF2-40B4-BE49-F238E27FC236}">
                <a16:creationId xmlns:a16="http://schemas.microsoft.com/office/drawing/2014/main" id="{3068E39E-BDF4-4678-8195-7B9513A4827D}"/>
              </a:ext>
            </a:extLst>
          </p:cNvPr>
          <p:cNvSpPr/>
          <p:nvPr/>
        </p:nvSpPr>
        <p:spPr>
          <a:xfrm>
            <a:off x="6265544" y="4535331"/>
            <a:ext cx="3240360" cy="79208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dirty="0">
                <a:latin typeface="Trebuchet MS" panose="020B0603020202020204" pitchFamily="34" charset="0"/>
              </a:rPr>
              <a:t>Angebots- + Produktionsmenge</a:t>
            </a:r>
          </a:p>
        </p:txBody>
      </p:sp>
      <p:sp>
        <p:nvSpPr>
          <p:cNvPr id="8" name="Abgerundetes Rechteck 30">
            <a:extLst>
              <a:ext uri="{FF2B5EF4-FFF2-40B4-BE49-F238E27FC236}">
                <a16:creationId xmlns:a16="http://schemas.microsoft.com/office/drawing/2014/main" id="{31D9904A-FEDB-4756-B3E7-034C53B7633C}"/>
              </a:ext>
            </a:extLst>
          </p:cNvPr>
          <p:cNvSpPr/>
          <p:nvPr/>
        </p:nvSpPr>
        <p:spPr>
          <a:xfrm>
            <a:off x="9486548" y="3341458"/>
            <a:ext cx="2339752" cy="79208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dirty="0">
                <a:latin typeface="Trebuchet MS" panose="020B0603020202020204" pitchFamily="34" charset="0"/>
              </a:rPr>
              <a:t>Beschäftigung</a:t>
            </a:r>
          </a:p>
        </p:txBody>
      </p:sp>
      <p:sp>
        <p:nvSpPr>
          <p:cNvPr id="9" name="Abgerundetes Rechteck 31">
            <a:extLst>
              <a:ext uri="{FF2B5EF4-FFF2-40B4-BE49-F238E27FC236}">
                <a16:creationId xmlns:a16="http://schemas.microsoft.com/office/drawing/2014/main" id="{237188C1-D3E1-4F78-9780-D9E6A2A6BE93}"/>
              </a:ext>
            </a:extLst>
          </p:cNvPr>
          <p:cNvSpPr/>
          <p:nvPr/>
        </p:nvSpPr>
        <p:spPr>
          <a:xfrm>
            <a:off x="6816000" y="2302235"/>
            <a:ext cx="2124000" cy="67411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dirty="0">
                <a:latin typeface="Trebuchet MS" panose="020B0603020202020204" pitchFamily="34" charset="0"/>
              </a:rPr>
              <a:t>Konsum</a:t>
            </a:r>
          </a:p>
        </p:txBody>
      </p:sp>
      <p:sp>
        <p:nvSpPr>
          <p:cNvPr id="10" name="Abgerundetes Rechteck 32">
            <a:extLst>
              <a:ext uri="{FF2B5EF4-FFF2-40B4-BE49-F238E27FC236}">
                <a16:creationId xmlns:a16="http://schemas.microsoft.com/office/drawing/2014/main" id="{5711F0BE-64D8-4B5B-A3EE-713C26A92050}"/>
              </a:ext>
            </a:extLst>
          </p:cNvPr>
          <p:cNvSpPr/>
          <p:nvPr/>
        </p:nvSpPr>
        <p:spPr>
          <a:xfrm>
            <a:off x="3818432" y="1650776"/>
            <a:ext cx="2124000" cy="67411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de-DE" sz="2400" dirty="0">
                <a:latin typeface="Trebuchet MS" panose="020B0603020202020204" pitchFamily="34" charset="0"/>
              </a:rPr>
              <a:t>Staats-ausgaben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3A717740-5FC8-4DE1-A5DB-FB9C4FFD18D4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5542244" y="2639294"/>
            <a:ext cx="1273756" cy="713301"/>
          </a:xfrm>
          <a:prstGeom prst="straightConnector1">
            <a:avLst/>
          </a:prstGeom>
          <a:ln w="666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6F22E6E-92AF-4323-9DAA-A6DF42E0D3C2}"/>
              </a:ext>
            </a:extLst>
          </p:cNvPr>
          <p:cNvCxnSpPr>
            <a:cxnSpLocks/>
            <a:stCxn id="8" idx="0"/>
            <a:endCxn id="9" idx="3"/>
          </p:cNvCxnSpPr>
          <p:nvPr/>
        </p:nvCxnSpPr>
        <p:spPr>
          <a:xfrm flipH="1" flipV="1">
            <a:off x="8940000" y="2639294"/>
            <a:ext cx="1716424" cy="702164"/>
          </a:xfrm>
          <a:prstGeom prst="straightConnector1">
            <a:avLst/>
          </a:prstGeom>
          <a:ln w="666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C4DF6FB-0B01-40A4-A27C-E81CE989FC76}"/>
              </a:ext>
            </a:extLst>
          </p:cNvPr>
          <p:cNvCxnSpPr/>
          <p:nvPr/>
        </p:nvCxnSpPr>
        <p:spPr>
          <a:xfrm flipV="1">
            <a:off x="9304995" y="4189231"/>
            <a:ext cx="1441305" cy="799438"/>
          </a:xfrm>
          <a:prstGeom prst="straightConnector1">
            <a:avLst/>
          </a:prstGeom>
          <a:ln w="666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21F92F9B-56BE-4FA1-AD1B-61F506DC7C29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806300" y="4115666"/>
            <a:ext cx="1459244" cy="815709"/>
          </a:xfrm>
          <a:prstGeom prst="straightConnector1">
            <a:avLst/>
          </a:prstGeom>
          <a:ln w="666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bgerundetes Rechteck 13">
            <a:extLst>
              <a:ext uri="{FF2B5EF4-FFF2-40B4-BE49-F238E27FC236}">
                <a16:creationId xmlns:a16="http://schemas.microsoft.com/office/drawing/2014/main" id="{C1634260-104B-4364-AC18-190C4CBC2D4E}"/>
              </a:ext>
            </a:extLst>
          </p:cNvPr>
          <p:cNvSpPr/>
          <p:nvPr/>
        </p:nvSpPr>
        <p:spPr>
          <a:xfrm>
            <a:off x="8729956" y="3275331"/>
            <a:ext cx="792088" cy="443517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b="1" dirty="0">
                <a:latin typeface="Trebuchet MS" panose="020B0603020202020204" pitchFamily="34" charset="0"/>
              </a:rPr>
              <a:t>Voll-</a:t>
            </a:r>
          </a:p>
        </p:txBody>
      </p:sp>
      <p:sp>
        <p:nvSpPr>
          <p:cNvPr id="22" name="Abgerundetes Rechteck 34">
            <a:extLst>
              <a:ext uri="{FF2B5EF4-FFF2-40B4-BE49-F238E27FC236}">
                <a16:creationId xmlns:a16="http://schemas.microsoft.com/office/drawing/2014/main" id="{88EA4BF3-5E4A-44A9-BBF3-AE4AC0649420}"/>
              </a:ext>
            </a:extLst>
          </p:cNvPr>
          <p:cNvSpPr/>
          <p:nvPr/>
        </p:nvSpPr>
        <p:spPr>
          <a:xfrm>
            <a:off x="486300" y="1089000"/>
            <a:ext cx="3060000" cy="56177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de-DE" sz="2000" dirty="0">
                <a:latin typeface="Trebuchet MS" panose="020B0603020202020204" pitchFamily="34" charset="0"/>
              </a:rPr>
              <a:t>stimmungsabhängig! animalische Instinkte etc.</a:t>
            </a:r>
          </a:p>
        </p:txBody>
      </p:sp>
      <p:sp>
        <p:nvSpPr>
          <p:cNvPr id="23" name="Abgerundetes Rechteck 37">
            <a:extLst>
              <a:ext uri="{FF2B5EF4-FFF2-40B4-BE49-F238E27FC236}">
                <a16:creationId xmlns:a16="http://schemas.microsoft.com/office/drawing/2014/main" id="{A4BA26CA-3057-432D-9390-FC20F333F7AB}"/>
              </a:ext>
            </a:extLst>
          </p:cNvPr>
          <p:cNvSpPr/>
          <p:nvPr/>
        </p:nvSpPr>
        <p:spPr>
          <a:xfrm>
            <a:off x="6928715" y="3275331"/>
            <a:ext cx="1296144" cy="424023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b="1" dirty="0">
                <a:latin typeface="Trebuchet MS" panose="020B0603020202020204" pitchFamily="34" charset="0"/>
              </a:rPr>
              <a:t>Boom</a:t>
            </a:r>
          </a:p>
        </p:txBody>
      </p:sp>
      <p:sp>
        <p:nvSpPr>
          <p:cNvPr id="39" name="Abgerundetes Rechteck 54">
            <a:extLst>
              <a:ext uri="{FF2B5EF4-FFF2-40B4-BE49-F238E27FC236}">
                <a16:creationId xmlns:a16="http://schemas.microsoft.com/office/drawing/2014/main" id="{34A66951-27BB-415F-AC94-D08658B8A991}"/>
              </a:ext>
            </a:extLst>
          </p:cNvPr>
          <p:cNvSpPr/>
          <p:nvPr/>
        </p:nvSpPr>
        <p:spPr>
          <a:xfrm>
            <a:off x="6569716" y="3759936"/>
            <a:ext cx="1878650" cy="42929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b="1" dirty="0">
                <a:latin typeface="Trebuchet MS" panose="020B0603020202020204" pitchFamily="34" charset="0"/>
              </a:rPr>
              <a:t>Rezession</a:t>
            </a:r>
          </a:p>
        </p:txBody>
      </p:sp>
      <p:sp>
        <p:nvSpPr>
          <p:cNvPr id="40" name="Abgerundetes Rechteck 55">
            <a:extLst>
              <a:ext uri="{FF2B5EF4-FFF2-40B4-BE49-F238E27FC236}">
                <a16:creationId xmlns:a16="http://schemas.microsoft.com/office/drawing/2014/main" id="{8A53E258-6F7D-4FA4-B578-9B75D63B3ED6}"/>
              </a:ext>
            </a:extLst>
          </p:cNvPr>
          <p:cNvSpPr/>
          <p:nvPr/>
        </p:nvSpPr>
        <p:spPr>
          <a:xfrm>
            <a:off x="8506112" y="3759945"/>
            <a:ext cx="1054384" cy="44626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b="1" dirty="0">
                <a:latin typeface="Trebuchet MS" panose="020B0603020202020204" pitchFamily="34" charset="0"/>
              </a:rPr>
              <a:t>Unter- </a:t>
            </a:r>
          </a:p>
        </p:txBody>
      </p:sp>
      <p:sp>
        <p:nvSpPr>
          <p:cNvPr id="43" name="Abgerundetes Rechteck 31">
            <a:extLst>
              <a:ext uri="{FF2B5EF4-FFF2-40B4-BE49-F238E27FC236}">
                <a16:creationId xmlns:a16="http://schemas.microsoft.com/office/drawing/2014/main" id="{9E26664E-C7A9-48A5-B739-AD7709F7BA7D}"/>
              </a:ext>
            </a:extLst>
          </p:cNvPr>
          <p:cNvSpPr/>
          <p:nvPr/>
        </p:nvSpPr>
        <p:spPr>
          <a:xfrm>
            <a:off x="882300" y="1650776"/>
            <a:ext cx="2124000" cy="67411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de-DE" sz="2400" dirty="0">
                <a:latin typeface="Trebuchet MS" panose="020B0603020202020204" pitchFamily="34" charset="0"/>
              </a:rPr>
              <a:t>Investitionen</a:t>
            </a:r>
          </a:p>
        </p:txBody>
      </p: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8236027B-FC2D-4B3D-95FB-4A4260AD2542}"/>
              </a:ext>
            </a:extLst>
          </p:cNvPr>
          <p:cNvCxnSpPr>
            <a:cxnSpLocks/>
          </p:cNvCxnSpPr>
          <p:nvPr/>
        </p:nvCxnSpPr>
        <p:spPr>
          <a:xfrm>
            <a:off x="2940229" y="2306720"/>
            <a:ext cx="929192" cy="1034738"/>
          </a:xfrm>
          <a:prstGeom prst="straightConnector1">
            <a:avLst/>
          </a:prstGeom>
          <a:ln w="666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pieren 29"/>
          <p:cNvGrpSpPr/>
          <p:nvPr/>
        </p:nvGrpSpPr>
        <p:grpSpPr>
          <a:xfrm>
            <a:off x="1439094" y="2215695"/>
            <a:ext cx="352464" cy="346409"/>
            <a:chOff x="1114277" y="3212848"/>
            <a:chExt cx="352464" cy="346409"/>
          </a:xfrm>
        </p:grpSpPr>
        <p:sp>
          <p:nvSpPr>
            <p:cNvPr id="29" name="Ellipse 28"/>
            <p:cNvSpPr/>
            <p:nvPr/>
          </p:nvSpPr>
          <p:spPr>
            <a:xfrm>
              <a:off x="1114800" y="3212848"/>
              <a:ext cx="351941" cy="3464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Minus 41"/>
            <p:cNvSpPr>
              <a:spLocks noChangeAspect="1"/>
            </p:cNvSpPr>
            <p:nvPr/>
          </p:nvSpPr>
          <p:spPr>
            <a:xfrm>
              <a:off x="1114277" y="3217250"/>
              <a:ext cx="350718" cy="342007"/>
            </a:xfrm>
            <a:prstGeom prst="mathMin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5" name="Ellipse 44"/>
          <p:cNvSpPr/>
          <p:nvPr/>
        </p:nvSpPr>
        <p:spPr>
          <a:xfrm>
            <a:off x="2115662" y="2203735"/>
            <a:ext cx="351941" cy="346409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100" dirty="0">
                <a:latin typeface="Bauhaus 93" panose="04030905020B02020C02" pitchFamily="82" charset="0"/>
              </a:rPr>
              <a:t>+</a:t>
            </a:r>
          </a:p>
        </p:txBody>
      </p:sp>
      <p:grpSp>
        <p:nvGrpSpPr>
          <p:cNvPr id="51" name="Gruppieren 50"/>
          <p:cNvGrpSpPr/>
          <p:nvPr/>
        </p:nvGrpSpPr>
        <p:grpSpPr>
          <a:xfrm>
            <a:off x="7435445" y="2848739"/>
            <a:ext cx="352464" cy="346409"/>
            <a:chOff x="1114277" y="3212848"/>
            <a:chExt cx="352464" cy="346409"/>
          </a:xfrm>
        </p:grpSpPr>
        <p:sp>
          <p:nvSpPr>
            <p:cNvPr id="52" name="Ellipse 51"/>
            <p:cNvSpPr/>
            <p:nvPr/>
          </p:nvSpPr>
          <p:spPr>
            <a:xfrm>
              <a:off x="1114800" y="3212848"/>
              <a:ext cx="351941" cy="3464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Minus 52"/>
            <p:cNvSpPr>
              <a:spLocks noChangeAspect="1"/>
            </p:cNvSpPr>
            <p:nvPr/>
          </p:nvSpPr>
          <p:spPr>
            <a:xfrm>
              <a:off x="1114277" y="3217250"/>
              <a:ext cx="350718" cy="342007"/>
            </a:xfrm>
            <a:prstGeom prst="mathMin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4" name="Ellipse 53"/>
          <p:cNvSpPr/>
          <p:nvPr/>
        </p:nvSpPr>
        <p:spPr>
          <a:xfrm>
            <a:off x="8089756" y="2845510"/>
            <a:ext cx="351941" cy="346409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100" dirty="0">
                <a:latin typeface="Bauhaus 93" panose="04030905020B02020C02" pitchFamily="82" charset="0"/>
              </a:rPr>
              <a:t>+</a:t>
            </a:r>
          </a:p>
        </p:txBody>
      </p:sp>
      <p:grpSp>
        <p:nvGrpSpPr>
          <p:cNvPr id="55" name="Gruppieren 54"/>
          <p:cNvGrpSpPr/>
          <p:nvPr/>
        </p:nvGrpSpPr>
        <p:grpSpPr>
          <a:xfrm>
            <a:off x="4086300" y="4115666"/>
            <a:ext cx="352464" cy="346409"/>
            <a:chOff x="1114277" y="3212848"/>
            <a:chExt cx="352464" cy="346409"/>
          </a:xfrm>
        </p:grpSpPr>
        <p:sp>
          <p:nvSpPr>
            <p:cNvPr id="56" name="Ellipse 55"/>
            <p:cNvSpPr/>
            <p:nvPr/>
          </p:nvSpPr>
          <p:spPr>
            <a:xfrm>
              <a:off x="1114800" y="3212848"/>
              <a:ext cx="351941" cy="3464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Minus 56"/>
            <p:cNvSpPr>
              <a:spLocks noChangeAspect="1"/>
            </p:cNvSpPr>
            <p:nvPr/>
          </p:nvSpPr>
          <p:spPr>
            <a:xfrm>
              <a:off x="1114277" y="3217250"/>
              <a:ext cx="350718" cy="342007"/>
            </a:xfrm>
            <a:prstGeom prst="mathMin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8" name="Ellipse 57"/>
          <p:cNvSpPr/>
          <p:nvPr/>
        </p:nvSpPr>
        <p:spPr>
          <a:xfrm>
            <a:off x="4762868" y="4103706"/>
            <a:ext cx="351941" cy="346409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100" dirty="0">
                <a:latin typeface="Bauhaus 93" panose="04030905020B02020C02" pitchFamily="82" charset="0"/>
              </a:rPr>
              <a:t>+</a:t>
            </a:r>
          </a:p>
        </p:txBody>
      </p:sp>
      <p:grpSp>
        <p:nvGrpSpPr>
          <p:cNvPr id="59" name="Gruppieren 58"/>
          <p:cNvGrpSpPr/>
          <p:nvPr/>
        </p:nvGrpSpPr>
        <p:grpSpPr>
          <a:xfrm>
            <a:off x="7372320" y="5267291"/>
            <a:ext cx="352464" cy="346409"/>
            <a:chOff x="1114277" y="3212848"/>
            <a:chExt cx="352464" cy="346409"/>
          </a:xfrm>
        </p:grpSpPr>
        <p:sp>
          <p:nvSpPr>
            <p:cNvPr id="60" name="Ellipse 59"/>
            <p:cNvSpPr/>
            <p:nvPr/>
          </p:nvSpPr>
          <p:spPr>
            <a:xfrm>
              <a:off x="1114800" y="3212848"/>
              <a:ext cx="351941" cy="3464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Minus 60"/>
            <p:cNvSpPr>
              <a:spLocks noChangeAspect="1"/>
            </p:cNvSpPr>
            <p:nvPr/>
          </p:nvSpPr>
          <p:spPr>
            <a:xfrm>
              <a:off x="1114277" y="3217250"/>
              <a:ext cx="350718" cy="342007"/>
            </a:xfrm>
            <a:prstGeom prst="mathMin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2" name="Ellipse 61"/>
          <p:cNvSpPr/>
          <p:nvPr/>
        </p:nvSpPr>
        <p:spPr>
          <a:xfrm>
            <a:off x="8048888" y="5255331"/>
            <a:ext cx="351941" cy="346409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100" dirty="0">
                <a:latin typeface="Bauhaus 93" panose="04030905020B02020C02" pitchFamily="82" charset="0"/>
              </a:rPr>
              <a:t>+</a:t>
            </a:r>
          </a:p>
        </p:txBody>
      </p:sp>
      <p:grpSp>
        <p:nvGrpSpPr>
          <p:cNvPr id="63" name="Gruppieren 62"/>
          <p:cNvGrpSpPr/>
          <p:nvPr/>
        </p:nvGrpSpPr>
        <p:grpSpPr>
          <a:xfrm>
            <a:off x="10115644" y="4004983"/>
            <a:ext cx="352464" cy="346409"/>
            <a:chOff x="1114277" y="3212848"/>
            <a:chExt cx="352464" cy="346409"/>
          </a:xfrm>
        </p:grpSpPr>
        <p:sp>
          <p:nvSpPr>
            <p:cNvPr id="64" name="Ellipse 63"/>
            <p:cNvSpPr/>
            <p:nvPr/>
          </p:nvSpPr>
          <p:spPr>
            <a:xfrm>
              <a:off x="1114800" y="3212848"/>
              <a:ext cx="351941" cy="3464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Minus 64"/>
            <p:cNvSpPr>
              <a:spLocks noChangeAspect="1"/>
            </p:cNvSpPr>
            <p:nvPr/>
          </p:nvSpPr>
          <p:spPr>
            <a:xfrm>
              <a:off x="1114277" y="3217250"/>
              <a:ext cx="350718" cy="342007"/>
            </a:xfrm>
            <a:prstGeom prst="mathMin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6" name="Ellipse 65"/>
          <p:cNvSpPr/>
          <p:nvPr/>
        </p:nvSpPr>
        <p:spPr>
          <a:xfrm>
            <a:off x="10792212" y="3993023"/>
            <a:ext cx="351941" cy="346409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100" dirty="0">
                <a:latin typeface="Bauhaus 93" panose="04030905020B02020C02" pitchFamily="82" charset="0"/>
              </a:rPr>
              <a:t>+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5A489609-5C71-42B4-9814-9D0C28DE79B3}"/>
              </a:ext>
            </a:extLst>
          </p:cNvPr>
          <p:cNvSpPr txBox="1"/>
          <p:nvPr/>
        </p:nvSpPr>
        <p:spPr>
          <a:xfrm>
            <a:off x="5415927" y="4366618"/>
            <a:ext cx="234133" cy="369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€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5A489609-5C71-42B4-9814-9D0C28DE79B3}"/>
              </a:ext>
            </a:extLst>
          </p:cNvPr>
          <p:cNvSpPr txBox="1"/>
          <p:nvPr/>
        </p:nvSpPr>
        <p:spPr>
          <a:xfrm>
            <a:off x="3326281" y="2681026"/>
            <a:ext cx="234133" cy="369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€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5A489609-5C71-42B4-9814-9D0C28DE79B3}"/>
              </a:ext>
            </a:extLst>
          </p:cNvPr>
          <p:cNvSpPr txBox="1"/>
          <p:nvPr/>
        </p:nvSpPr>
        <p:spPr>
          <a:xfrm>
            <a:off x="4645801" y="2682234"/>
            <a:ext cx="234133" cy="369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€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5A489609-5C71-42B4-9814-9D0C28DE79B3}"/>
              </a:ext>
            </a:extLst>
          </p:cNvPr>
          <p:cNvSpPr txBox="1"/>
          <p:nvPr/>
        </p:nvSpPr>
        <p:spPr>
          <a:xfrm>
            <a:off x="6221867" y="2681026"/>
            <a:ext cx="234133" cy="369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€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5A489609-5C71-42B4-9814-9D0C28DE79B3}"/>
              </a:ext>
            </a:extLst>
          </p:cNvPr>
          <p:cNvSpPr txBox="1"/>
          <p:nvPr/>
        </p:nvSpPr>
        <p:spPr>
          <a:xfrm>
            <a:off x="9421008" y="2697806"/>
            <a:ext cx="234133" cy="369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€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5A489609-5C71-42B4-9814-9D0C28DE79B3}"/>
              </a:ext>
            </a:extLst>
          </p:cNvPr>
          <p:cNvSpPr txBox="1"/>
          <p:nvPr/>
        </p:nvSpPr>
        <p:spPr>
          <a:xfrm>
            <a:off x="9891968" y="4424654"/>
            <a:ext cx="234133" cy="369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€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8C11F68B-33EC-4F71-BBFC-40AB61FD7817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KEYNES</a:t>
            </a:r>
          </a:p>
        </p:txBody>
      </p:sp>
    </p:spTree>
    <p:extLst>
      <p:ext uri="{BB962C8B-B14F-4D97-AF65-F5344CB8AC3E}">
        <p14:creationId xmlns:p14="http://schemas.microsoft.com/office/powerpoint/2010/main" val="64422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21" grpId="0" animBg="1"/>
      <p:bldP spid="22" grpId="0" animBg="1"/>
      <p:bldP spid="23" grpId="0" animBg="1"/>
      <p:bldP spid="39" grpId="0" animBg="1"/>
      <p:bldP spid="40" grpId="0" animBg="1"/>
      <p:bldP spid="43" grpId="0" animBg="1"/>
      <p:bldP spid="45" grpId="0" animBg="1"/>
      <p:bldP spid="54" grpId="0" animBg="1"/>
      <p:bldP spid="58" grpId="0" animBg="1"/>
      <p:bldP spid="62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4DBDB27B-0334-49AD-9D42-4364C95947F6}"/>
              </a:ext>
            </a:extLst>
          </p:cNvPr>
          <p:cNvCxnSpPr>
            <a:cxnSpLocks/>
          </p:cNvCxnSpPr>
          <p:nvPr/>
        </p:nvCxnSpPr>
        <p:spPr>
          <a:xfrm flipH="1">
            <a:off x="4761077" y="2322703"/>
            <a:ext cx="0" cy="1048682"/>
          </a:xfrm>
          <a:prstGeom prst="straightConnector1">
            <a:avLst/>
          </a:prstGeom>
          <a:ln w="666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F84AED7D-CF56-488F-A473-71687C83E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8793"/>
            <a:ext cx="12192000" cy="627171"/>
          </a:xfrm>
        </p:spPr>
        <p:txBody>
          <a:bodyPr>
            <a:noAutofit/>
          </a:bodyPr>
          <a:lstStyle/>
          <a:p>
            <a:r>
              <a:rPr lang="de-DE" dirty="0">
                <a:latin typeface="Trebuchet MS" panose="020B0603020202020204" pitchFamily="34" charset="0"/>
              </a:rPr>
              <a:t>BESONDERE FÄHIGKEIT DES STAATES IN DER KRISE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EAA607B-A91C-4DAD-865B-AC2537CED856}"/>
              </a:ext>
            </a:extLst>
          </p:cNvPr>
          <p:cNvSpPr txBox="1"/>
          <p:nvPr/>
        </p:nvSpPr>
        <p:spPr>
          <a:xfrm>
            <a:off x="0" y="583800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Der Staat kann Staatsausgaben erhöhen (und damit weiteren Konsum/Investitionen anstoßen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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Multiplikator-Effekt) und so Rezessionen überwinden</a:t>
            </a:r>
          </a:p>
        </p:txBody>
      </p:sp>
      <p:sp>
        <p:nvSpPr>
          <p:cNvPr id="6" name="Abgerundetes Rechteck 1">
            <a:extLst>
              <a:ext uri="{FF2B5EF4-FFF2-40B4-BE49-F238E27FC236}">
                <a16:creationId xmlns:a16="http://schemas.microsoft.com/office/drawing/2014/main" id="{5BED5D9E-9E01-4A4C-940C-1E773240525D}"/>
              </a:ext>
            </a:extLst>
          </p:cNvPr>
          <p:cNvSpPr/>
          <p:nvPr/>
        </p:nvSpPr>
        <p:spPr>
          <a:xfrm>
            <a:off x="2933813" y="3374140"/>
            <a:ext cx="3349987" cy="79208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b="1" dirty="0">
                <a:latin typeface="Trebuchet MS" panose="020B0603020202020204" pitchFamily="34" charset="0"/>
              </a:rPr>
              <a:t>gesamtwirtschaftliche Nachfrage</a:t>
            </a:r>
          </a:p>
        </p:txBody>
      </p:sp>
      <p:sp>
        <p:nvSpPr>
          <p:cNvPr id="7" name="Abgerundetes Rechteck 29">
            <a:extLst>
              <a:ext uri="{FF2B5EF4-FFF2-40B4-BE49-F238E27FC236}">
                <a16:creationId xmlns:a16="http://schemas.microsoft.com/office/drawing/2014/main" id="{3068E39E-BDF4-4678-8195-7B9513A4827D}"/>
              </a:ext>
            </a:extLst>
          </p:cNvPr>
          <p:cNvSpPr/>
          <p:nvPr/>
        </p:nvSpPr>
        <p:spPr>
          <a:xfrm>
            <a:off x="6265544" y="4535331"/>
            <a:ext cx="3240360" cy="79208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dirty="0">
                <a:latin typeface="Trebuchet MS" panose="020B0603020202020204" pitchFamily="34" charset="0"/>
              </a:rPr>
              <a:t>Angebots- + Produktionsmenge</a:t>
            </a:r>
          </a:p>
        </p:txBody>
      </p:sp>
      <p:sp>
        <p:nvSpPr>
          <p:cNvPr id="8" name="Abgerundetes Rechteck 30">
            <a:extLst>
              <a:ext uri="{FF2B5EF4-FFF2-40B4-BE49-F238E27FC236}">
                <a16:creationId xmlns:a16="http://schemas.microsoft.com/office/drawing/2014/main" id="{31D9904A-FEDB-4756-B3E7-034C53B7633C}"/>
              </a:ext>
            </a:extLst>
          </p:cNvPr>
          <p:cNvSpPr/>
          <p:nvPr/>
        </p:nvSpPr>
        <p:spPr>
          <a:xfrm>
            <a:off x="9486548" y="3341458"/>
            <a:ext cx="2339752" cy="79208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dirty="0">
                <a:latin typeface="Trebuchet MS" panose="020B0603020202020204" pitchFamily="34" charset="0"/>
              </a:rPr>
              <a:t>Beschäftigung</a:t>
            </a:r>
          </a:p>
        </p:txBody>
      </p:sp>
      <p:sp>
        <p:nvSpPr>
          <p:cNvPr id="9" name="Abgerundetes Rechteck 31">
            <a:extLst>
              <a:ext uri="{FF2B5EF4-FFF2-40B4-BE49-F238E27FC236}">
                <a16:creationId xmlns:a16="http://schemas.microsoft.com/office/drawing/2014/main" id="{237188C1-D3E1-4F78-9780-D9E6A2A6BE93}"/>
              </a:ext>
            </a:extLst>
          </p:cNvPr>
          <p:cNvSpPr/>
          <p:nvPr/>
        </p:nvSpPr>
        <p:spPr>
          <a:xfrm>
            <a:off x="6816000" y="2302235"/>
            <a:ext cx="2124000" cy="67411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dirty="0">
                <a:latin typeface="Trebuchet MS" panose="020B0603020202020204" pitchFamily="34" charset="0"/>
              </a:rPr>
              <a:t>Konsum</a:t>
            </a:r>
          </a:p>
        </p:txBody>
      </p:sp>
      <p:sp>
        <p:nvSpPr>
          <p:cNvPr id="10" name="Abgerundetes Rechteck 32">
            <a:extLst>
              <a:ext uri="{FF2B5EF4-FFF2-40B4-BE49-F238E27FC236}">
                <a16:creationId xmlns:a16="http://schemas.microsoft.com/office/drawing/2014/main" id="{5711F0BE-64D8-4B5B-A3EE-713C26A92050}"/>
              </a:ext>
            </a:extLst>
          </p:cNvPr>
          <p:cNvSpPr/>
          <p:nvPr/>
        </p:nvSpPr>
        <p:spPr>
          <a:xfrm>
            <a:off x="3818432" y="1650776"/>
            <a:ext cx="2124000" cy="67411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de-DE" sz="2400" dirty="0">
                <a:latin typeface="Trebuchet MS" panose="020B0603020202020204" pitchFamily="34" charset="0"/>
              </a:rPr>
              <a:t>Staats-ausgaben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3A717740-5FC8-4DE1-A5DB-FB9C4FFD18D4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5542244" y="2639294"/>
            <a:ext cx="1273756" cy="713301"/>
          </a:xfrm>
          <a:prstGeom prst="straightConnector1">
            <a:avLst/>
          </a:prstGeom>
          <a:ln w="666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6F22E6E-92AF-4323-9DAA-A6DF42E0D3C2}"/>
              </a:ext>
            </a:extLst>
          </p:cNvPr>
          <p:cNvCxnSpPr>
            <a:cxnSpLocks/>
            <a:stCxn id="8" idx="0"/>
            <a:endCxn id="9" idx="3"/>
          </p:cNvCxnSpPr>
          <p:nvPr/>
        </p:nvCxnSpPr>
        <p:spPr>
          <a:xfrm flipH="1" flipV="1">
            <a:off x="8940000" y="2639294"/>
            <a:ext cx="1716424" cy="702164"/>
          </a:xfrm>
          <a:prstGeom prst="straightConnector1">
            <a:avLst/>
          </a:prstGeom>
          <a:ln w="666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C4DF6FB-0B01-40A4-A27C-E81CE989FC76}"/>
              </a:ext>
            </a:extLst>
          </p:cNvPr>
          <p:cNvCxnSpPr/>
          <p:nvPr/>
        </p:nvCxnSpPr>
        <p:spPr>
          <a:xfrm flipV="1">
            <a:off x="9304995" y="4189231"/>
            <a:ext cx="1441305" cy="799438"/>
          </a:xfrm>
          <a:prstGeom prst="straightConnector1">
            <a:avLst/>
          </a:prstGeom>
          <a:ln w="666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21F92F9B-56BE-4FA1-AD1B-61F506DC7C29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806300" y="4115666"/>
            <a:ext cx="1459244" cy="815709"/>
          </a:xfrm>
          <a:prstGeom prst="straightConnector1">
            <a:avLst/>
          </a:prstGeom>
          <a:ln w="666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bgerundetes Rechteck 34">
            <a:extLst>
              <a:ext uri="{FF2B5EF4-FFF2-40B4-BE49-F238E27FC236}">
                <a16:creationId xmlns:a16="http://schemas.microsoft.com/office/drawing/2014/main" id="{88EA4BF3-5E4A-44A9-BBF3-AE4AC0649420}"/>
              </a:ext>
            </a:extLst>
          </p:cNvPr>
          <p:cNvSpPr/>
          <p:nvPr/>
        </p:nvSpPr>
        <p:spPr>
          <a:xfrm>
            <a:off x="486300" y="1089000"/>
            <a:ext cx="3060000" cy="56177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de-DE" sz="2000" dirty="0">
                <a:latin typeface="Trebuchet MS" panose="020B0603020202020204" pitchFamily="34" charset="0"/>
              </a:rPr>
              <a:t>stimmungsabhängig! animalische Instinkte etc.</a:t>
            </a:r>
          </a:p>
        </p:txBody>
      </p:sp>
      <p:sp>
        <p:nvSpPr>
          <p:cNvPr id="39" name="Abgerundetes Rechteck 54">
            <a:extLst>
              <a:ext uri="{FF2B5EF4-FFF2-40B4-BE49-F238E27FC236}">
                <a16:creationId xmlns:a16="http://schemas.microsoft.com/office/drawing/2014/main" id="{34A66951-27BB-415F-AC94-D08658B8A991}"/>
              </a:ext>
            </a:extLst>
          </p:cNvPr>
          <p:cNvSpPr/>
          <p:nvPr/>
        </p:nvSpPr>
        <p:spPr>
          <a:xfrm>
            <a:off x="6569716" y="3759936"/>
            <a:ext cx="1878650" cy="42929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b="1" dirty="0">
                <a:latin typeface="Trebuchet MS" panose="020B0603020202020204" pitchFamily="34" charset="0"/>
              </a:rPr>
              <a:t>Rezession</a:t>
            </a:r>
          </a:p>
        </p:txBody>
      </p:sp>
      <p:sp>
        <p:nvSpPr>
          <p:cNvPr id="40" name="Abgerundetes Rechteck 55">
            <a:extLst>
              <a:ext uri="{FF2B5EF4-FFF2-40B4-BE49-F238E27FC236}">
                <a16:creationId xmlns:a16="http://schemas.microsoft.com/office/drawing/2014/main" id="{8A53E258-6F7D-4FA4-B578-9B75D63B3ED6}"/>
              </a:ext>
            </a:extLst>
          </p:cNvPr>
          <p:cNvSpPr/>
          <p:nvPr/>
        </p:nvSpPr>
        <p:spPr>
          <a:xfrm>
            <a:off x="8506112" y="3759945"/>
            <a:ext cx="1054384" cy="44626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2400" b="1" dirty="0">
                <a:latin typeface="Trebuchet MS" panose="020B0603020202020204" pitchFamily="34" charset="0"/>
              </a:rPr>
              <a:t>Unter- </a:t>
            </a:r>
          </a:p>
        </p:txBody>
      </p:sp>
      <p:sp>
        <p:nvSpPr>
          <p:cNvPr id="43" name="Abgerundetes Rechteck 31">
            <a:extLst>
              <a:ext uri="{FF2B5EF4-FFF2-40B4-BE49-F238E27FC236}">
                <a16:creationId xmlns:a16="http://schemas.microsoft.com/office/drawing/2014/main" id="{9E26664E-C7A9-48A5-B739-AD7709F7BA7D}"/>
              </a:ext>
            </a:extLst>
          </p:cNvPr>
          <p:cNvSpPr/>
          <p:nvPr/>
        </p:nvSpPr>
        <p:spPr>
          <a:xfrm>
            <a:off x="882300" y="1650776"/>
            <a:ext cx="2124000" cy="67411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de-DE" sz="2400" dirty="0">
                <a:latin typeface="Trebuchet MS" panose="020B0603020202020204" pitchFamily="34" charset="0"/>
              </a:rPr>
              <a:t>Investitionen</a:t>
            </a:r>
          </a:p>
        </p:txBody>
      </p: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8236027B-FC2D-4B3D-95FB-4A4260AD2542}"/>
              </a:ext>
            </a:extLst>
          </p:cNvPr>
          <p:cNvCxnSpPr>
            <a:cxnSpLocks/>
          </p:cNvCxnSpPr>
          <p:nvPr/>
        </p:nvCxnSpPr>
        <p:spPr>
          <a:xfrm>
            <a:off x="2940229" y="2306720"/>
            <a:ext cx="929192" cy="1034738"/>
          </a:xfrm>
          <a:prstGeom prst="straightConnector1">
            <a:avLst/>
          </a:prstGeom>
          <a:ln w="666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pieren 29"/>
          <p:cNvGrpSpPr/>
          <p:nvPr/>
        </p:nvGrpSpPr>
        <p:grpSpPr>
          <a:xfrm>
            <a:off x="2113916" y="2210545"/>
            <a:ext cx="352464" cy="346409"/>
            <a:chOff x="1114277" y="3212848"/>
            <a:chExt cx="352464" cy="346409"/>
          </a:xfrm>
        </p:grpSpPr>
        <p:sp>
          <p:nvSpPr>
            <p:cNvPr id="29" name="Ellipse 28"/>
            <p:cNvSpPr/>
            <p:nvPr/>
          </p:nvSpPr>
          <p:spPr>
            <a:xfrm>
              <a:off x="1114800" y="3212848"/>
              <a:ext cx="351941" cy="3464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Minus 41"/>
            <p:cNvSpPr>
              <a:spLocks noChangeAspect="1"/>
            </p:cNvSpPr>
            <p:nvPr/>
          </p:nvSpPr>
          <p:spPr>
            <a:xfrm>
              <a:off x="1114277" y="3217250"/>
              <a:ext cx="350718" cy="342007"/>
            </a:xfrm>
            <a:prstGeom prst="mathMin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5" name="Ellipse 44"/>
          <p:cNvSpPr/>
          <p:nvPr/>
        </p:nvSpPr>
        <p:spPr>
          <a:xfrm>
            <a:off x="2115662" y="2203735"/>
            <a:ext cx="351941" cy="346409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100" dirty="0">
                <a:latin typeface="Bauhaus 93" panose="04030905020B02020C02" pitchFamily="82" charset="0"/>
              </a:rPr>
              <a:t>+</a:t>
            </a:r>
          </a:p>
        </p:txBody>
      </p:sp>
      <p:grpSp>
        <p:nvGrpSpPr>
          <p:cNvPr id="51" name="Gruppieren 50"/>
          <p:cNvGrpSpPr/>
          <p:nvPr/>
        </p:nvGrpSpPr>
        <p:grpSpPr>
          <a:xfrm>
            <a:off x="7729756" y="2826614"/>
            <a:ext cx="352464" cy="346409"/>
            <a:chOff x="1114277" y="3212848"/>
            <a:chExt cx="352464" cy="346409"/>
          </a:xfrm>
        </p:grpSpPr>
        <p:sp>
          <p:nvSpPr>
            <p:cNvPr id="52" name="Ellipse 51"/>
            <p:cNvSpPr/>
            <p:nvPr/>
          </p:nvSpPr>
          <p:spPr>
            <a:xfrm>
              <a:off x="1114800" y="3212848"/>
              <a:ext cx="351941" cy="3464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Minus 52"/>
            <p:cNvSpPr>
              <a:spLocks noChangeAspect="1"/>
            </p:cNvSpPr>
            <p:nvPr/>
          </p:nvSpPr>
          <p:spPr>
            <a:xfrm>
              <a:off x="1114277" y="3217250"/>
              <a:ext cx="350718" cy="342007"/>
            </a:xfrm>
            <a:prstGeom prst="mathMin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4" name="Ellipse 53"/>
          <p:cNvSpPr/>
          <p:nvPr/>
        </p:nvSpPr>
        <p:spPr>
          <a:xfrm>
            <a:off x="7729144" y="2837222"/>
            <a:ext cx="351941" cy="346409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100" dirty="0">
                <a:latin typeface="Bauhaus 93" panose="04030905020B02020C02" pitchFamily="82" charset="0"/>
              </a:rPr>
              <a:t>+</a:t>
            </a:r>
          </a:p>
        </p:txBody>
      </p:sp>
      <p:grpSp>
        <p:nvGrpSpPr>
          <p:cNvPr id="55" name="Gruppieren 54"/>
          <p:cNvGrpSpPr/>
          <p:nvPr/>
        </p:nvGrpSpPr>
        <p:grpSpPr>
          <a:xfrm>
            <a:off x="4535007" y="4128523"/>
            <a:ext cx="352464" cy="346409"/>
            <a:chOff x="1114277" y="3212848"/>
            <a:chExt cx="352464" cy="346409"/>
          </a:xfrm>
        </p:grpSpPr>
        <p:sp>
          <p:nvSpPr>
            <p:cNvPr id="56" name="Ellipse 55"/>
            <p:cNvSpPr/>
            <p:nvPr/>
          </p:nvSpPr>
          <p:spPr>
            <a:xfrm>
              <a:off x="1114800" y="3212848"/>
              <a:ext cx="351941" cy="3464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Minus 56"/>
            <p:cNvSpPr>
              <a:spLocks noChangeAspect="1"/>
            </p:cNvSpPr>
            <p:nvPr/>
          </p:nvSpPr>
          <p:spPr>
            <a:xfrm>
              <a:off x="1114277" y="3217250"/>
              <a:ext cx="350718" cy="342007"/>
            </a:xfrm>
            <a:prstGeom prst="mathMin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8" name="Ellipse 57"/>
          <p:cNvSpPr/>
          <p:nvPr/>
        </p:nvSpPr>
        <p:spPr>
          <a:xfrm>
            <a:off x="4534395" y="4141071"/>
            <a:ext cx="351941" cy="346409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100" dirty="0">
                <a:latin typeface="Bauhaus 93" panose="04030905020B02020C02" pitchFamily="82" charset="0"/>
              </a:rPr>
              <a:t>+</a:t>
            </a:r>
          </a:p>
        </p:txBody>
      </p:sp>
      <p:grpSp>
        <p:nvGrpSpPr>
          <p:cNvPr id="59" name="Gruppieren 58"/>
          <p:cNvGrpSpPr/>
          <p:nvPr/>
        </p:nvGrpSpPr>
        <p:grpSpPr>
          <a:xfrm>
            <a:off x="7737292" y="5278796"/>
            <a:ext cx="352464" cy="346409"/>
            <a:chOff x="1114277" y="3212848"/>
            <a:chExt cx="352464" cy="346409"/>
          </a:xfrm>
        </p:grpSpPr>
        <p:sp>
          <p:nvSpPr>
            <p:cNvPr id="60" name="Ellipse 59"/>
            <p:cNvSpPr/>
            <p:nvPr/>
          </p:nvSpPr>
          <p:spPr>
            <a:xfrm>
              <a:off x="1114800" y="3212848"/>
              <a:ext cx="351941" cy="3464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Minus 60"/>
            <p:cNvSpPr>
              <a:spLocks noChangeAspect="1"/>
            </p:cNvSpPr>
            <p:nvPr/>
          </p:nvSpPr>
          <p:spPr>
            <a:xfrm>
              <a:off x="1114277" y="3217250"/>
              <a:ext cx="350718" cy="342007"/>
            </a:xfrm>
            <a:prstGeom prst="mathMin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2" name="Ellipse 61"/>
          <p:cNvSpPr/>
          <p:nvPr/>
        </p:nvSpPr>
        <p:spPr>
          <a:xfrm>
            <a:off x="7736069" y="5278795"/>
            <a:ext cx="351941" cy="346409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100" dirty="0">
                <a:latin typeface="Bauhaus 93" panose="04030905020B02020C02" pitchFamily="82" charset="0"/>
              </a:rPr>
              <a:t>+</a:t>
            </a:r>
          </a:p>
        </p:txBody>
      </p:sp>
      <p:grpSp>
        <p:nvGrpSpPr>
          <p:cNvPr id="63" name="Gruppieren 62"/>
          <p:cNvGrpSpPr/>
          <p:nvPr/>
        </p:nvGrpSpPr>
        <p:grpSpPr>
          <a:xfrm>
            <a:off x="10791689" y="3993023"/>
            <a:ext cx="352464" cy="346409"/>
            <a:chOff x="1114277" y="3212848"/>
            <a:chExt cx="352464" cy="346409"/>
          </a:xfrm>
        </p:grpSpPr>
        <p:sp>
          <p:nvSpPr>
            <p:cNvPr id="64" name="Ellipse 63"/>
            <p:cNvSpPr/>
            <p:nvPr/>
          </p:nvSpPr>
          <p:spPr>
            <a:xfrm>
              <a:off x="1114800" y="3212848"/>
              <a:ext cx="351941" cy="3464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Minus 64"/>
            <p:cNvSpPr>
              <a:spLocks noChangeAspect="1"/>
            </p:cNvSpPr>
            <p:nvPr/>
          </p:nvSpPr>
          <p:spPr>
            <a:xfrm>
              <a:off x="1114277" y="3217250"/>
              <a:ext cx="350718" cy="342007"/>
            </a:xfrm>
            <a:prstGeom prst="mathMin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6" name="Ellipse 65"/>
          <p:cNvSpPr/>
          <p:nvPr/>
        </p:nvSpPr>
        <p:spPr>
          <a:xfrm>
            <a:off x="10792212" y="3993023"/>
            <a:ext cx="351941" cy="346409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100" dirty="0">
                <a:latin typeface="Bauhaus 93" panose="04030905020B02020C02" pitchFamily="82" charset="0"/>
              </a:rPr>
              <a:t>+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5A489609-5C71-42B4-9814-9D0C28DE79B3}"/>
              </a:ext>
            </a:extLst>
          </p:cNvPr>
          <p:cNvSpPr txBox="1"/>
          <p:nvPr/>
        </p:nvSpPr>
        <p:spPr>
          <a:xfrm>
            <a:off x="5415927" y="4366618"/>
            <a:ext cx="234133" cy="369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€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5A489609-5C71-42B4-9814-9D0C28DE79B3}"/>
              </a:ext>
            </a:extLst>
          </p:cNvPr>
          <p:cNvSpPr txBox="1"/>
          <p:nvPr/>
        </p:nvSpPr>
        <p:spPr>
          <a:xfrm>
            <a:off x="3308248" y="2674808"/>
            <a:ext cx="234133" cy="369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€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5A489609-5C71-42B4-9814-9D0C28DE79B3}"/>
              </a:ext>
            </a:extLst>
          </p:cNvPr>
          <p:cNvSpPr txBox="1"/>
          <p:nvPr/>
        </p:nvSpPr>
        <p:spPr>
          <a:xfrm>
            <a:off x="4627965" y="2579101"/>
            <a:ext cx="234133" cy="369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€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5A489609-5C71-42B4-9814-9D0C28DE79B3}"/>
              </a:ext>
            </a:extLst>
          </p:cNvPr>
          <p:cNvSpPr txBox="1"/>
          <p:nvPr/>
        </p:nvSpPr>
        <p:spPr>
          <a:xfrm>
            <a:off x="6221867" y="2681026"/>
            <a:ext cx="234133" cy="369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€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5A489609-5C71-42B4-9814-9D0C28DE79B3}"/>
              </a:ext>
            </a:extLst>
          </p:cNvPr>
          <p:cNvSpPr txBox="1"/>
          <p:nvPr/>
        </p:nvSpPr>
        <p:spPr>
          <a:xfrm>
            <a:off x="9421008" y="2697806"/>
            <a:ext cx="234133" cy="369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€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5A489609-5C71-42B4-9814-9D0C28DE79B3}"/>
              </a:ext>
            </a:extLst>
          </p:cNvPr>
          <p:cNvSpPr txBox="1"/>
          <p:nvPr/>
        </p:nvSpPr>
        <p:spPr>
          <a:xfrm>
            <a:off x="9891968" y="4424654"/>
            <a:ext cx="234133" cy="369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€</a:t>
            </a:r>
          </a:p>
        </p:txBody>
      </p:sp>
      <p:sp>
        <p:nvSpPr>
          <p:cNvPr id="77" name="Ellipse 76"/>
          <p:cNvSpPr/>
          <p:nvPr/>
        </p:nvSpPr>
        <p:spPr>
          <a:xfrm>
            <a:off x="5027414" y="2221913"/>
            <a:ext cx="351941" cy="346409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100" dirty="0">
                <a:latin typeface="Bauhaus 93" panose="04030905020B02020C02" pitchFamily="82" charset="0"/>
              </a:rPr>
              <a:t>+</a:t>
            </a:r>
          </a:p>
        </p:txBody>
      </p: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10D5E8CC-CE94-41DB-8A9C-E6287C40982D}"/>
              </a:ext>
            </a:extLst>
          </p:cNvPr>
          <p:cNvGrpSpPr/>
          <p:nvPr/>
        </p:nvGrpSpPr>
        <p:grpSpPr>
          <a:xfrm>
            <a:off x="3000784" y="1237500"/>
            <a:ext cx="3748264" cy="2133885"/>
            <a:chOff x="2669896" y="1362003"/>
            <a:chExt cx="3748264" cy="2133885"/>
          </a:xfrm>
        </p:grpSpPr>
        <p:cxnSp>
          <p:nvCxnSpPr>
            <p:cNvPr id="79" name="Gerade Verbindung mit Pfeil 78">
              <a:extLst>
                <a:ext uri="{FF2B5EF4-FFF2-40B4-BE49-F238E27FC236}">
                  <a16:creationId xmlns:a16="http://schemas.microsoft.com/office/drawing/2014/main" id="{61D5E9B8-53ED-4797-97EA-0456EFE27EF1}"/>
                </a:ext>
              </a:extLst>
            </p:cNvPr>
            <p:cNvCxnSpPr>
              <a:cxnSpLocks/>
            </p:cNvCxnSpPr>
            <p:nvPr/>
          </p:nvCxnSpPr>
          <p:spPr>
            <a:xfrm>
              <a:off x="5606028" y="2165838"/>
              <a:ext cx="812132" cy="308538"/>
            </a:xfrm>
            <a:prstGeom prst="straightConnector1">
              <a:avLst/>
            </a:prstGeom>
            <a:ln w="666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17881BD3-1E28-4FD9-8C4C-949E905A8B39}"/>
                </a:ext>
              </a:extLst>
            </p:cNvPr>
            <p:cNvSpPr txBox="1"/>
            <p:nvPr/>
          </p:nvSpPr>
          <p:spPr>
            <a:xfrm>
              <a:off x="3605896" y="1362003"/>
              <a:ext cx="1950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de-DE" sz="2400" dirty="0">
                  <a:solidFill>
                    <a:schemeClr val="accent2"/>
                  </a:solidFill>
                  <a:latin typeface="Trebuchet MS" panose="020B0603020202020204" pitchFamily="34" charset="0"/>
                </a:rPr>
                <a:t>+100 Mrd.€</a:t>
              </a:r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CBE8B755-5295-4438-958E-9C2F50492115}"/>
                </a:ext>
              </a:extLst>
            </p:cNvPr>
            <p:cNvSpPr txBox="1"/>
            <p:nvPr/>
          </p:nvSpPr>
          <p:spPr>
            <a:xfrm>
              <a:off x="5793015" y="2105045"/>
              <a:ext cx="234133" cy="369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de-DE" sz="2400" b="1" dirty="0">
                  <a:solidFill>
                    <a:schemeClr val="accent2"/>
                  </a:solidFill>
                  <a:latin typeface="Trebuchet MS" panose="020B0603020202020204" pitchFamily="34" charset="0"/>
                </a:rPr>
                <a:t>€</a:t>
              </a:r>
            </a:p>
          </p:txBody>
        </p:sp>
        <p:cxnSp>
          <p:nvCxnSpPr>
            <p:cNvPr id="81" name="Gerade Verbindung mit Pfeil 80">
              <a:extLst>
                <a:ext uri="{FF2B5EF4-FFF2-40B4-BE49-F238E27FC236}">
                  <a16:creationId xmlns:a16="http://schemas.microsoft.com/office/drawing/2014/main" id="{FF660FCC-DDF0-4E19-9FA5-01835267D5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0189" y="2447206"/>
              <a:ext cx="0" cy="1048682"/>
            </a:xfrm>
            <a:prstGeom prst="straightConnector1">
              <a:avLst/>
            </a:prstGeom>
            <a:ln w="666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50B59DE3-DB0A-4B3E-BBC8-39E5C30BAA93}"/>
                </a:ext>
              </a:extLst>
            </p:cNvPr>
            <p:cNvSpPr txBox="1"/>
            <p:nvPr/>
          </p:nvSpPr>
          <p:spPr>
            <a:xfrm>
              <a:off x="4312633" y="2708119"/>
              <a:ext cx="234133" cy="369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de-DE" sz="2400" b="1" dirty="0">
                  <a:solidFill>
                    <a:schemeClr val="accent2"/>
                  </a:solidFill>
                  <a:latin typeface="Trebuchet MS" panose="020B0603020202020204" pitchFamily="34" charset="0"/>
                </a:rPr>
                <a:t>€</a:t>
              </a:r>
            </a:p>
          </p:txBody>
        </p:sp>
        <p:cxnSp>
          <p:nvCxnSpPr>
            <p:cNvPr id="83" name="Gerade Verbindung mit Pfeil 82">
              <a:extLst>
                <a:ext uri="{FF2B5EF4-FFF2-40B4-BE49-F238E27FC236}">
                  <a16:creationId xmlns:a16="http://schemas.microsoft.com/office/drawing/2014/main" id="{CDC432F4-66D1-4E90-B013-1F36534C83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9896" y="2114376"/>
              <a:ext cx="813800" cy="0"/>
            </a:xfrm>
            <a:prstGeom prst="straightConnector1">
              <a:avLst/>
            </a:prstGeom>
            <a:ln w="666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feld 83">
              <a:extLst>
                <a:ext uri="{FF2B5EF4-FFF2-40B4-BE49-F238E27FC236}">
                  <a16:creationId xmlns:a16="http://schemas.microsoft.com/office/drawing/2014/main" id="{5FFA1225-E0C4-4EF7-BD42-73A96159AB4B}"/>
                </a:ext>
              </a:extLst>
            </p:cNvPr>
            <p:cNvSpPr txBox="1"/>
            <p:nvPr/>
          </p:nvSpPr>
          <p:spPr>
            <a:xfrm>
              <a:off x="3056146" y="1956152"/>
              <a:ext cx="234133" cy="369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de-DE" sz="2400" b="1" dirty="0">
                  <a:solidFill>
                    <a:schemeClr val="accent2"/>
                  </a:solidFill>
                  <a:latin typeface="Trebuchet MS" panose="020B0603020202020204" pitchFamily="34" charset="0"/>
                </a:rPr>
                <a:t>€</a:t>
              </a:r>
            </a:p>
          </p:txBody>
        </p:sp>
      </p:grpSp>
      <p:sp>
        <p:nvSpPr>
          <p:cNvPr id="85" name="Textfeld 84">
            <a:extLst>
              <a:ext uri="{FF2B5EF4-FFF2-40B4-BE49-F238E27FC236}">
                <a16:creationId xmlns:a16="http://schemas.microsoft.com/office/drawing/2014/main" id="{48F8DBF1-3BF9-4FC4-9C6B-103F05455D89}"/>
              </a:ext>
            </a:extLst>
          </p:cNvPr>
          <p:cNvSpPr txBox="1"/>
          <p:nvPr/>
        </p:nvSpPr>
        <p:spPr>
          <a:xfrm>
            <a:off x="3453565" y="4392657"/>
            <a:ext cx="195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DE" sz="2400" b="1" dirty="0">
                <a:solidFill>
                  <a:schemeClr val="accent2"/>
                </a:solidFill>
                <a:latin typeface="Trebuchet MS" panose="020B0603020202020204" pitchFamily="34" charset="0"/>
              </a:rPr>
              <a:t>+200 Mrd.€</a:t>
            </a:r>
          </a:p>
        </p:txBody>
      </p: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41B73BC1-F1B5-494C-A0E3-2A3D7EC0B43C}"/>
              </a:ext>
            </a:extLst>
          </p:cNvPr>
          <p:cNvCxnSpPr/>
          <p:nvPr/>
        </p:nvCxnSpPr>
        <p:spPr>
          <a:xfrm>
            <a:off x="6559602" y="3985798"/>
            <a:ext cx="2990780" cy="848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hteck 72">
            <a:extLst>
              <a:ext uri="{FF2B5EF4-FFF2-40B4-BE49-F238E27FC236}">
                <a16:creationId xmlns:a16="http://schemas.microsoft.com/office/drawing/2014/main" id="{AF4D7E8B-1560-43EE-B4AA-461779D89D39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KEYNES</a:t>
            </a:r>
          </a:p>
        </p:txBody>
      </p:sp>
    </p:spTree>
    <p:extLst>
      <p:ext uri="{BB962C8B-B14F-4D97-AF65-F5344CB8AC3E}">
        <p14:creationId xmlns:p14="http://schemas.microsoft.com/office/powerpoint/2010/main" val="293505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5" grpId="0" animBg="1"/>
      <p:bldP spid="54" grpId="0" animBg="1"/>
      <p:bldP spid="58" grpId="0" animBg="1"/>
      <p:bldP spid="62" grpId="0" animBg="1"/>
      <p:bldP spid="66" grpId="0" animBg="1"/>
      <p:bldP spid="77" grpId="0" animBg="1"/>
      <p:bldP spid="8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A0C7E75-2642-4461-A619-56532CD370DE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de-DE" sz="2400" dirty="0">
              <a:solidFill>
                <a:srgbClr val="376092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C40EA52-3DD5-414A-BAA2-20B67D7A9BF7}"/>
              </a:ext>
            </a:extLst>
          </p:cNvPr>
          <p:cNvSpPr txBox="1">
            <a:spLocks/>
          </p:cNvSpPr>
          <p:nvPr/>
        </p:nvSpPr>
        <p:spPr>
          <a:xfrm>
            <a:off x="1991544" y="348243"/>
            <a:ext cx="9144000" cy="50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de-DE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808796D-4935-41D5-8F57-49301B7AC314}"/>
              </a:ext>
            </a:extLst>
          </p:cNvPr>
          <p:cNvSpPr txBox="1"/>
          <p:nvPr/>
        </p:nvSpPr>
        <p:spPr>
          <a:xfrm>
            <a:off x="9287090" y="6963446"/>
            <a:ext cx="1112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/>
              <a:t> </a:t>
            </a:r>
          </a:p>
          <a:p>
            <a:pPr algn="ctr"/>
            <a:endParaRPr lang="de-DE" sz="1600" b="1" dirty="0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BECDFCDC-AB88-4324-AC66-F6B5AE6D7FAF}"/>
              </a:ext>
            </a:extLst>
          </p:cNvPr>
          <p:cNvCxnSpPr/>
          <p:nvPr/>
        </p:nvCxnSpPr>
        <p:spPr>
          <a:xfrm flipH="1">
            <a:off x="2723103" y="3249000"/>
            <a:ext cx="0" cy="576000"/>
          </a:xfrm>
          <a:prstGeom prst="straightConnector1">
            <a:avLst/>
          </a:prstGeom>
          <a:ln w="825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C2AE28D3-FB3E-4B98-9F3B-A8A4A624AB5D}"/>
              </a:ext>
            </a:extLst>
          </p:cNvPr>
          <p:cNvCxnSpPr/>
          <p:nvPr/>
        </p:nvCxnSpPr>
        <p:spPr>
          <a:xfrm flipH="1">
            <a:off x="9885298" y="3249000"/>
            <a:ext cx="0" cy="612000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AAE6F56A-BA34-4B26-8DE7-36EB1C5D9296}"/>
              </a:ext>
            </a:extLst>
          </p:cNvPr>
          <p:cNvSpPr/>
          <p:nvPr/>
        </p:nvSpPr>
        <p:spPr>
          <a:xfrm>
            <a:off x="8725238" y="3178706"/>
            <a:ext cx="2320119" cy="2954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rPr>
              <a:t>Geldpolitik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262A8D2-CF15-41D5-A405-3F3A880A0ECE}"/>
              </a:ext>
            </a:extLst>
          </p:cNvPr>
          <p:cNvSpPr/>
          <p:nvPr/>
        </p:nvSpPr>
        <p:spPr>
          <a:xfrm>
            <a:off x="1678205" y="3147814"/>
            <a:ext cx="2065795" cy="2954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2400" b="1" dirty="0">
                <a:solidFill>
                  <a:schemeClr val="accent2"/>
                </a:solidFill>
                <a:latin typeface="Trebuchet MS" panose="020B0603020202020204" pitchFamily="34" charset="0"/>
              </a:rPr>
              <a:t>Fiskalpolitik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38EFB62B-1BE8-4358-A287-F10BCA9CF40E}"/>
              </a:ext>
            </a:extLst>
          </p:cNvPr>
          <p:cNvSpPr/>
          <p:nvPr/>
        </p:nvSpPr>
        <p:spPr>
          <a:xfrm>
            <a:off x="336000" y="5589000"/>
            <a:ext cx="774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accent2"/>
                </a:solidFill>
                <a:latin typeface="Trebuchet MS" panose="020B0603020202020204" pitchFamily="34" charset="0"/>
              </a:rPr>
              <a:t>Staatsausgaben senken (Neuverschuldung senken)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accent2"/>
                </a:solidFill>
                <a:latin typeface="Trebuchet MS" panose="020B0603020202020204" pitchFamily="34" charset="0"/>
              </a:rPr>
              <a:t>Einnahmen erhöhen (Steuern)</a:t>
            </a:r>
          </a:p>
          <a:p>
            <a:r>
              <a:rPr lang="de-DE" sz="2400" dirty="0">
                <a:solidFill>
                  <a:schemeClr val="accent2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 </a:t>
            </a:r>
            <a:r>
              <a:rPr lang="de-DE" sz="2400" dirty="0">
                <a:solidFill>
                  <a:schemeClr val="accent2"/>
                </a:solidFill>
                <a:latin typeface="Trebuchet MS" panose="020B0603020202020204" pitchFamily="34" charset="0"/>
              </a:rPr>
              <a:t>Nachfrage senken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E26CEB62-B6AC-42E2-A0DB-BDB4B53D93C2}"/>
              </a:ext>
            </a:extLst>
          </p:cNvPr>
          <p:cNvSpPr/>
          <p:nvPr/>
        </p:nvSpPr>
        <p:spPr>
          <a:xfrm>
            <a:off x="8484622" y="5595571"/>
            <a:ext cx="3675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rPr>
              <a:t>Zinsen anheben            </a:t>
            </a:r>
          </a:p>
          <a:p>
            <a:r>
              <a:rPr lang="de-DE" sz="2400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 </a:t>
            </a:r>
            <a:r>
              <a:rPr lang="de-DE" sz="2400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rPr>
              <a:t>Nachfrage senken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A513FA4B-9B27-44C6-A8EF-901E7D0D3154}"/>
              </a:ext>
            </a:extLst>
          </p:cNvPr>
          <p:cNvGrpSpPr/>
          <p:nvPr/>
        </p:nvGrpSpPr>
        <p:grpSpPr>
          <a:xfrm>
            <a:off x="191344" y="5199028"/>
            <a:ext cx="11881320" cy="1572534"/>
            <a:chOff x="191344" y="5199028"/>
            <a:chExt cx="11881320" cy="1572534"/>
          </a:xfrm>
        </p:grpSpPr>
        <p:sp>
          <p:nvSpPr>
            <p:cNvPr id="23" name="Abgerundetes Rechteck 16">
              <a:extLst>
                <a:ext uri="{FF2B5EF4-FFF2-40B4-BE49-F238E27FC236}">
                  <a16:creationId xmlns:a16="http://schemas.microsoft.com/office/drawing/2014/main" id="{CD03076A-04D3-42CF-8D6B-CDFC13E1FB9E}"/>
                </a:ext>
              </a:extLst>
            </p:cNvPr>
            <p:cNvSpPr/>
            <p:nvPr/>
          </p:nvSpPr>
          <p:spPr>
            <a:xfrm>
              <a:off x="191344" y="5199028"/>
              <a:ext cx="11881320" cy="1572534"/>
            </a:xfrm>
            <a:prstGeom prst="roundRect">
              <a:avLst/>
            </a:prstGeom>
            <a:noFill/>
            <a:ln w="317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448F2C9A-1806-4E21-943E-52D5EA74E7B2}"/>
                </a:ext>
              </a:extLst>
            </p:cNvPr>
            <p:cNvSpPr/>
            <p:nvPr/>
          </p:nvSpPr>
          <p:spPr>
            <a:xfrm>
              <a:off x="191344" y="5329216"/>
              <a:ext cx="11881320" cy="2954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e-DE" sz="24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Überhitzung der Wirtschaft</a:t>
              </a:r>
            </a:p>
          </p:txBody>
        </p:sp>
      </p:grpSp>
      <p:sp>
        <p:nvSpPr>
          <p:cNvPr id="19" name="Rechteck 18">
            <a:extLst>
              <a:ext uri="{FF2B5EF4-FFF2-40B4-BE49-F238E27FC236}">
                <a16:creationId xmlns:a16="http://schemas.microsoft.com/office/drawing/2014/main" id="{ED8C2D0C-01FE-49E4-A0D0-4617CADDC83D}"/>
              </a:ext>
            </a:extLst>
          </p:cNvPr>
          <p:cNvSpPr/>
          <p:nvPr/>
        </p:nvSpPr>
        <p:spPr>
          <a:xfrm>
            <a:off x="336000" y="3843091"/>
            <a:ext cx="6994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accent2"/>
                </a:solidFill>
                <a:latin typeface="Trebuchet MS" panose="020B0603020202020204" pitchFamily="34" charset="0"/>
              </a:rPr>
              <a:t>Staatsausgaben erhöhen (Neuverschuldung!)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accent2"/>
                </a:solidFill>
                <a:latin typeface="Trebuchet MS" panose="020B0603020202020204" pitchFamily="34" charset="0"/>
              </a:rPr>
              <a:t>Konjunkturprogramme machen</a:t>
            </a:r>
            <a:r>
              <a:rPr lang="de-DE" sz="2400" dirty="0">
                <a:solidFill>
                  <a:schemeClr val="accent2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    </a:t>
            </a:r>
          </a:p>
          <a:p>
            <a:r>
              <a:rPr lang="de-DE" sz="2400" dirty="0">
                <a:solidFill>
                  <a:schemeClr val="accent2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 </a:t>
            </a:r>
            <a:r>
              <a:rPr lang="de-DE" sz="2400" dirty="0">
                <a:solidFill>
                  <a:schemeClr val="accent2"/>
                </a:solidFill>
                <a:latin typeface="Trebuchet MS" panose="020B0603020202020204" pitchFamily="34" charset="0"/>
              </a:rPr>
              <a:t>Nachfrage erhöhen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9EF16E7-3E7C-4B96-A3CF-4EA0C2F9848B}"/>
              </a:ext>
            </a:extLst>
          </p:cNvPr>
          <p:cNvSpPr/>
          <p:nvPr/>
        </p:nvSpPr>
        <p:spPr>
          <a:xfrm>
            <a:off x="8484622" y="3836461"/>
            <a:ext cx="3588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rPr>
              <a:t>Zinsen senken </a:t>
            </a:r>
          </a:p>
          <a:p>
            <a:r>
              <a:rPr lang="de-DE" sz="2400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 </a:t>
            </a:r>
            <a:r>
              <a:rPr lang="de-DE" sz="2400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rPr>
              <a:t>Nachfrage erhöhen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27625C52-D200-4520-BA9F-AE55C3C9446D}"/>
              </a:ext>
            </a:extLst>
          </p:cNvPr>
          <p:cNvGrpSpPr/>
          <p:nvPr/>
        </p:nvGrpSpPr>
        <p:grpSpPr>
          <a:xfrm>
            <a:off x="191344" y="3476466"/>
            <a:ext cx="11883386" cy="1572534"/>
            <a:chOff x="191344" y="3476466"/>
            <a:chExt cx="11883386" cy="1572534"/>
          </a:xfrm>
        </p:grpSpPr>
        <p:sp>
          <p:nvSpPr>
            <p:cNvPr id="25" name="Abgerundetes Rechteck 79">
              <a:extLst>
                <a:ext uri="{FF2B5EF4-FFF2-40B4-BE49-F238E27FC236}">
                  <a16:creationId xmlns:a16="http://schemas.microsoft.com/office/drawing/2014/main" id="{35ABC85F-EBCB-4D63-9037-695F21E1306A}"/>
                </a:ext>
              </a:extLst>
            </p:cNvPr>
            <p:cNvSpPr/>
            <p:nvPr/>
          </p:nvSpPr>
          <p:spPr>
            <a:xfrm>
              <a:off x="191344" y="3476466"/>
              <a:ext cx="11881320" cy="1572534"/>
            </a:xfrm>
            <a:prstGeom prst="roundRect">
              <a:avLst/>
            </a:prstGeom>
            <a:noFill/>
            <a:ln w="317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2"/>
                </a:solidFill>
              </a:endParaRP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83D5DCCD-AEA3-43D3-BCCB-26CA91D6C9A3}"/>
                </a:ext>
              </a:extLst>
            </p:cNvPr>
            <p:cNvSpPr/>
            <p:nvPr/>
          </p:nvSpPr>
          <p:spPr>
            <a:xfrm>
              <a:off x="193417" y="3613714"/>
              <a:ext cx="11881313" cy="2954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e-DE" sz="2400" b="1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Rezession überwinden</a:t>
              </a:r>
            </a:p>
          </p:txBody>
        </p:sp>
      </p:grpSp>
      <p:sp>
        <p:nvSpPr>
          <p:cNvPr id="28" name="Titel 1">
            <a:extLst>
              <a:ext uri="{FF2B5EF4-FFF2-40B4-BE49-F238E27FC236}">
                <a16:creationId xmlns:a16="http://schemas.microsoft.com/office/drawing/2014/main" id="{9B3042C5-BE83-4AA6-BB62-3F1C33A16BF3}"/>
              </a:ext>
            </a:extLst>
          </p:cNvPr>
          <p:cNvSpPr txBox="1">
            <a:spLocks/>
          </p:cNvSpPr>
          <p:nvPr/>
        </p:nvSpPr>
        <p:spPr>
          <a:xfrm>
            <a:off x="0" y="138793"/>
            <a:ext cx="12192000" cy="950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rebuchet MS" panose="020B0603020202020204" pitchFamily="34" charset="0"/>
              </a:rPr>
              <a:t>STAAT ALS KOORDINATOR DES KAPITALISMUS: </a:t>
            </a:r>
            <a:br>
              <a:rPr lang="de-DE" dirty="0">
                <a:latin typeface="Trebuchet MS" panose="020B0603020202020204" pitchFamily="34" charset="0"/>
              </a:rPr>
            </a:br>
            <a:r>
              <a:rPr lang="de-DE" dirty="0">
                <a:latin typeface="Trebuchet MS" panose="020B0603020202020204" pitchFamily="34" charset="0"/>
              </a:rPr>
              <a:t>1) GESAMTNACHFRAGE STEUERN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F0CA60E2-46E0-4E18-8B9A-8964E6172B96}"/>
              </a:ext>
            </a:extLst>
          </p:cNvPr>
          <p:cNvGrpSpPr/>
          <p:nvPr/>
        </p:nvGrpSpPr>
        <p:grpSpPr>
          <a:xfrm>
            <a:off x="516003" y="1197096"/>
            <a:ext cx="10979998" cy="2062926"/>
            <a:chOff x="516003" y="1197096"/>
            <a:chExt cx="10979998" cy="2062926"/>
          </a:xfrm>
        </p:grpSpPr>
        <p:sp>
          <p:nvSpPr>
            <p:cNvPr id="6" name="Abgerundetes Rechteck 63">
              <a:extLst>
                <a:ext uri="{FF2B5EF4-FFF2-40B4-BE49-F238E27FC236}">
                  <a16:creationId xmlns:a16="http://schemas.microsoft.com/office/drawing/2014/main" id="{B89AB04F-6EE8-444E-A392-E53B6E92EB49}"/>
                </a:ext>
              </a:extLst>
            </p:cNvPr>
            <p:cNvSpPr/>
            <p:nvPr/>
          </p:nvSpPr>
          <p:spPr>
            <a:xfrm>
              <a:off x="516003" y="1242263"/>
              <a:ext cx="10979991" cy="18644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 w="444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05333F8-A9C2-49AD-9A89-2E8759DC8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46530" y="1508672"/>
              <a:ext cx="1751351" cy="1751350"/>
            </a:xfrm>
            <a:prstGeom prst="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9F22887A-5AD4-4561-B093-49E58E11F63A}"/>
                </a:ext>
              </a:extLst>
            </p:cNvPr>
            <p:cNvSpPr/>
            <p:nvPr/>
          </p:nvSpPr>
          <p:spPr>
            <a:xfrm>
              <a:off x="8239493" y="1262429"/>
              <a:ext cx="32565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Zentralbank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0684763-F333-497D-ACD1-7911928645B9}"/>
                </a:ext>
              </a:extLst>
            </p:cNvPr>
            <p:cNvSpPr txBox="1"/>
            <p:nvPr/>
          </p:nvSpPr>
          <p:spPr>
            <a:xfrm>
              <a:off x="5158185" y="1197096"/>
              <a:ext cx="16914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STAAT</a:t>
              </a: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42DC41D5-F5E8-426F-B6E4-5A0A3C11F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13817" y="1637551"/>
              <a:ext cx="2994569" cy="1496185"/>
            </a:xfrm>
            <a:prstGeom prst="rect">
              <a:avLst/>
            </a:prstGeom>
          </p:spPr>
        </p:pic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3EE2CF8D-0564-49B8-B968-01D5F7A8ABC8}"/>
                </a:ext>
              </a:extLst>
            </p:cNvPr>
            <p:cNvSpPr/>
            <p:nvPr/>
          </p:nvSpPr>
          <p:spPr>
            <a:xfrm>
              <a:off x="1094849" y="1269000"/>
              <a:ext cx="32565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Regierung</a:t>
              </a:r>
            </a:p>
          </p:txBody>
        </p:sp>
      </p:grpSp>
      <p:sp>
        <p:nvSpPr>
          <p:cNvPr id="29" name="Rechteck 28">
            <a:extLst>
              <a:ext uri="{FF2B5EF4-FFF2-40B4-BE49-F238E27FC236}">
                <a16:creationId xmlns:a16="http://schemas.microsoft.com/office/drawing/2014/main" id="{A09A1C28-6228-4476-B737-660D646922B7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KEYNES</a:t>
            </a:r>
          </a:p>
        </p:txBody>
      </p:sp>
    </p:spTree>
    <p:extLst>
      <p:ext uri="{BB962C8B-B14F-4D97-AF65-F5344CB8AC3E}">
        <p14:creationId xmlns:p14="http://schemas.microsoft.com/office/powerpoint/2010/main" val="35355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  <p:bldP spid="22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el 1">
            <a:extLst>
              <a:ext uri="{FF2B5EF4-FFF2-40B4-BE49-F238E27FC236}">
                <a16:creationId xmlns:a16="http://schemas.microsoft.com/office/drawing/2014/main" id="{F528E19A-D3B1-4F5A-8542-B97785A4124D}"/>
              </a:ext>
            </a:extLst>
          </p:cNvPr>
          <p:cNvSpPr txBox="1">
            <a:spLocks/>
          </p:cNvSpPr>
          <p:nvPr/>
        </p:nvSpPr>
        <p:spPr>
          <a:xfrm>
            <a:off x="0" y="138793"/>
            <a:ext cx="12192000" cy="950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rebuchet MS" panose="020B0603020202020204" pitchFamily="34" charset="0"/>
              </a:rPr>
              <a:t> STAAT ALS KOORDINATOR DES KAPITALISMUS: </a:t>
            </a:r>
          </a:p>
          <a:p>
            <a:r>
              <a:rPr lang="de-DE" dirty="0">
                <a:latin typeface="Trebuchet MS" panose="020B0603020202020204" pitchFamily="34" charset="0"/>
              </a:rPr>
              <a:t>2) FINANZMÄRKTE REGULIEREN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A0E4645-BBCF-41C5-BBE0-070BD012DF1A}"/>
              </a:ext>
            </a:extLst>
          </p:cNvPr>
          <p:cNvSpPr txBox="1"/>
          <p:nvPr/>
        </p:nvSpPr>
        <p:spPr>
          <a:xfrm>
            <a:off x="9475312" y="7049075"/>
            <a:ext cx="1112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</a:p>
          <a:p>
            <a:pPr algn="ctr"/>
            <a:endParaRPr lang="de-DE" sz="16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EA454827-734C-4A84-8736-48E2D20889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9752848"/>
              </p:ext>
            </p:extLst>
          </p:nvPr>
        </p:nvGraphicFramePr>
        <p:xfrm>
          <a:off x="1804480" y="1629283"/>
          <a:ext cx="8178759" cy="2892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A1DD86B8-7CE9-46F9-BA4E-95F4EF8F07FB}"/>
              </a:ext>
            </a:extLst>
          </p:cNvPr>
          <p:cNvSpPr txBox="1"/>
          <p:nvPr/>
        </p:nvSpPr>
        <p:spPr>
          <a:xfrm>
            <a:off x="3936000" y="1173381"/>
            <a:ext cx="394658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b="1" dirty="0">
                <a:solidFill>
                  <a:srgbClr val="0F2D69"/>
                </a:solidFill>
                <a:latin typeface="Trebuchet MS" panose="020B0603020202020204" pitchFamily="34" charset="0"/>
              </a:rPr>
              <a:t>Aktienkurs der Back AG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91266CA-DC5F-408A-B081-DB2F47D3BBF5}"/>
              </a:ext>
            </a:extLst>
          </p:cNvPr>
          <p:cNvSpPr txBox="1"/>
          <p:nvPr/>
        </p:nvSpPr>
        <p:spPr>
          <a:xfrm>
            <a:off x="1747718" y="4521537"/>
            <a:ext cx="847994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200" dirty="0">
                <a:solidFill>
                  <a:srgbClr val="002060"/>
                </a:solidFill>
                <a:latin typeface="Trebuchet MS" panose="020B0603020202020204" pitchFamily="34" charset="0"/>
              </a:rPr>
              <a:t>Jan		Apr		Jun	 	Aug		Okt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402C1EF-F734-419B-90B0-C00B53648521}"/>
              </a:ext>
            </a:extLst>
          </p:cNvPr>
          <p:cNvGrpSpPr/>
          <p:nvPr/>
        </p:nvGrpSpPr>
        <p:grpSpPr>
          <a:xfrm>
            <a:off x="6876354" y="1722730"/>
            <a:ext cx="2194508" cy="2247563"/>
            <a:chOff x="5164132" y="1637092"/>
            <a:chExt cx="2194508" cy="2247563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F29EC87-E57D-48BD-A32A-1791D5B597B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93573" y="3450953"/>
              <a:ext cx="216851" cy="433702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64A2773B-2506-44F2-8EDD-AB7C2B25D45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64132" y="2497255"/>
              <a:ext cx="428574" cy="428574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96F677D-3250-48DC-9394-8836CB3319CF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01133" y="2691280"/>
              <a:ext cx="429061" cy="429061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CD8AD267-735B-4370-A4CD-FDBEC1B6154F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24240" y="3174736"/>
              <a:ext cx="432743" cy="432743"/>
            </a:xfrm>
            <a:prstGeom prst="rect">
              <a:avLst/>
            </a:prstGeom>
          </p:spPr>
        </p:pic>
        <p:sp>
          <p:nvSpPr>
            <p:cNvPr id="15" name="Abgerundete rechteckige Legende 82">
              <a:extLst>
                <a:ext uri="{FF2B5EF4-FFF2-40B4-BE49-F238E27FC236}">
                  <a16:creationId xmlns:a16="http://schemas.microsoft.com/office/drawing/2014/main" id="{5235F4E0-0C0E-49AB-A1C9-44FD76142865}"/>
                </a:ext>
              </a:extLst>
            </p:cNvPr>
            <p:cNvSpPr/>
            <p:nvPr/>
          </p:nvSpPr>
          <p:spPr>
            <a:xfrm>
              <a:off x="6202297" y="1725617"/>
              <a:ext cx="820743" cy="401906"/>
            </a:xfrm>
            <a:prstGeom prst="wedgeRoundRectCallout">
              <a:avLst>
                <a:gd name="adj1" fmla="val -116970"/>
                <a:gd name="adj2" fmla="val 152887"/>
                <a:gd name="adj3" fmla="val 16667"/>
              </a:avLst>
            </a:prstGeom>
            <a:solidFill>
              <a:schemeClr val="bg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6" name="Abgerundete rechteckige Legende 83">
              <a:extLst>
                <a:ext uri="{FF2B5EF4-FFF2-40B4-BE49-F238E27FC236}">
                  <a16:creationId xmlns:a16="http://schemas.microsoft.com/office/drawing/2014/main" id="{89688F1E-C01F-49B2-B08B-784387806860}"/>
                </a:ext>
              </a:extLst>
            </p:cNvPr>
            <p:cNvSpPr/>
            <p:nvPr/>
          </p:nvSpPr>
          <p:spPr>
            <a:xfrm>
              <a:off x="6356735" y="1695441"/>
              <a:ext cx="820743" cy="401906"/>
            </a:xfrm>
            <a:prstGeom prst="wedgeRoundRectCallout">
              <a:avLst>
                <a:gd name="adj1" fmla="val -92460"/>
                <a:gd name="adj2" fmla="val 184739"/>
                <a:gd name="adj3" fmla="val 16667"/>
              </a:avLst>
            </a:prstGeom>
            <a:solidFill>
              <a:schemeClr val="bg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7" name="Abgerundete rechteckige Legende 84">
              <a:extLst>
                <a:ext uri="{FF2B5EF4-FFF2-40B4-BE49-F238E27FC236}">
                  <a16:creationId xmlns:a16="http://schemas.microsoft.com/office/drawing/2014/main" id="{9D1B549A-73A7-4DF1-85D1-CD276CF32913}"/>
                </a:ext>
              </a:extLst>
            </p:cNvPr>
            <p:cNvSpPr/>
            <p:nvPr/>
          </p:nvSpPr>
          <p:spPr>
            <a:xfrm>
              <a:off x="6356735" y="1637092"/>
              <a:ext cx="820743" cy="401906"/>
            </a:xfrm>
            <a:prstGeom prst="wedgeRoundRectCallout">
              <a:avLst>
                <a:gd name="adj1" fmla="val -74962"/>
                <a:gd name="adj2" fmla="val 306705"/>
                <a:gd name="adj3" fmla="val 16667"/>
              </a:avLst>
            </a:prstGeom>
            <a:solidFill>
              <a:schemeClr val="bg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662158F3-4726-496A-8B10-9899C71F940E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658531" y="2594885"/>
              <a:ext cx="429061" cy="429061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C3D826A4-6789-4628-8547-94219A1781D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30067" y="2427462"/>
              <a:ext cx="428573" cy="428573"/>
            </a:xfrm>
            <a:prstGeom prst="rect">
              <a:avLst/>
            </a:prstGeom>
          </p:spPr>
        </p:pic>
        <p:sp>
          <p:nvSpPr>
            <p:cNvPr id="20" name="Abgerundete rechteckige Legende 87">
              <a:extLst>
                <a:ext uri="{FF2B5EF4-FFF2-40B4-BE49-F238E27FC236}">
                  <a16:creationId xmlns:a16="http://schemas.microsoft.com/office/drawing/2014/main" id="{2E01DFA7-39E6-48EB-BAD8-0AAFB3809E3D}"/>
                </a:ext>
              </a:extLst>
            </p:cNvPr>
            <p:cNvSpPr/>
            <p:nvPr/>
          </p:nvSpPr>
          <p:spPr>
            <a:xfrm>
              <a:off x="6346057" y="1652696"/>
              <a:ext cx="820743" cy="401906"/>
            </a:xfrm>
            <a:prstGeom prst="wedgeRoundRectCallout">
              <a:avLst>
                <a:gd name="adj1" fmla="val 17837"/>
                <a:gd name="adj2" fmla="val 166537"/>
                <a:gd name="adj3" fmla="val 16667"/>
              </a:avLst>
            </a:prstGeom>
            <a:solidFill>
              <a:schemeClr val="bg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1" name="Abgerundete rechteckige Legende 88">
              <a:extLst>
                <a:ext uri="{FF2B5EF4-FFF2-40B4-BE49-F238E27FC236}">
                  <a16:creationId xmlns:a16="http://schemas.microsoft.com/office/drawing/2014/main" id="{E724D6CE-3348-4451-8B18-87FA32FEC6B4}"/>
                </a:ext>
              </a:extLst>
            </p:cNvPr>
            <p:cNvSpPr/>
            <p:nvPr/>
          </p:nvSpPr>
          <p:spPr>
            <a:xfrm>
              <a:off x="6413072" y="1649495"/>
              <a:ext cx="820743" cy="401906"/>
            </a:xfrm>
            <a:prstGeom prst="wedgeRoundRectCallout">
              <a:avLst>
                <a:gd name="adj1" fmla="val 35663"/>
                <a:gd name="adj2" fmla="val 130134"/>
                <a:gd name="adj3" fmla="val 16667"/>
              </a:avLst>
            </a:prstGeom>
            <a:solidFill>
              <a:schemeClr val="bg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E7FCD9D-9FB0-4721-A2FB-329A976195A8}"/>
              </a:ext>
            </a:extLst>
          </p:cNvPr>
          <p:cNvGrpSpPr/>
          <p:nvPr/>
        </p:nvGrpSpPr>
        <p:grpSpPr>
          <a:xfrm>
            <a:off x="6307156" y="1661545"/>
            <a:ext cx="2790762" cy="1091457"/>
            <a:chOff x="4594934" y="1575907"/>
            <a:chExt cx="2790762" cy="1091457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20A5C36D-BFF9-4AFB-8D90-E873FB8937D3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94934" y="1958689"/>
              <a:ext cx="424750" cy="424750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F81788CD-E5A5-4703-AE5B-D70963EB38CA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77621" y="2238790"/>
              <a:ext cx="428574" cy="428574"/>
            </a:xfrm>
            <a:prstGeom prst="rect">
              <a:avLst/>
            </a:prstGeom>
          </p:spPr>
        </p:pic>
        <p:sp>
          <p:nvSpPr>
            <p:cNvPr id="25" name="Abgerundete rechteckige Legende 81">
              <a:extLst>
                <a:ext uri="{FF2B5EF4-FFF2-40B4-BE49-F238E27FC236}">
                  <a16:creationId xmlns:a16="http://schemas.microsoft.com/office/drawing/2014/main" id="{AB8EBF72-58BB-4AC3-BBC9-BBF76179301A}"/>
                </a:ext>
              </a:extLst>
            </p:cNvPr>
            <p:cNvSpPr/>
            <p:nvPr/>
          </p:nvSpPr>
          <p:spPr>
            <a:xfrm>
              <a:off x="6087937" y="1767125"/>
              <a:ext cx="820743" cy="401906"/>
            </a:xfrm>
            <a:prstGeom prst="wedgeRoundRectCallout">
              <a:avLst>
                <a:gd name="adj1" fmla="val -138138"/>
                <a:gd name="adj2" fmla="val 77807"/>
                <a:gd name="adj3" fmla="val 16667"/>
              </a:avLst>
            </a:prstGeom>
            <a:solidFill>
              <a:schemeClr val="bg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6" name="Abgerundete rechteckige Legende 80">
              <a:extLst>
                <a:ext uri="{FF2B5EF4-FFF2-40B4-BE49-F238E27FC236}">
                  <a16:creationId xmlns:a16="http://schemas.microsoft.com/office/drawing/2014/main" id="{5319C8F8-638D-4199-BEDD-BC7C3D341622}"/>
                </a:ext>
              </a:extLst>
            </p:cNvPr>
            <p:cNvSpPr/>
            <p:nvPr/>
          </p:nvSpPr>
          <p:spPr>
            <a:xfrm>
              <a:off x="5436096" y="1575907"/>
              <a:ext cx="1949600" cy="615922"/>
            </a:xfrm>
            <a:prstGeom prst="wedgeRoundRectCallout">
              <a:avLst>
                <a:gd name="adj1" fmla="val -72329"/>
                <a:gd name="adj2" fmla="val 21303"/>
                <a:gd name="adj3" fmla="val 16667"/>
              </a:avLst>
            </a:prstGeom>
            <a:solidFill>
              <a:schemeClr val="bg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Verkaufen!</a:t>
              </a:r>
            </a:p>
          </p:txBody>
        </p:sp>
      </p:grpSp>
      <p:sp>
        <p:nvSpPr>
          <p:cNvPr id="27" name="Rechteck 26">
            <a:extLst>
              <a:ext uri="{FF2B5EF4-FFF2-40B4-BE49-F238E27FC236}">
                <a16:creationId xmlns:a16="http://schemas.microsoft.com/office/drawing/2014/main" id="{030F636B-1D49-433F-A53A-C32907F30B93}"/>
              </a:ext>
            </a:extLst>
          </p:cNvPr>
          <p:cNvSpPr/>
          <p:nvPr/>
        </p:nvSpPr>
        <p:spPr>
          <a:xfrm>
            <a:off x="0" y="4910008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„Spekulanten mögen als Luftblasen auf einem steten Strom des Unternehmertums keinen Schaden anrichten. Aber die Lage wird </a:t>
            </a:r>
            <a:r>
              <a:rPr lang="de-DE" sz="24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ernst,</a:t>
            </a:r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 wenn das Unternehmertum die Luftblase auf einem Strudel der Spekulation wird. Wenn die Kapitalentwicklung eines Landes das Nebenerzeugnis der Tätigkeiten eines Spielkasinos wird, wird die Arbeit voraussichtlich schlecht getan werden</a:t>
            </a:r>
            <a:r>
              <a:rPr lang="de-DE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.“ (Keynes: </a:t>
            </a:r>
            <a:r>
              <a:rPr lang="de-DE" sz="2000" i="1" dirty="0">
                <a:solidFill>
                  <a:srgbClr val="002060"/>
                </a:solidFill>
                <a:latin typeface="Trebuchet MS" panose="020B0603020202020204" pitchFamily="34" charset="0"/>
              </a:rPr>
              <a:t>Allgemeine Theorie</a:t>
            </a:r>
            <a:r>
              <a:rPr lang="de-DE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, S. 135)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C343AF23-1123-4729-BD19-6E4C2882F5D7}"/>
              </a:ext>
            </a:extLst>
          </p:cNvPr>
          <p:cNvGrpSpPr/>
          <p:nvPr/>
        </p:nvGrpSpPr>
        <p:grpSpPr>
          <a:xfrm>
            <a:off x="2950179" y="1648766"/>
            <a:ext cx="2520771" cy="1985080"/>
            <a:chOff x="1237957" y="1563128"/>
            <a:chExt cx="2520771" cy="1985080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B59DB0A1-AB49-46F1-8D26-274E5C3DADCA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38215" y="2924395"/>
              <a:ext cx="417989" cy="417989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0F1EC6BB-F346-4189-A725-AEE62E303F7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32254" y="2317741"/>
              <a:ext cx="423729" cy="423729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C36EFD41-77DD-4AA9-A277-C28815F0D2D8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34999" y="1958689"/>
              <a:ext cx="423729" cy="423729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B700E83B-3C99-48EA-9D7C-99CEFD4E320A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64182" y="2964902"/>
              <a:ext cx="423784" cy="423784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719D4750-3BEB-4B78-BC78-05239F983FC5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00178" y="2664448"/>
              <a:ext cx="203620" cy="407240"/>
            </a:xfrm>
            <a:prstGeom prst="rect">
              <a:avLst/>
            </a:prstGeom>
          </p:spPr>
        </p:pic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E5BCFA38-49F0-4D71-9B3E-BA215876706B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489384" y="3140968"/>
              <a:ext cx="203620" cy="407240"/>
            </a:xfrm>
            <a:prstGeom prst="rect">
              <a:avLst/>
            </a:prstGeom>
          </p:spPr>
        </p:pic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334B7FA0-9675-4E24-8ACA-D5DBED65361B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40253" y="2549858"/>
              <a:ext cx="423729" cy="423729"/>
            </a:xfrm>
            <a:prstGeom prst="rect">
              <a:avLst/>
            </a:prstGeom>
          </p:spPr>
        </p:pic>
        <p:sp>
          <p:nvSpPr>
            <p:cNvPr id="36" name="Abgerundete rechteckige Legende 63">
              <a:extLst>
                <a:ext uri="{FF2B5EF4-FFF2-40B4-BE49-F238E27FC236}">
                  <a16:creationId xmlns:a16="http://schemas.microsoft.com/office/drawing/2014/main" id="{92DA4E7C-98E9-4309-8984-5F4B2C326459}"/>
                </a:ext>
              </a:extLst>
            </p:cNvPr>
            <p:cNvSpPr/>
            <p:nvPr/>
          </p:nvSpPr>
          <p:spPr>
            <a:xfrm>
              <a:off x="1299223" y="1575907"/>
              <a:ext cx="820743" cy="401906"/>
            </a:xfrm>
            <a:prstGeom prst="wedgeRoundRectCallout">
              <a:avLst>
                <a:gd name="adj1" fmla="val 201666"/>
                <a:gd name="adj2" fmla="val 57330"/>
                <a:gd name="adj3" fmla="val 16667"/>
              </a:avLst>
            </a:prstGeom>
            <a:solidFill>
              <a:schemeClr val="bg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7" name="Abgerundete rechteckige Legende 65">
              <a:extLst>
                <a:ext uri="{FF2B5EF4-FFF2-40B4-BE49-F238E27FC236}">
                  <a16:creationId xmlns:a16="http://schemas.microsoft.com/office/drawing/2014/main" id="{7DC13863-135F-49D3-865A-D1CA802B0C0D}"/>
                </a:ext>
              </a:extLst>
            </p:cNvPr>
            <p:cNvSpPr/>
            <p:nvPr/>
          </p:nvSpPr>
          <p:spPr>
            <a:xfrm>
              <a:off x="1237957" y="1563128"/>
              <a:ext cx="820743" cy="401906"/>
            </a:xfrm>
            <a:prstGeom prst="wedgeRoundRectCallout">
              <a:avLst>
                <a:gd name="adj1" fmla="val 172699"/>
                <a:gd name="adj2" fmla="val 139236"/>
                <a:gd name="adj3" fmla="val 16667"/>
              </a:avLst>
            </a:prstGeom>
            <a:solidFill>
              <a:schemeClr val="bg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8" name="Abgerundete rechteckige Legende 66">
              <a:extLst>
                <a:ext uri="{FF2B5EF4-FFF2-40B4-BE49-F238E27FC236}">
                  <a16:creationId xmlns:a16="http://schemas.microsoft.com/office/drawing/2014/main" id="{6B8D3362-A65E-4A0E-AA61-9A5FB0AE0D54}"/>
                </a:ext>
              </a:extLst>
            </p:cNvPr>
            <p:cNvSpPr/>
            <p:nvPr/>
          </p:nvSpPr>
          <p:spPr>
            <a:xfrm>
              <a:off x="1611854" y="1663256"/>
              <a:ext cx="820743" cy="401906"/>
            </a:xfrm>
            <a:prstGeom prst="wedgeRoundRectCallout">
              <a:avLst>
                <a:gd name="adj1" fmla="val 74232"/>
                <a:gd name="adj2" fmla="val 155477"/>
                <a:gd name="adj3" fmla="val 16667"/>
              </a:avLst>
            </a:prstGeom>
            <a:solidFill>
              <a:schemeClr val="bg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9" name="Abgerundete rechteckige Legende 68">
              <a:extLst>
                <a:ext uri="{FF2B5EF4-FFF2-40B4-BE49-F238E27FC236}">
                  <a16:creationId xmlns:a16="http://schemas.microsoft.com/office/drawing/2014/main" id="{C9EC0E40-4EAD-4BA1-B82A-2828CA7D77C1}"/>
                </a:ext>
              </a:extLst>
            </p:cNvPr>
            <p:cNvSpPr/>
            <p:nvPr/>
          </p:nvSpPr>
          <p:spPr>
            <a:xfrm>
              <a:off x="1279305" y="1630033"/>
              <a:ext cx="820743" cy="401906"/>
            </a:xfrm>
            <a:prstGeom prst="wedgeRoundRectCallout">
              <a:avLst>
                <a:gd name="adj1" fmla="val 97966"/>
                <a:gd name="adj2" fmla="val 288715"/>
                <a:gd name="adj3" fmla="val 16667"/>
              </a:avLst>
            </a:prstGeom>
            <a:solidFill>
              <a:schemeClr val="bg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0" name="Abgerundete rechteckige Legende 46">
              <a:extLst>
                <a:ext uri="{FF2B5EF4-FFF2-40B4-BE49-F238E27FC236}">
                  <a16:creationId xmlns:a16="http://schemas.microsoft.com/office/drawing/2014/main" id="{ADF29251-CB01-414F-B7B3-46EF01372168}"/>
                </a:ext>
              </a:extLst>
            </p:cNvPr>
            <p:cNvSpPr/>
            <p:nvPr/>
          </p:nvSpPr>
          <p:spPr>
            <a:xfrm>
              <a:off x="1408987" y="1612209"/>
              <a:ext cx="820743" cy="401906"/>
            </a:xfrm>
            <a:prstGeom prst="wedgeRoundRectCallout">
              <a:avLst>
                <a:gd name="adj1" fmla="val 72065"/>
                <a:gd name="adj2" fmla="val 146899"/>
                <a:gd name="adj3" fmla="val 16667"/>
              </a:avLst>
            </a:prstGeom>
            <a:solidFill>
              <a:schemeClr val="bg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E7C7DE9A-D814-4DE7-992F-B68DCB7FE65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19934" y="2424619"/>
              <a:ext cx="423784" cy="423784"/>
            </a:xfrm>
            <a:prstGeom prst="rect">
              <a:avLst/>
            </a:prstGeom>
          </p:spPr>
        </p:pic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9A4EE2F-046F-4EF2-B979-65CAEBDAE24D}"/>
              </a:ext>
            </a:extLst>
          </p:cNvPr>
          <p:cNvGrpSpPr/>
          <p:nvPr/>
        </p:nvGrpSpPr>
        <p:grpSpPr>
          <a:xfrm>
            <a:off x="2888922" y="1642421"/>
            <a:ext cx="1336686" cy="2545267"/>
            <a:chOff x="1176700" y="1556792"/>
            <a:chExt cx="1336686" cy="2545267"/>
          </a:xfrm>
        </p:grpSpPr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E6154BF0-F69C-4EBF-9321-5F675181CB5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605129" y="3678275"/>
              <a:ext cx="423784" cy="423784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6A099EDA-D3AB-45F9-BBD9-7A4F6F90A418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41707" y="3448512"/>
              <a:ext cx="417990" cy="417990"/>
            </a:xfrm>
            <a:prstGeom prst="rect">
              <a:avLst/>
            </a:prstGeom>
          </p:spPr>
        </p:pic>
        <p:sp>
          <p:nvSpPr>
            <p:cNvPr id="45" name="Abgerundete rechteckige Legende 70">
              <a:extLst>
                <a:ext uri="{FF2B5EF4-FFF2-40B4-BE49-F238E27FC236}">
                  <a16:creationId xmlns:a16="http://schemas.microsoft.com/office/drawing/2014/main" id="{B0B65F89-B01C-43BA-BDE1-7EBDCA3C5F1B}"/>
                </a:ext>
              </a:extLst>
            </p:cNvPr>
            <p:cNvSpPr/>
            <p:nvPr/>
          </p:nvSpPr>
          <p:spPr>
            <a:xfrm>
              <a:off x="1403648" y="1556792"/>
              <a:ext cx="820743" cy="401906"/>
            </a:xfrm>
            <a:prstGeom prst="wedgeRoundRectCallout">
              <a:avLst>
                <a:gd name="adj1" fmla="val 51260"/>
                <a:gd name="adj2" fmla="val 394054"/>
                <a:gd name="adj3" fmla="val 16667"/>
              </a:avLst>
            </a:prstGeom>
            <a:solidFill>
              <a:schemeClr val="bg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6" name="Abgerundete rechteckige Legende 62">
              <a:extLst>
                <a:ext uri="{FF2B5EF4-FFF2-40B4-BE49-F238E27FC236}">
                  <a16:creationId xmlns:a16="http://schemas.microsoft.com/office/drawing/2014/main" id="{C680FC7C-BE21-405F-A768-9C9671E8C332}"/>
                </a:ext>
              </a:extLst>
            </p:cNvPr>
            <p:cNvSpPr/>
            <p:nvPr/>
          </p:nvSpPr>
          <p:spPr>
            <a:xfrm>
              <a:off x="1176700" y="1556792"/>
              <a:ext cx="1336686" cy="563115"/>
            </a:xfrm>
            <a:prstGeom prst="wedgeRoundRectCallout">
              <a:avLst>
                <a:gd name="adj1" fmla="val -3226"/>
                <a:gd name="adj2" fmla="val 304826"/>
                <a:gd name="adj3" fmla="val 16667"/>
              </a:avLst>
            </a:prstGeom>
            <a:solidFill>
              <a:schemeClr val="bg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Kaufen!</a:t>
              </a:r>
            </a:p>
          </p:txBody>
        </p:sp>
      </p:grpSp>
      <p:sp>
        <p:nvSpPr>
          <p:cNvPr id="49" name="Textfeld 48">
            <a:extLst>
              <a:ext uri="{FF2B5EF4-FFF2-40B4-BE49-F238E27FC236}">
                <a16:creationId xmlns:a16="http://schemas.microsoft.com/office/drawing/2014/main" id="{C92AC818-DC52-4DCF-930B-F366BBCB804B}"/>
              </a:ext>
            </a:extLst>
          </p:cNvPr>
          <p:cNvSpPr txBox="1"/>
          <p:nvPr/>
        </p:nvSpPr>
        <p:spPr>
          <a:xfrm>
            <a:off x="930713" y="1199882"/>
            <a:ext cx="198384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200" dirty="0">
                <a:solidFill>
                  <a:srgbClr val="002060"/>
                </a:solidFill>
                <a:latin typeface="Trebuchet MS" panose="020B0603020202020204" pitchFamily="34" charset="0"/>
              </a:rPr>
              <a:t>Preis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37131407-1AFD-408B-B7B5-D7514A092E26}"/>
              </a:ext>
            </a:extLst>
          </p:cNvPr>
          <p:cNvSpPr txBox="1"/>
          <p:nvPr/>
        </p:nvSpPr>
        <p:spPr>
          <a:xfrm>
            <a:off x="9380566" y="4269725"/>
            <a:ext cx="198384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200" dirty="0">
                <a:solidFill>
                  <a:srgbClr val="002060"/>
                </a:solidFill>
                <a:latin typeface="Trebuchet MS" panose="020B0603020202020204" pitchFamily="34" charset="0"/>
              </a:rPr>
              <a:t>Zeit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D10DBB0-06B2-4B38-B520-9824566596AC}"/>
              </a:ext>
            </a:extLst>
          </p:cNvPr>
          <p:cNvGrpSpPr/>
          <p:nvPr/>
        </p:nvGrpSpPr>
        <p:grpSpPr>
          <a:xfrm>
            <a:off x="4909038" y="2467132"/>
            <a:ext cx="2046291" cy="1687940"/>
            <a:chOff x="4909038" y="2467132"/>
            <a:chExt cx="2046291" cy="1687940"/>
          </a:xfrm>
        </p:grpSpPr>
        <p:pic>
          <p:nvPicPr>
            <p:cNvPr id="52" name="Grafik 51">
              <a:extLst>
                <a:ext uri="{FF2B5EF4-FFF2-40B4-BE49-F238E27FC236}">
                  <a16:creationId xmlns:a16="http://schemas.microsoft.com/office/drawing/2014/main" id="{9D0A9B2B-C3CF-44C3-ADC8-8246B3144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8876130">
              <a:off x="5065179" y="2467132"/>
              <a:ext cx="1687940" cy="1687940"/>
            </a:xfrm>
            <a:prstGeom prst="rect">
              <a:avLst/>
            </a:prstGeom>
          </p:spPr>
        </p:pic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A1D5649B-574E-4E67-B19F-F1F89A14B3CF}"/>
                </a:ext>
              </a:extLst>
            </p:cNvPr>
            <p:cNvSpPr txBox="1"/>
            <p:nvPr/>
          </p:nvSpPr>
          <p:spPr>
            <a:xfrm>
              <a:off x="4909038" y="2999787"/>
              <a:ext cx="204629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Spekulations-</a:t>
              </a:r>
            </a:p>
            <a:p>
              <a:pPr algn="ctr">
                <a:lnSpc>
                  <a:spcPct val="90000"/>
                </a:lnSpc>
              </a:pPr>
              <a:r>
                <a:rPr lang="de-DE" sz="2400">
                  <a:solidFill>
                    <a:srgbClr val="002060"/>
                  </a:solidFill>
                  <a:latin typeface="Trebuchet MS" panose="020B0603020202020204" pitchFamily="34" charset="0"/>
                </a:rPr>
                <a:t>blase</a:t>
              </a: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!</a:t>
              </a:r>
            </a:p>
          </p:txBody>
        </p:sp>
      </p:grpSp>
      <p:sp>
        <p:nvSpPr>
          <p:cNvPr id="54" name="Rechteck 53">
            <a:extLst>
              <a:ext uri="{FF2B5EF4-FFF2-40B4-BE49-F238E27FC236}">
                <a16:creationId xmlns:a16="http://schemas.microsoft.com/office/drawing/2014/main" id="{4F59AF92-0F40-4C87-91DF-F3048361EFB5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KEYNES</a:t>
            </a:r>
          </a:p>
        </p:txBody>
      </p:sp>
    </p:spTree>
    <p:extLst>
      <p:ext uri="{BB962C8B-B14F-4D97-AF65-F5344CB8AC3E}">
        <p14:creationId xmlns:p14="http://schemas.microsoft.com/office/powerpoint/2010/main" val="368258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category"/>
        </p:bldSub>
      </p:bldGraphic>
      <p:bldP spid="8" grpId="0"/>
      <p:bldP spid="9" grpId="0"/>
      <p:bldP spid="27" grpId="0"/>
      <p:bldP spid="49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4C5BD3-98B9-4A45-83E9-A86BC8F26014}"/>
              </a:ext>
            </a:extLst>
          </p:cNvPr>
          <p:cNvSpPr txBox="1">
            <a:spLocks/>
          </p:cNvSpPr>
          <p:nvPr/>
        </p:nvSpPr>
        <p:spPr>
          <a:xfrm>
            <a:off x="516000" y="49660"/>
            <a:ext cx="3423958" cy="639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376092"/>
                </a:solidFill>
                <a:latin typeface="Trebuchet MS" panose="020B0603020202020204" pitchFamily="34" charset="0"/>
              </a:rPr>
              <a:t>SEMINARABLAUF</a:t>
            </a:r>
            <a:endParaRPr lang="de-DE" sz="2600" dirty="0">
              <a:solidFill>
                <a:srgbClr val="376092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1EED6B8-CF6C-4881-949D-9504D5BC945A}"/>
              </a:ext>
            </a:extLst>
          </p:cNvPr>
          <p:cNvSpPr/>
          <p:nvPr/>
        </p:nvSpPr>
        <p:spPr>
          <a:xfrm>
            <a:off x="6276000" y="10469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3200" b="1" dirty="0">
                <a:solidFill>
                  <a:srgbClr val="376092"/>
                </a:solidFill>
                <a:latin typeface="Trebuchet MS" panose="020B0603020202020204" pitchFamily="34" charset="0"/>
              </a:rPr>
              <a:t>WÜNSCHE FÜR DAS GEMEINSAME LERNEN</a:t>
            </a:r>
            <a:endParaRPr lang="de-DE" sz="3200" dirty="0">
              <a:solidFill>
                <a:srgbClr val="376092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2D03D30-6A66-41B5-AD48-96F9B948C176}"/>
              </a:ext>
            </a:extLst>
          </p:cNvPr>
          <p:cNvSpPr/>
          <p:nvPr/>
        </p:nvSpPr>
        <p:spPr>
          <a:xfrm>
            <a:off x="6096000" y="1449000"/>
            <a:ext cx="582303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400"/>
              </a:spcBef>
              <a:buBlip>
                <a:blip r:embed="rId3"/>
              </a:buBlip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Lust auf gemeinsames Lernen</a:t>
            </a:r>
          </a:p>
          <a:p>
            <a:pPr marL="342900" indent="-342900">
              <a:spcBef>
                <a:spcPts val="2400"/>
              </a:spcBef>
              <a:buBlip>
                <a:blip r:embed="rId3"/>
              </a:buBlip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Während des Seminars Kamera angeschaltet lassen</a:t>
            </a:r>
          </a:p>
          <a:p>
            <a:pPr marL="342900" indent="-342900">
              <a:spcBef>
                <a:spcPts val="2400"/>
              </a:spcBef>
              <a:buBlip>
                <a:blip r:embed="rId3"/>
              </a:buBlip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Fremdwörter erklären/bei Fragen: fragen</a:t>
            </a:r>
          </a:p>
          <a:p>
            <a:pPr marL="342900" indent="-342900">
              <a:spcBef>
                <a:spcPts val="2400"/>
              </a:spcBef>
              <a:buBlip>
                <a:blip r:embed="rId3"/>
              </a:buBlip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Monologe vermeiden/mitdiskutieren</a:t>
            </a:r>
          </a:p>
          <a:p>
            <a:pPr marL="342900" indent="-342900">
              <a:spcBef>
                <a:spcPts val="2400"/>
              </a:spcBef>
              <a:buBlip>
                <a:blip r:embed="rId3"/>
              </a:buBlip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Keine diskriminierenden Positionen</a:t>
            </a:r>
          </a:p>
          <a:p>
            <a:pPr marL="342900" indent="-342900">
              <a:spcBef>
                <a:spcPts val="2400"/>
              </a:spcBef>
              <a:buBlip>
                <a:blip r:embed="rId3"/>
              </a:buBlip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Gemeinsame Verantwortung für den Workshop/Pausenzeiten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</a:t>
            </a:r>
            <a:endParaRPr lang="de-DE" sz="2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1A5CD05-4521-45FA-AA2C-1147BAA8B1B0}"/>
              </a:ext>
            </a:extLst>
          </p:cNvPr>
          <p:cNvSpPr/>
          <p:nvPr/>
        </p:nvSpPr>
        <p:spPr>
          <a:xfrm>
            <a:off x="336000" y="783267"/>
            <a:ext cx="5040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DATUM, 18-21 Uhr</a:t>
            </a:r>
          </a:p>
          <a:p>
            <a:pPr marL="342900" indent="-342900">
              <a:buBlip>
                <a:blip r:embed="rId3"/>
              </a:buBlip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Kennenlernen, Einstieg</a:t>
            </a:r>
          </a:p>
          <a:p>
            <a:pPr marL="342900" indent="-342900">
              <a:buBlip>
                <a:blip r:embed="rId3"/>
              </a:buBlip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Input Neoklassik</a:t>
            </a:r>
          </a:p>
          <a:p>
            <a:pPr marL="342900" indent="-342900">
              <a:buBlip>
                <a:blip r:embed="rId3"/>
              </a:buBlip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Neoklassik anwenden</a:t>
            </a:r>
          </a:p>
          <a:p>
            <a:pPr marL="342900" indent="-342900">
              <a:buBlip>
                <a:blip r:embed="rId3"/>
              </a:buBlip>
            </a:pPr>
            <a:endParaRPr lang="de-DE" sz="10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endParaRPr lang="de-DE" sz="1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DATUM, 18-21 Uhr</a:t>
            </a:r>
            <a:endParaRPr lang="de-DE" sz="2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Input Keynes </a:t>
            </a:r>
          </a:p>
          <a:p>
            <a:pPr marL="342900" indent="-342900">
              <a:buBlip>
                <a:blip r:embed="rId3"/>
              </a:buBlip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Keynes' Theorie anwenden</a:t>
            </a:r>
          </a:p>
          <a:p>
            <a:endParaRPr lang="de-DE" sz="10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endParaRPr lang="de-DE" sz="1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DATUM, 18-21 Uhr</a:t>
            </a:r>
            <a:endParaRPr lang="de-DE" sz="2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Input Marx</a:t>
            </a:r>
          </a:p>
          <a:p>
            <a:pPr marL="342900" indent="-342900">
              <a:buBlip>
                <a:blip r:embed="rId3"/>
              </a:buBlip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Marx' Theorie anwenden</a:t>
            </a:r>
          </a:p>
          <a:p>
            <a:endParaRPr lang="de-DE" sz="10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DATUM, 18-21 Uhr</a:t>
            </a:r>
            <a:endParaRPr lang="de-DE" sz="2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Offene Fragen</a:t>
            </a:r>
          </a:p>
          <a:p>
            <a:pPr marL="342900" indent="-342900">
              <a:buBlip>
                <a:blip r:embed="rId3"/>
              </a:buBlip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Theorien und Interessen</a:t>
            </a:r>
          </a:p>
          <a:p>
            <a:pPr marL="342900" indent="-342900">
              <a:buBlip>
                <a:blip r:embed="rId3"/>
              </a:buBlip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Theorien und aktuelles Thema</a:t>
            </a:r>
          </a:p>
          <a:p>
            <a:pPr marL="342900" indent="-342900">
              <a:buBlip>
                <a:blip r:embed="rId3"/>
              </a:buBlip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Abschluss-Feedback</a:t>
            </a:r>
          </a:p>
          <a:p>
            <a:pPr marL="342900" indent="-342900">
              <a:buBlip>
                <a:blip r:embed="rId3"/>
              </a:buBlip>
            </a:pPr>
            <a:endParaRPr lang="de-DE" sz="2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9385E546-EBAC-42F3-A02A-DD6D8A03B6DE}"/>
              </a:ext>
            </a:extLst>
          </p:cNvPr>
          <p:cNvSpPr txBox="1"/>
          <p:nvPr/>
        </p:nvSpPr>
        <p:spPr>
          <a:xfrm>
            <a:off x="9287090" y="6963446"/>
            <a:ext cx="1112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Trebuchet MS" panose="020B0603020202020204" pitchFamily="34" charset="0"/>
              </a:rPr>
              <a:t> </a:t>
            </a:r>
          </a:p>
          <a:p>
            <a:pPr algn="ctr"/>
            <a:endParaRPr lang="de-DE" sz="1600" dirty="0">
              <a:latin typeface="Trebuchet MS" panose="020B0603020202020204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872D77D-2D71-4837-BC25-E1C7529ADBA5}"/>
              </a:ext>
            </a:extLst>
          </p:cNvPr>
          <p:cNvGrpSpPr/>
          <p:nvPr/>
        </p:nvGrpSpPr>
        <p:grpSpPr>
          <a:xfrm>
            <a:off x="0" y="6031152"/>
            <a:ext cx="12192000" cy="753732"/>
            <a:chOff x="298835" y="3770682"/>
            <a:chExt cx="7833518" cy="753732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5E4EFA7C-A5B6-4D11-A7CC-BCA9D3035358}"/>
                </a:ext>
              </a:extLst>
            </p:cNvPr>
            <p:cNvSpPr/>
            <p:nvPr/>
          </p:nvSpPr>
          <p:spPr>
            <a:xfrm>
              <a:off x="298835" y="3930055"/>
              <a:ext cx="5287703" cy="2954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e-DE" sz="2400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hohe Ungleichheit</a:t>
              </a: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FA766D63-CAD6-407B-B479-4F3A81809C28}"/>
                </a:ext>
              </a:extLst>
            </p:cNvPr>
            <p:cNvSpPr/>
            <p:nvPr/>
          </p:nvSpPr>
          <p:spPr>
            <a:xfrm>
              <a:off x="4382815" y="3770682"/>
              <a:ext cx="478107" cy="7537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de-DE" sz="6000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=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EEE05FA-8022-4016-A479-DCB160379759}"/>
                </a:ext>
              </a:extLst>
            </p:cNvPr>
            <p:cNvSpPr/>
            <p:nvPr/>
          </p:nvSpPr>
          <p:spPr>
            <a:xfrm>
              <a:off x="4480285" y="3903931"/>
              <a:ext cx="3652068" cy="2954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e-DE" sz="2400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 niedrige Nachfrage</a:t>
              </a:r>
            </a:p>
          </p:txBody>
        </p:sp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B5868064-C83F-4DB7-92BB-3E4326FF0781}"/>
              </a:ext>
            </a:extLst>
          </p:cNvPr>
          <p:cNvSpPr/>
          <p:nvPr/>
        </p:nvSpPr>
        <p:spPr>
          <a:xfrm>
            <a:off x="0" y="1588258"/>
            <a:ext cx="12036000" cy="2954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2400" dirty="0">
                <a:solidFill>
                  <a:srgbClr val="009900"/>
                </a:solidFill>
                <a:latin typeface="Trebuchet MS" panose="020B0603020202020204" pitchFamily="34" charset="0"/>
              </a:rPr>
              <a:t>konsumiertes Einkommen</a:t>
            </a:r>
          </a:p>
        </p:txBody>
      </p:sp>
      <p:sp>
        <p:nvSpPr>
          <p:cNvPr id="42" name="Titel 1">
            <a:extLst>
              <a:ext uri="{FF2B5EF4-FFF2-40B4-BE49-F238E27FC236}">
                <a16:creationId xmlns:a16="http://schemas.microsoft.com/office/drawing/2014/main" id="{56BEBFB4-AFB7-4B8C-AF76-7C336393A468}"/>
              </a:ext>
            </a:extLst>
          </p:cNvPr>
          <p:cNvSpPr txBox="1">
            <a:spLocks/>
          </p:cNvSpPr>
          <p:nvPr/>
        </p:nvSpPr>
        <p:spPr>
          <a:xfrm>
            <a:off x="0" y="138793"/>
            <a:ext cx="12192000" cy="950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rebuchet MS" panose="020B0603020202020204" pitchFamily="34" charset="0"/>
              </a:rPr>
              <a:t>STAAT ALS KOORDINATOR DES KAPITALISMUS: </a:t>
            </a:r>
            <a:br>
              <a:rPr lang="de-DE" dirty="0">
                <a:latin typeface="Trebuchet MS" panose="020B0603020202020204" pitchFamily="34" charset="0"/>
              </a:rPr>
            </a:br>
            <a:r>
              <a:rPr lang="de-DE" dirty="0">
                <a:latin typeface="Trebuchet MS" panose="020B0603020202020204" pitchFamily="34" charset="0"/>
              </a:rPr>
              <a:t>3) UNGLEICHHEIT BEGRENZEN</a:t>
            </a:r>
          </a:p>
        </p:txBody>
      </p: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4A459B93-43EC-47A9-A87E-D6F5F4DDDE73}"/>
              </a:ext>
            </a:extLst>
          </p:cNvPr>
          <p:cNvGrpSpPr/>
          <p:nvPr/>
        </p:nvGrpSpPr>
        <p:grpSpPr>
          <a:xfrm>
            <a:off x="602832" y="1883724"/>
            <a:ext cx="5415168" cy="3882505"/>
            <a:chOff x="1697296" y="1883724"/>
            <a:chExt cx="5415168" cy="3882505"/>
          </a:xfrm>
        </p:grpSpPr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8306B0B3-C1CB-4095-A805-002A0D1ECED7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3242184" y="1883724"/>
              <a:ext cx="3870280" cy="3315615"/>
            </a:xfrm>
            <a:prstGeom prst="line">
              <a:avLst/>
            </a:prstGeom>
            <a:ln w="476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F63CB4C4-1E7A-4E09-9393-EFA94F08E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97296" y="4593061"/>
              <a:ext cx="1173168" cy="1173168"/>
            </a:xfrm>
            <a:prstGeom prst="rect">
              <a:avLst/>
            </a:prstGeom>
          </p:spPr>
        </p:pic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A48EF394-FD4F-4247-B57B-C547D09E6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6331" y="5116944"/>
              <a:ext cx="1211701" cy="606278"/>
            </a:xfrm>
            <a:prstGeom prst="rect">
              <a:avLst/>
            </a:prstGeom>
          </p:spPr>
        </p:pic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04572BC6-CA5D-4857-879F-8F691A400E92}"/>
              </a:ext>
            </a:extLst>
          </p:cNvPr>
          <p:cNvGrpSpPr/>
          <p:nvPr/>
        </p:nvGrpSpPr>
        <p:grpSpPr>
          <a:xfrm>
            <a:off x="4656000" y="1883724"/>
            <a:ext cx="1800000" cy="3887588"/>
            <a:chOff x="4855711" y="1883724"/>
            <a:chExt cx="1800000" cy="3887588"/>
          </a:xfrm>
        </p:grpSpPr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0E8F9E24-0F41-42AA-8E68-B8DA207842EE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6049861" y="1883724"/>
              <a:ext cx="167850" cy="2258465"/>
            </a:xfrm>
            <a:prstGeom prst="line">
              <a:avLst/>
            </a:prstGeom>
            <a:ln w="476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C6900499-A7ED-4DEF-827F-8EA16D614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4855711" y="4428000"/>
              <a:ext cx="671656" cy="1343312"/>
            </a:xfrm>
            <a:prstGeom prst="rect">
              <a:avLst/>
            </a:prstGeom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E9CF1592-E838-4C9E-8144-6704606E8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637" y="4059794"/>
              <a:ext cx="1211701" cy="606278"/>
            </a:xfrm>
            <a:prstGeom prst="rect">
              <a:avLst/>
            </a:prstGeom>
          </p:spPr>
        </p:pic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388DBBF5-BC15-4B90-872F-43402E3FA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638" y="4593061"/>
              <a:ext cx="1211701" cy="606278"/>
            </a:xfrm>
            <a:prstGeom prst="rect">
              <a:avLst/>
            </a:prstGeom>
          </p:spPr>
        </p:pic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98F24A7B-41DD-450C-BE1C-E1BE0E2B3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4010" y="5116944"/>
              <a:ext cx="1211701" cy="606278"/>
            </a:xfrm>
            <a:prstGeom prst="rect">
              <a:avLst/>
            </a:prstGeom>
          </p:spPr>
        </p:pic>
      </p:grpSp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83E994C5-B10C-425B-8E03-A8B7018F4BCB}"/>
              </a:ext>
            </a:extLst>
          </p:cNvPr>
          <p:cNvGrpSpPr/>
          <p:nvPr/>
        </p:nvGrpSpPr>
        <p:grpSpPr>
          <a:xfrm>
            <a:off x="6018000" y="1883724"/>
            <a:ext cx="5683625" cy="3887588"/>
            <a:chOff x="6018000" y="1883724"/>
            <a:chExt cx="5683625" cy="3887588"/>
          </a:xfrm>
        </p:grpSpPr>
        <p:grpSp>
          <p:nvGrpSpPr>
            <p:cNvPr id="90" name="Gruppieren 89">
              <a:extLst>
                <a:ext uri="{FF2B5EF4-FFF2-40B4-BE49-F238E27FC236}">
                  <a16:creationId xmlns:a16="http://schemas.microsoft.com/office/drawing/2014/main" id="{57EC30FA-7B0D-44C0-9FA8-E66E97D5DE91}"/>
                </a:ext>
              </a:extLst>
            </p:cNvPr>
            <p:cNvGrpSpPr/>
            <p:nvPr/>
          </p:nvGrpSpPr>
          <p:grpSpPr>
            <a:xfrm>
              <a:off x="6018000" y="1883724"/>
              <a:ext cx="4746087" cy="3887588"/>
              <a:chOff x="6018000" y="1883724"/>
              <a:chExt cx="4746087" cy="3887588"/>
            </a:xfrm>
          </p:grpSpPr>
          <p:cxnSp>
            <p:nvCxnSpPr>
              <p:cNvPr id="13" name="Gerader Verbinder 12">
                <a:extLst>
                  <a:ext uri="{FF2B5EF4-FFF2-40B4-BE49-F238E27FC236}">
                    <a16:creationId xmlns:a16="http://schemas.microsoft.com/office/drawing/2014/main" id="{7F027DFA-C44D-4AE5-80B3-2643D7E50D55}"/>
                  </a:ext>
                </a:extLst>
              </p:cNvPr>
              <p:cNvCxnSpPr>
                <a:cxnSpLocks/>
                <a:stCxn id="10" idx="2"/>
              </p:cNvCxnSpPr>
              <p:nvPr/>
            </p:nvCxnSpPr>
            <p:spPr>
              <a:xfrm>
                <a:off x="6018000" y="1883724"/>
                <a:ext cx="2255506" cy="652427"/>
              </a:xfrm>
              <a:prstGeom prst="line">
                <a:avLst/>
              </a:prstGeom>
              <a:ln w="4762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E2BF74EB-EBCC-4AFB-B7AC-D41233916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224344" y="4428000"/>
                <a:ext cx="671656" cy="1343312"/>
              </a:xfrm>
              <a:prstGeom prst="rect">
                <a:avLst/>
              </a:prstGeom>
            </p:spPr>
          </p:pic>
          <p:grpSp>
            <p:nvGrpSpPr>
              <p:cNvPr id="66" name="Gruppieren 65">
                <a:extLst>
                  <a:ext uri="{FF2B5EF4-FFF2-40B4-BE49-F238E27FC236}">
                    <a16:creationId xmlns:a16="http://schemas.microsoft.com/office/drawing/2014/main" id="{A0F8F80B-DB22-4AAA-A084-3E55F51B10B6}"/>
                  </a:ext>
                </a:extLst>
              </p:cNvPr>
              <p:cNvGrpSpPr/>
              <p:nvPr/>
            </p:nvGrpSpPr>
            <p:grpSpPr>
              <a:xfrm>
                <a:off x="7667655" y="2475875"/>
                <a:ext cx="1213075" cy="3252039"/>
                <a:chOff x="7667655" y="2475875"/>
                <a:chExt cx="1213075" cy="3252039"/>
              </a:xfrm>
            </p:grpSpPr>
            <p:grpSp>
              <p:nvGrpSpPr>
                <p:cNvPr id="60" name="Gruppieren 59">
                  <a:extLst>
                    <a:ext uri="{FF2B5EF4-FFF2-40B4-BE49-F238E27FC236}">
                      <a16:creationId xmlns:a16="http://schemas.microsoft.com/office/drawing/2014/main" id="{E528FB50-EA12-413E-BFB2-E31ECF76EE75}"/>
                    </a:ext>
                  </a:extLst>
                </p:cNvPr>
                <p:cNvGrpSpPr/>
                <p:nvPr/>
              </p:nvGrpSpPr>
              <p:grpSpPr>
                <a:xfrm>
                  <a:off x="7667655" y="2475875"/>
                  <a:ext cx="1213074" cy="1663428"/>
                  <a:chOff x="5595037" y="4212194"/>
                  <a:chExt cx="1213074" cy="1663428"/>
                </a:xfrm>
              </p:grpSpPr>
              <p:pic>
                <p:nvPicPr>
                  <p:cNvPr id="57" name="Grafik 56">
                    <a:extLst>
                      <a:ext uri="{FF2B5EF4-FFF2-40B4-BE49-F238E27FC236}">
                        <a16:creationId xmlns:a16="http://schemas.microsoft.com/office/drawing/2014/main" id="{73E23874-C814-4DFD-A89B-39F8D2E82A7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5037" y="4212194"/>
                    <a:ext cx="1211701" cy="606278"/>
                  </a:xfrm>
                  <a:prstGeom prst="rect">
                    <a:avLst/>
                  </a:prstGeom>
                </p:spPr>
              </p:pic>
              <p:pic>
                <p:nvPicPr>
                  <p:cNvPr id="58" name="Grafik 57">
                    <a:extLst>
                      <a:ext uri="{FF2B5EF4-FFF2-40B4-BE49-F238E27FC236}">
                        <a16:creationId xmlns:a16="http://schemas.microsoft.com/office/drawing/2014/main" id="{1027207E-643F-4A32-980E-66AC580A06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5038" y="4745461"/>
                    <a:ext cx="1211701" cy="606278"/>
                  </a:xfrm>
                  <a:prstGeom prst="rect">
                    <a:avLst/>
                  </a:prstGeom>
                </p:spPr>
              </p:pic>
              <p:pic>
                <p:nvPicPr>
                  <p:cNvPr id="59" name="Grafik 58">
                    <a:extLst>
                      <a:ext uri="{FF2B5EF4-FFF2-40B4-BE49-F238E27FC236}">
                        <a16:creationId xmlns:a16="http://schemas.microsoft.com/office/drawing/2014/main" id="{1648EF28-D255-4978-9525-947F376627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6410" y="5269344"/>
                    <a:ext cx="1211701" cy="60627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2" name="Gruppieren 61">
                  <a:extLst>
                    <a:ext uri="{FF2B5EF4-FFF2-40B4-BE49-F238E27FC236}">
                      <a16:creationId xmlns:a16="http://schemas.microsoft.com/office/drawing/2014/main" id="{95AAE0EA-B073-45C6-A3CE-9425DB4B28A3}"/>
                    </a:ext>
                  </a:extLst>
                </p:cNvPr>
                <p:cNvGrpSpPr/>
                <p:nvPr/>
              </p:nvGrpSpPr>
              <p:grpSpPr>
                <a:xfrm>
                  <a:off x="7667656" y="4064486"/>
                  <a:ext cx="1213074" cy="1663428"/>
                  <a:chOff x="5595037" y="4212194"/>
                  <a:chExt cx="1213074" cy="1663428"/>
                </a:xfrm>
              </p:grpSpPr>
              <p:pic>
                <p:nvPicPr>
                  <p:cNvPr id="63" name="Grafik 62">
                    <a:extLst>
                      <a:ext uri="{FF2B5EF4-FFF2-40B4-BE49-F238E27FC236}">
                        <a16:creationId xmlns:a16="http://schemas.microsoft.com/office/drawing/2014/main" id="{75A14DB4-ED56-4100-8CAA-B12C674740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5037" y="4212194"/>
                    <a:ext cx="1211701" cy="606278"/>
                  </a:xfrm>
                  <a:prstGeom prst="rect">
                    <a:avLst/>
                  </a:prstGeom>
                </p:spPr>
              </p:pic>
              <p:pic>
                <p:nvPicPr>
                  <p:cNvPr id="64" name="Grafik 63">
                    <a:extLst>
                      <a:ext uri="{FF2B5EF4-FFF2-40B4-BE49-F238E27FC236}">
                        <a16:creationId xmlns:a16="http://schemas.microsoft.com/office/drawing/2014/main" id="{3B03010F-3948-4C78-9C1B-C5BFBC0FD1C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5038" y="4745461"/>
                    <a:ext cx="1211701" cy="606278"/>
                  </a:xfrm>
                  <a:prstGeom prst="rect">
                    <a:avLst/>
                  </a:prstGeom>
                </p:spPr>
              </p:pic>
              <p:pic>
                <p:nvPicPr>
                  <p:cNvPr id="65" name="Grafik 64">
                    <a:extLst>
                      <a:ext uri="{FF2B5EF4-FFF2-40B4-BE49-F238E27FC236}">
                        <a16:creationId xmlns:a16="http://schemas.microsoft.com/office/drawing/2014/main" id="{C431C241-3BD9-409D-8164-F4B7BE49F7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6410" y="5269344"/>
                    <a:ext cx="1211701" cy="606278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67" name="Gruppieren 66">
                <a:extLst>
                  <a:ext uri="{FF2B5EF4-FFF2-40B4-BE49-F238E27FC236}">
                    <a16:creationId xmlns:a16="http://schemas.microsoft.com/office/drawing/2014/main" id="{8335A581-C5A2-42C2-9E6B-3A347E9EC88D}"/>
                  </a:ext>
                </a:extLst>
              </p:cNvPr>
              <p:cNvGrpSpPr/>
              <p:nvPr/>
            </p:nvGrpSpPr>
            <p:grpSpPr>
              <a:xfrm>
                <a:off x="8601573" y="2475875"/>
                <a:ext cx="1213075" cy="3252039"/>
                <a:chOff x="7667655" y="2475875"/>
                <a:chExt cx="1213075" cy="3252039"/>
              </a:xfrm>
            </p:grpSpPr>
            <p:grpSp>
              <p:nvGrpSpPr>
                <p:cNvPr id="68" name="Gruppieren 67">
                  <a:extLst>
                    <a:ext uri="{FF2B5EF4-FFF2-40B4-BE49-F238E27FC236}">
                      <a16:creationId xmlns:a16="http://schemas.microsoft.com/office/drawing/2014/main" id="{83AD12CE-B8E2-4412-B408-0BB655D016FB}"/>
                    </a:ext>
                  </a:extLst>
                </p:cNvPr>
                <p:cNvGrpSpPr/>
                <p:nvPr/>
              </p:nvGrpSpPr>
              <p:grpSpPr>
                <a:xfrm>
                  <a:off x="7667655" y="2475875"/>
                  <a:ext cx="1213074" cy="1663428"/>
                  <a:chOff x="5595037" y="4212194"/>
                  <a:chExt cx="1213074" cy="1663428"/>
                </a:xfrm>
              </p:grpSpPr>
              <p:pic>
                <p:nvPicPr>
                  <p:cNvPr id="73" name="Grafik 72">
                    <a:extLst>
                      <a:ext uri="{FF2B5EF4-FFF2-40B4-BE49-F238E27FC236}">
                        <a16:creationId xmlns:a16="http://schemas.microsoft.com/office/drawing/2014/main" id="{C2E16A21-BA86-4381-B995-9035B6374E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5037" y="4212194"/>
                    <a:ext cx="1211701" cy="606278"/>
                  </a:xfrm>
                  <a:prstGeom prst="rect">
                    <a:avLst/>
                  </a:prstGeom>
                </p:spPr>
              </p:pic>
              <p:pic>
                <p:nvPicPr>
                  <p:cNvPr id="74" name="Grafik 73">
                    <a:extLst>
                      <a:ext uri="{FF2B5EF4-FFF2-40B4-BE49-F238E27FC236}">
                        <a16:creationId xmlns:a16="http://schemas.microsoft.com/office/drawing/2014/main" id="{2B258921-C361-49B7-AB4C-401C715143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5038" y="4745461"/>
                    <a:ext cx="1211701" cy="606278"/>
                  </a:xfrm>
                  <a:prstGeom prst="rect">
                    <a:avLst/>
                  </a:prstGeom>
                </p:spPr>
              </p:pic>
              <p:pic>
                <p:nvPicPr>
                  <p:cNvPr id="75" name="Grafik 74">
                    <a:extLst>
                      <a:ext uri="{FF2B5EF4-FFF2-40B4-BE49-F238E27FC236}">
                        <a16:creationId xmlns:a16="http://schemas.microsoft.com/office/drawing/2014/main" id="{CF4EAC94-338D-4B12-9254-AE2FC32B8B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6410" y="5269344"/>
                    <a:ext cx="1211701" cy="60627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9" name="Gruppieren 68">
                  <a:extLst>
                    <a:ext uri="{FF2B5EF4-FFF2-40B4-BE49-F238E27FC236}">
                      <a16:creationId xmlns:a16="http://schemas.microsoft.com/office/drawing/2014/main" id="{CECA6A6D-03B5-45EE-92E6-AA12628E7A16}"/>
                    </a:ext>
                  </a:extLst>
                </p:cNvPr>
                <p:cNvGrpSpPr/>
                <p:nvPr/>
              </p:nvGrpSpPr>
              <p:grpSpPr>
                <a:xfrm>
                  <a:off x="7667656" y="4064486"/>
                  <a:ext cx="1213074" cy="1663428"/>
                  <a:chOff x="5595037" y="4212194"/>
                  <a:chExt cx="1213074" cy="1663428"/>
                </a:xfrm>
              </p:grpSpPr>
              <p:pic>
                <p:nvPicPr>
                  <p:cNvPr id="70" name="Grafik 69">
                    <a:extLst>
                      <a:ext uri="{FF2B5EF4-FFF2-40B4-BE49-F238E27FC236}">
                        <a16:creationId xmlns:a16="http://schemas.microsoft.com/office/drawing/2014/main" id="{536EBE39-9E8B-4B2D-9865-39E983822F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5037" y="4212194"/>
                    <a:ext cx="1211701" cy="606278"/>
                  </a:xfrm>
                  <a:prstGeom prst="rect">
                    <a:avLst/>
                  </a:prstGeom>
                </p:spPr>
              </p:pic>
              <p:pic>
                <p:nvPicPr>
                  <p:cNvPr id="71" name="Grafik 70">
                    <a:extLst>
                      <a:ext uri="{FF2B5EF4-FFF2-40B4-BE49-F238E27FC236}">
                        <a16:creationId xmlns:a16="http://schemas.microsoft.com/office/drawing/2014/main" id="{85835CF9-E8EC-42DF-BFCB-DF4354E1EC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5038" y="4745461"/>
                    <a:ext cx="1211701" cy="606278"/>
                  </a:xfrm>
                  <a:prstGeom prst="rect">
                    <a:avLst/>
                  </a:prstGeom>
                </p:spPr>
              </p:pic>
              <p:pic>
                <p:nvPicPr>
                  <p:cNvPr id="72" name="Grafik 71">
                    <a:extLst>
                      <a:ext uri="{FF2B5EF4-FFF2-40B4-BE49-F238E27FC236}">
                        <a16:creationId xmlns:a16="http://schemas.microsoft.com/office/drawing/2014/main" id="{A0213FF5-E094-40CB-B85B-A94268E168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6410" y="5269344"/>
                    <a:ext cx="1211701" cy="606278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76" name="Gruppieren 75">
                <a:extLst>
                  <a:ext uri="{FF2B5EF4-FFF2-40B4-BE49-F238E27FC236}">
                    <a16:creationId xmlns:a16="http://schemas.microsoft.com/office/drawing/2014/main" id="{E0697224-EFB8-4F40-90E9-891446C9A9EE}"/>
                  </a:ext>
                </a:extLst>
              </p:cNvPr>
              <p:cNvGrpSpPr/>
              <p:nvPr/>
            </p:nvGrpSpPr>
            <p:grpSpPr>
              <a:xfrm>
                <a:off x="9551012" y="2475875"/>
                <a:ext cx="1213075" cy="3252039"/>
                <a:chOff x="7667655" y="2475875"/>
                <a:chExt cx="1213075" cy="3252039"/>
              </a:xfrm>
            </p:grpSpPr>
            <p:grpSp>
              <p:nvGrpSpPr>
                <p:cNvPr id="77" name="Gruppieren 76">
                  <a:extLst>
                    <a:ext uri="{FF2B5EF4-FFF2-40B4-BE49-F238E27FC236}">
                      <a16:creationId xmlns:a16="http://schemas.microsoft.com/office/drawing/2014/main" id="{325E8DBF-8237-44F5-BFEC-F4F2C68FDE5E}"/>
                    </a:ext>
                  </a:extLst>
                </p:cNvPr>
                <p:cNvGrpSpPr/>
                <p:nvPr/>
              </p:nvGrpSpPr>
              <p:grpSpPr>
                <a:xfrm>
                  <a:off x="7667655" y="2475875"/>
                  <a:ext cx="1213074" cy="1663428"/>
                  <a:chOff x="5595037" y="4212194"/>
                  <a:chExt cx="1213074" cy="1663428"/>
                </a:xfrm>
              </p:grpSpPr>
              <p:pic>
                <p:nvPicPr>
                  <p:cNvPr id="82" name="Grafik 81">
                    <a:extLst>
                      <a:ext uri="{FF2B5EF4-FFF2-40B4-BE49-F238E27FC236}">
                        <a16:creationId xmlns:a16="http://schemas.microsoft.com/office/drawing/2014/main" id="{2D2C5EFD-5933-46A1-B30C-720767A5D6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5037" y="4212194"/>
                    <a:ext cx="1211701" cy="606278"/>
                  </a:xfrm>
                  <a:prstGeom prst="rect">
                    <a:avLst/>
                  </a:prstGeom>
                </p:spPr>
              </p:pic>
              <p:pic>
                <p:nvPicPr>
                  <p:cNvPr id="83" name="Grafik 82">
                    <a:extLst>
                      <a:ext uri="{FF2B5EF4-FFF2-40B4-BE49-F238E27FC236}">
                        <a16:creationId xmlns:a16="http://schemas.microsoft.com/office/drawing/2014/main" id="{36FE6D87-28A9-4329-9F1E-E9C43E7896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5038" y="4745461"/>
                    <a:ext cx="1211701" cy="606278"/>
                  </a:xfrm>
                  <a:prstGeom prst="rect">
                    <a:avLst/>
                  </a:prstGeom>
                </p:spPr>
              </p:pic>
              <p:pic>
                <p:nvPicPr>
                  <p:cNvPr id="84" name="Grafik 83">
                    <a:extLst>
                      <a:ext uri="{FF2B5EF4-FFF2-40B4-BE49-F238E27FC236}">
                        <a16:creationId xmlns:a16="http://schemas.microsoft.com/office/drawing/2014/main" id="{98480BFE-9CF1-48DF-A85E-F1B036B8D6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6410" y="5269344"/>
                    <a:ext cx="1211701" cy="60627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8" name="Gruppieren 77">
                  <a:extLst>
                    <a:ext uri="{FF2B5EF4-FFF2-40B4-BE49-F238E27FC236}">
                      <a16:creationId xmlns:a16="http://schemas.microsoft.com/office/drawing/2014/main" id="{53AF1DD4-8599-4A78-B1E3-FD6F7DFA9809}"/>
                    </a:ext>
                  </a:extLst>
                </p:cNvPr>
                <p:cNvGrpSpPr/>
                <p:nvPr/>
              </p:nvGrpSpPr>
              <p:grpSpPr>
                <a:xfrm>
                  <a:off x="7667656" y="4064486"/>
                  <a:ext cx="1213074" cy="1663428"/>
                  <a:chOff x="5595037" y="4212194"/>
                  <a:chExt cx="1213074" cy="1663428"/>
                </a:xfrm>
              </p:grpSpPr>
              <p:pic>
                <p:nvPicPr>
                  <p:cNvPr id="79" name="Grafik 78">
                    <a:extLst>
                      <a:ext uri="{FF2B5EF4-FFF2-40B4-BE49-F238E27FC236}">
                        <a16:creationId xmlns:a16="http://schemas.microsoft.com/office/drawing/2014/main" id="{B0DA69D7-9B83-4861-BA1B-5E38B10D45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5037" y="4212194"/>
                    <a:ext cx="1211701" cy="606278"/>
                  </a:xfrm>
                  <a:prstGeom prst="rect">
                    <a:avLst/>
                  </a:prstGeom>
                </p:spPr>
              </p:pic>
              <p:pic>
                <p:nvPicPr>
                  <p:cNvPr id="80" name="Grafik 79">
                    <a:extLst>
                      <a:ext uri="{FF2B5EF4-FFF2-40B4-BE49-F238E27FC236}">
                        <a16:creationId xmlns:a16="http://schemas.microsoft.com/office/drawing/2014/main" id="{CE040232-DBDD-4A46-974E-893F3BDB74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5038" y="4745461"/>
                    <a:ext cx="1211701" cy="606278"/>
                  </a:xfrm>
                  <a:prstGeom prst="rect">
                    <a:avLst/>
                  </a:prstGeom>
                </p:spPr>
              </p:pic>
              <p:pic>
                <p:nvPicPr>
                  <p:cNvPr id="81" name="Grafik 80">
                    <a:extLst>
                      <a:ext uri="{FF2B5EF4-FFF2-40B4-BE49-F238E27FC236}">
                        <a16:creationId xmlns:a16="http://schemas.microsoft.com/office/drawing/2014/main" id="{9018A69D-737A-44B0-98FE-24CE8AC47A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6410" y="5269344"/>
                    <a:ext cx="1211701" cy="606278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97" name="Gruppieren 96">
              <a:extLst>
                <a:ext uri="{FF2B5EF4-FFF2-40B4-BE49-F238E27FC236}">
                  <a16:creationId xmlns:a16="http://schemas.microsoft.com/office/drawing/2014/main" id="{2CEA2782-7AFB-41CD-90DD-A5E40B83841F}"/>
                </a:ext>
              </a:extLst>
            </p:cNvPr>
            <p:cNvGrpSpPr/>
            <p:nvPr/>
          </p:nvGrpSpPr>
          <p:grpSpPr>
            <a:xfrm>
              <a:off x="10488550" y="2475875"/>
              <a:ext cx="1213075" cy="3252039"/>
              <a:chOff x="8753973" y="2628275"/>
              <a:chExt cx="1213075" cy="3252039"/>
            </a:xfrm>
          </p:grpSpPr>
          <p:pic>
            <p:nvPicPr>
              <p:cNvPr id="91" name="Grafik 90">
                <a:extLst>
                  <a:ext uri="{FF2B5EF4-FFF2-40B4-BE49-F238E27FC236}">
                    <a16:creationId xmlns:a16="http://schemas.microsoft.com/office/drawing/2014/main" id="{CE4BE562-DD87-437A-BA2C-2A51F79B3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53973" y="2628275"/>
                <a:ext cx="1211701" cy="606278"/>
              </a:xfrm>
              <a:prstGeom prst="rect">
                <a:avLst/>
              </a:prstGeom>
            </p:spPr>
          </p:pic>
          <p:pic>
            <p:nvPicPr>
              <p:cNvPr id="92" name="Grafik 91">
                <a:extLst>
                  <a:ext uri="{FF2B5EF4-FFF2-40B4-BE49-F238E27FC236}">
                    <a16:creationId xmlns:a16="http://schemas.microsoft.com/office/drawing/2014/main" id="{810AF950-62A1-4A70-88ED-78604D716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53974" y="3161542"/>
                <a:ext cx="1211701" cy="606278"/>
              </a:xfrm>
              <a:prstGeom prst="rect">
                <a:avLst/>
              </a:prstGeom>
            </p:spPr>
          </p:pic>
          <p:pic>
            <p:nvPicPr>
              <p:cNvPr id="93" name="Grafik 92">
                <a:extLst>
                  <a:ext uri="{FF2B5EF4-FFF2-40B4-BE49-F238E27FC236}">
                    <a16:creationId xmlns:a16="http://schemas.microsoft.com/office/drawing/2014/main" id="{9D136BE0-9C5F-414C-8385-A6FDEF135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55346" y="3685425"/>
                <a:ext cx="1211701" cy="606278"/>
              </a:xfrm>
              <a:prstGeom prst="rect">
                <a:avLst/>
              </a:prstGeom>
            </p:spPr>
          </p:pic>
          <p:pic>
            <p:nvPicPr>
              <p:cNvPr id="94" name="Grafik 93">
                <a:extLst>
                  <a:ext uri="{FF2B5EF4-FFF2-40B4-BE49-F238E27FC236}">
                    <a16:creationId xmlns:a16="http://schemas.microsoft.com/office/drawing/2014/main" id="{19E1FDA4-723A-4CA4-A19C-B59CEFE74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53974" y="4216886"/>
                <a:ext cx="1211701" cy="606278"/>
              </a:xfrm>
              <a:prstGeom prst="rect">
                <a:avLst/>
              </a:prstGeom>
            </p:spPr>
          </p:pic>
          <p:pic>
            <p:nvPicPr>
              <p:cNvPr id="95" name="Grafik 94">
                <a:extLst>
                  <a:ext uri="{FF2B5EF4-FFF2-40B4-BE49-F238E27FC236}">
                    <a16:creationId xmlns:a16="http://schemas.microsoft.com/office/drawing/2014/main" id="{D1D3F2A3-465A-4582-9F0C-4F697D3354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53975" y="4750153"/>
                <a:ext cx="1211701" cy="606278"/>
              </a:xfrm>
              <a:prstGeom prst="rect">
                <a:avLst/>
              </a:prstGeom>
            </p:spPr>
          </p:pic>
          <p:pic>
            <p:nvPicPr>
              <p:cNvPr id="96" name="Grafik 95">
                <a:extLst>
                  <a:ext uri="{FF2B5EF4-FFF2-40B4-BE49-F238E27FC236}">
                    <a16:creationId xmlns:a16="http://schemas.microsoft.com/office/drawing/2014/main" id="{5E4060D4-7CEC-4213-8370-F7FA29D664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55347" y="5274036"/>
                <a:ext cx="1211701" cy="606278"/>
              </a:xfrm>
              <a:prstGeom prst="rect">
                <a:avLst/>
              </a:prstGeom>
            </p:spPr>
          </p:pic>
        </p:grpSp>
      </p:grpSp>
      <p:sp>
        <p:nvSpPr>
          <p:cNvPr id="61" name="Rechteck 60">
            <a:extLst>
              <a:ext uri="{FF2B5EF4-FFF2-40B4-BE49-F238E27FC236}">
                <a16:creationId xmlns:a16="http://schemas.microsoft.com/office/drawing/2014/main" id="{C525064C-9541-4CF5-AD69-075A0B778DBD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KEYNES</a:t>
            </a:r>
          </a:p>
        </p:txBody>
      </p:sp>
    </p:spTree>
    <p:extLst>
      <p:ext uri="{BB962C8B-B14F-4D97-AF65-F5344CB8AC3E}">
        <p14:creationId xmlns:p14="http://schemas.microsoft.com/office/powerpoint/2010/main" val="78958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9385E546-EBAC-42F3-A02A-DD6D8A03B6DE}"/>
              </a:ext>
            </a:extLst>
          </p:cNvPr>
          <p:cNvSpPr txBox="1"/>
          <p:nvPr/>
        </p:nvSpPr>
        <p:spPr>
          <a:xfrm>
            <a:off x="9287090" y="6963446"/>
            <a:ext cx="1112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Trebuchet MS" panose="020B0603020202020204" pitchFamily="34" charset="0"/>
              </a:rPr>
              <a:t> </a:t>
            </a:r>
          </a:p>
          <a:p>
            <a:pPr algn="ctr"/>
            <a:endParaRPr lang="de-DE" sz="1600" dirty="0">
              <a:latin typeface="Trebuchet MS" panose="020B0603020202020204" pitchFamily="34" charset="0"/>
            </a:endParaRPr>
          </a:p>
        </p:txBody>
      </p:sp>
      <p:sp>
        <p:nvSpPr>
          <p:cNvPr id="42" name="Titel 1">
            <a:extLst>
              <a:ext uri="{FF2B5EF4-FFF2-40B4-BE49-F238E27FC236}">
                <a16:creationId xmlns:a16="http://schemas.microsoft.com/office/drawing/2014/main" id="{56BEBFB4-AFB7-4B8C-AF76-7C336393A468}"/>
              </a:ext>
            </a:extLst>
          </p:cNvPr>
          <p:cNvSpPr txBox="1">
            <a:spLocks/>
          </p:cNvSpPr>
          <p:nvPr/>
        </p:nvSpPr>
        <p:spPr>
          <a:xfrm>
            <a:off x="0" y="138793"/>
            <a:ext cx="12192000" cy="950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rebuchet MS" panose="020B0603020202020204" pitchFamily="34" charset="0"/>
              </a:rPr>
              <a:t>STAAT ALS KOORDINATOR DES KAPITALISMUS: </a:t>
            </a:r>
          </a:p>
          <a:p>
            <a:r>
              <a:rPr lang="de-DE" dirty="0">
                <a:latin typeface="Trebuchet MS" panose="020B0603020202020204" pitchFamily="34" charset="0"/>
              </a:rPr>
              <a:t>4) INDUSTRIEPOLITIK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BBF1E9-B1AC-4103-B694-5D45BF33A402}"/>
              </a:ext>
            </a:extLst>
          </p:cNvPr>
          <p:cNvSpPr txBox="1">
            <a:spLocks/>
          </p:cNvSpPr>
          <p:nvPr/>
        </p:nvSpPr>
        <p:spPr>
          <a:xfrm>
            <a:off x="1991544" y="348243"/>
            <a:ext cx="9144000" cy="50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de-DE" sz="2400" b="1" dirty="0">
              <a:solidFill>
                <a:srgbClr val="002060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850C4C-A0AF-47B9-B41A-D7EEF239B924}"/>
              </a:ext>
            </a:extLst>
          </p:cNvPr>
          <p:cNvSpPr txBox="1"/>
          <p:nvPr/>
        </p:nvSpPr>
        <p:spPr>
          <a:xfrm>
            <a:off x="9287090" y="6963446"/>
            <a:ext cx="1112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</a:p>
          <a:p>
            <a:pPr algn="ctr"/>
            <a:endParaRPr lang="de-DE" sz="24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AEEA291-166A-4D0F-91C7-AF56F02CC6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4600" y="1248220"/>
            <a:ext cx="3283972" cy="1640780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EB7D44C6-CCE7-47C8-834C-B1F59EFEE7DF}"/>
              </a:ext>
            </a:extLst>
          </p:cNvPr>
          <p:cNvGrpSpPr/>
          <p:nvPr/>
        </p:nvGrpSpPr>
        <p:grpSpPr>
          <a:xfrm>
            <a:off x="266995" y="1642603"/>
            <a:ext cx="4209005" cy="5096292"/>
            <a:chOff x="95972" y="1571450"/>
            <a:chExt cx="4209005" cy="5096292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D79C1FB1-ADDD-4325-9AA5-76615813E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16680" y="4687203"/>
              <a:ext cx="1980539" cy="1980539"/>
            </a:xfrm>
            <a:prstGeom prst="rect">
              <a:avLst/>
            </a:prstGeom>
          </p:spPr>
        </p:pic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5C5B38D0-DECE-4138-A7CA-68F093D2A205}"/>
                </a:ext>
              </a:extLst>
            </p:cNvPr>
            <p:cNvSpPr/>
            <p:nvPr/>
          </p:nvSpPr>
          <p:spPr>
            <a:xfrm>
              <a:off x="153527" y="1571450"/>
              <a:ext cx="1955698" cy="8863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e-DE" sz="24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„Nationale Investitions-behörde“</a:t>
              </a:r>
            </a:p>
          </p:txBody>
        </p: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4F140E1C-E823-43FF-94E3-59F250F5C279}"/>
                </a:ext>
              </a:extLst>
            </p:cNvPr>
            <p:cNvCxnSpPr/>
            <p:nvPr/>
          </p:nvCxnSpPr>
          <p:spPr>
            <a:xfrm flipH="1" flipV="1">
              <a:off x="2097219" y="1988586"/>
              <a:ext cx="2207758" cy="0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8920EF41-EF80-422F-9BDF-DACC78227FF1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flipH="1">
              <a:off x="1106950" y="2457847"/>
              <a:ext cx="0" cy="2092928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C9827101-D9D0-4237-A600-7CB26056CEAE}"/>
                </a:ext>
              </a:extLst>
            </p:cNvPr>
            <p:cNvSpPr/>
            <p:nvPr/>
          </p:nvSpPr>
          <p:spPr>
            <a:xfrm>
              <a:off x="95972" y="3033743"/>
              <a:ext cx="1955698" cy="8863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Wirtschafts-lenkung durch Investitionen</a:t>
              </a:r>
            </a:p>
          </p:txBody>
        </p: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5C9A3D77-75D6-4296-8E50-93EA2C245EAE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de-DE" sz="24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F8708E56-E81D-41D0-94F6-4A713570FE7D}"/>
              </a:ext>
            </a:extLst>
          </p:cNvPr>
          <p:cNvGrpSpPr/>
          <p:nvPr/>
        </p:nvGrpSpPr>
        <p:grpSpPr>
          <a:xfrm>
            <a:off x="7842386" y="1641196"/>
            <a:ext cx="4081951" cy="4710427"/>
            <a:chOff x="7842386" y="1641196"/>
            <a:chExt cx="4081951" cy="4710427"/>
          </a:xfrm>
        </p:grpSpPr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5A0EF341-9B08-4017-A6EE-3DA640F41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876000" y="5409000"/>
              <a:ext cx="886396" cy="886396"/>
            </a:xfrm>
            <a:prstGeom prst="rect">
              <a:avLst/>
            </a:prstGeom>
          </p:spPr>
        </p:pic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C602AFFB-509D-4E30-B3C7-305ECA6C1D7D}"/>
                </a:ext>
              </a:extLst>
            </p:cNvPr>
            <p:cNvSpPr/>
            <p:nvPr/>
          </p:nvSpPr>
          <p:spPr>
            <a:xfrm>
              <a:off x="9968639" y="1641196"/>
              <a:ext cx="1955698" cy="8863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e-DE" sz="24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Regulation des Außen-handels</a:t>
              </a:r>
            </a:p>
          </p:txBody>
        </p:sp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3293EA07-7BF6-4126-B94F-BA84F5B0C2C9}"/>
                </a:ext>
              </a:extLst>
            </p:cNvPr>
            <p:cNvCxnSpPr>
              <a:cxnSpLocks/>
            </p:cNvCxnSpPr>
            <p:nvPr/>
          </p:nvCxnSpPr>
          <p:spPr>
            <a:xfrm>
              <a:off x="10946488" y="2529000"/>
              <a:ext cx="0" cy="2459079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8609656C-1FA5-48A9-8B05-70BCC0A7A2B0}"/>
                </a:ext>
              </a:extLst>
            </p:cNvPr>
            <p:cNvSpPr/>
            <p:nvPr/>
          </p:nvSpPr>
          <p:spPr>
            <a:xfrm>
              <a:off x="9830799" y="5753887"/>
              <a:ext cx="999545" cy="2954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e-DE" sz="24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Zoll!</a:t>
              </a: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6711E91E-6A47-48CB-9047-2CB256F45C17}"/>
                </a:ext>
              </a:extLst>
            </p:cNvPr>
            <p:cNvCxnSpPr>
              <a:cxnSpLocks/>
            </p:cNvCxnSpPr>
            <p:nvPr/>
          </p:nvCxnSpPr>
          <p:spPr>
            <a:xfrm>
              <a:off x="7842386" y="2056120"/>
              <a:ext cx="2072439" cy="3619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89C3ECA4-D552-4B44-82EC-1558C6BEF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776000" y="5245306"/>
              <a:ext cx="1106317" cy="1106317"/>
            </a:xfrm>
            <a:prstGeom prst="rect">
              <a:avLst/>
            </a:prstGeom>
          </p:spPr>
        </p:pic>
      </p:grpSp>
      <p:sp>
        <p:nvSpPr>
          <p:cNvPr id="45" name="Rechteck 44">
            <a:extLst>
              <a:ext uri="{FF2B5EF4-FFF2-40B4-BE49-F238E27FC236}">
                <a16:creationId xmlns:a16="http://schemas.microsoft.com/office/drawing/2014/main" id="{E8A9AED6-9110-4109-A723-8388E758CF87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KEYNES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FD585CA-BA3A-40D8-998E-43BB74A3606D}"/>
              </a:ext>
            </a:extLst>
          </p:cNvPr>
          <p:cNvGrpSpPr/>
          <p:nvPr/>
        </p:nvGrpSpPr>
        <p:grpSpPr>
          <a:xfrm>
            <a:off x="3091905" y="2822149"/>
            <a:ext cx="5878290" cy="3952223"/>
            <a:chOff x="3111412" y="2853000"/>
            <a:chExt cx="5878290" cy="3952223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DAEDE97C-B004-48C9-A5DF-123BA71F4253}"/>
                </a:ext>
              </a:extLst>
            </p:cNvPr>
            <p:cNvGrpSpPr/>
            <p:nvPr/>
          </p:nvGrpSpPr>
          <p:grpSpPr>
            <a:xfrm>
              <a:off x="3111412" y="2853000"/>
              <a:ext cx="5878290" cy="3952223"/>
              <a:chOff x="3111412" y="2853000"/>
              <a:chExt cx="5878290" cy="3952223"/>
            </a:xfrm>
          </p:grpSpPr>
          <p:cxnSp>
            <p:nvCxnSpPr>
              <p:cNvPr id="9" name="Gerade Verbindung mit Pfeil 8">
                <a:extLst>
                  <a:ext uri="{FF2B5EF4-FFF2-40B4-BE49-F238E27FC236}">
                    <a16:creationId xmlns:a16="http://schemas.microsoft.com/office/drawing/2014/main" id="{09DC3325-8D25-4127-8DAA-C731000359B3}"/>
                  </a:ext>
                </a:extLst>
              </p:cNvPr>
              <p:cNvCxnSpPr/>
              <p:nvPr/>
            </p:nvCxnSpPr>
            <p:spPr>
              <a:xfrm flipH="1">
                <a:off x="6146586" y="2853000"/>
                <a:ext cx="0" cy="576000"/>
              </a:xfrm>
              <a:prstGeom prst="straightConnector1">
                <a:avLst/>
              </a:prstGeom>
              <a:ln w="603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76967A6A-405D-4728-AFE2-29B5586A32C7}"/>
                  </a:ext>
                </a:extLst>
              </p:cNvPr>
              <p:cNvSpPr/>
              <p:nvPr/>
            </p:nvSpPr>
            <p:spPr>
              <a:xfrm>
                <a:off x="3991339" y="3530244"/>
                <a:ext cx="4303394" cy="8863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de-DE" sz="2400" b="1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Gründung von „Räten“: </a:t>
                </a:r>
                <a:r>
                  <a:rPr lang="de-DE" sz="24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Selbstregulation der Wirtschaft durch Kooperation</a:t>
                </a:r>
              </a:p>
            </p:txBody>
          </p:sp>
          <p:grpSp>
            <p:nvGrpSpPr>
              <p:cNvPr id="11" name="Gruppieren 10">
                <a:extLst>
                  <a:ext uri="{FF2B5EF4-FFF2-40B4-BE49-F238E27FC236}">
                    <a16:creationId xmlns:a16="http://schemas.microsoft.com/office/drawing/2014/main" id="{3C438702-1FBC-4E6F-AA29-DF8CE9C94B14}"/>
                  </a:ext>
                </a:extLst>
              </p:cNvPr>
              <p:cNvGrpSpPr/>
              <p:nvPr/>
            </p:nvGrpSpPr>
            <p:grpSpPr>
              <a:xfrm>
                <a:off x="5062151" y="5321598"/>
                <a:ext cx="3927551" cy="1483625"/>
                <a:chOff x="4909429" y="4142677"/>
                <a:chExt cx="3927551" cy="1483625"/>
              </a:xfrm>
            </p:grpSpPr>
            <p:pic>
              <p:nvPicPr>
                <p:cNvPr id="12" name="Grafik 11">
                  <a:extLst>
                    <a:ext uri="{FF2B5EF4-FFF2-40B4-BE49-F238E27FC236}">
                      <a16:creationId xmlns:a16="http://schemas.microsoft.com/office/drawing/2014/main" id="{BF2DBD3D-6D5D-42C9-AE7A-51B695E8C5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909429" y="4190149"/>
                  <a:ext cx="541908" cy="1083819"/>
                </a:xfrm>
                <a:prstGeom prst="rect">
                  <a:avLst/>
                </a:prstGeom>
              </p:spPr>
            </p:pic>
            <p:pic>
              <p:nvPicPr>
                <p:cNvPr id="13" name="Grafik 12">
                  <a:extLst>
                    <a:ext uri="{FF2B5EF4-FFF2-40B4-BE49-F238E27FC236}">
                      <a16:creationId xmlns:a16="http://schemas.microsoft.com/office/drawing/2014/main" id="{9B26BE40-F841-4732-B416-1E50B6FB8F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2856" y="4144100"/>
                  <a:ext cx="565549" cy="1131098"/>
                </a:xfrm>
                <a:prstGeom prst="rect">
                  <a:avLst/>
                </a:prstGeom>
              </p:spPr>
            </p:pic>
            <p:sp>
              <p:nvSpPr>
                <p:cNvPr id="15" name="Rechteck 14">
                  <a:extLst>
                    <a:ext uri="{FF2B5EF4-FFF2-40B4-BE49-F238E27FC236}">
                      <a16:creationId xmlns:a16="http://schemas.microsoft.com/office/drawing/2014/main" id="{37AFE951-E599-4D6F-98C4-B90FD1CC74E0}"/>
                    </a:ext>
                  </a:extLst>
                </p:cNvPr>
                <p:cNvSpPr/>
                <p:nvPr/>
              </p:nvSpPr>
              <p:spPr>
                <a:xfrm>
                  <a:off x="5672707" y="5322063"/>
                  <a:ext cx="1955698" cy="2954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de-DE" sz="2400" dirty="0">
                      <a:solidFill>
                        <a:srgbClr val="002060"/>
                      </a:solidFill>
                      <a:latin typeface="Trebuchet MS" panose="020B0603020202020204" pitchFamily="34" charset="0"/>
                    </a:rPr>
                    <a:t>Kapital</a:t>
                  </a:r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AF11CA14-DE53-4F8C-862B-1F990A9E4239}"/>
                    </a:ext>
                  </a:extLst>
                </p:cNvPr>
                <p:cNvSpPr/>
                <p:nvPr/>
              </p:nvSpPr>
              <p:spPr>
                <a:xfrm>
                  <a:off x="7628405" y="5330836"/>
                  <a:ext cx="1208575" cy="2954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de-DE" sz="2400" dirty="0">
                      <a:solidFill>
                        <a:srgbClr val="002060"/>
                      </a:solidFill>
                      <a:latin typeface="Trebuchet MS" panose="020B0603020202020204" pitchFamily="34" charset="0"/>
                    </a:rPr>
                    <a:t>Arbeit</a:t>
                  </a:r>
                </a:p>
              </p:txBody>
            </p:sp>
            <p:pic>
              <p:nvPicPr>
                <p:cNvPr id="17" name="Grafik 16">
                  <a:extLst>
                    <a:ext uri="{FF2B5EF4-FFF2-40B4-BE49-F238E27FC236}">
                      <a16:creationId xmlns:a16="http://schemas.microsoft.com/office/drawing/2014/main" id="{30696BED-DF52-46D7-8206-9D3AAECA49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42858" y="4142677"/>
                  <a:ext cx="565547" cy="1131094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C8BB7669-9514-48AC-A0DE-7181314B8949}"/>
                  </a:ext>
                </a:extLst>
              </p:cNvPr>
              <p:cNvGrpSpPr/>
              <p:nvPr/>
            </p:nvGrpSpPr>
            <p:grpSpPr>
              <a:xfrm>
                <a:off x="3111412" y="5726071"/>
                <a:ext cx="2644095" cy="1059941"/>
                <a:chOff x="116753" y="5843181"/>
                <a:chExt cx="2644095" cy="1059941"/>
              </a:xfrm>
            </p:grpSpPr>
            <p:pic>
              <p:nvPicPr>
                <p:cNvPr id="27" name="Grafik 26">
                  <a:extLst>
                    <a:ext uri="{FF2B5EF4-FFF2-40B4-BE49-F238E27FC236}">
                      <a16:creationId xmlns:a16="http://schemas.microsoft.com/office/drawing/2014/main" id="{E26B1144-FA46-44AF-93BF-4698796BE5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21215" y="5843181"/>
                  <a:ext cx="762929" cy="762929"/>
                </a:xfrm>
                <a:prstGeom prst="rect">
                  <a:avLst/>
                </a:prstGeom>
              </p:spPr>
            </p:pic>
            <p:sp>
              <p:nvSpPr>
                <p:cNvPr id="29" name="Rechteck 28">
                  <a:extLst>
                    <a:ext uri="{FF2B5EF4-FFF2-40B4-BE49-F238E27FC236}">
                      <a16:creationId xmlns:a16="http://schemas.microsoft.com/office/drawing/2014/main" id="{DCBCB8BE-2768-49B4-B02E-D7AD514B746B}"/>
                    </a:ext>
                  </a:extLst>
                </p:cNvPr>
                <p:cNvSpPr/>
                <p:nvPr/>
              </p:nvSpPr>
              <p:spPr>
                <a:xfrm>
                  <a:off x="116753" y="6607656"/>
                  <a:ext cx="2644095" cy="2954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de-DE" sz="2400" dirty="0">
                      <a:solidFill>
                        <a:srgbClr val="002060"/>
                      </a:solidFill>
                      <a:latin typeface="Trebuchet MS" panose="020B0603020202020204" pitchFamily="34" charset="0"/>
                    </a:rPr>
                    <a:t>z. B. Stahlindustrie</a:t>
                  </a:r>
                </a:p>
              </p:txBody>
            </p:sp>
          </p:grpSp>
          <p:cxnSp>
            <p:nvCxnSpPr>
              <p:cNvPr id="49" name="Gerade Verbindung mit Pfeil 48">
                <a:extLst>
                  <a:ext uri="{FF2B5EF4-FFF2-40B4-BE49-F238E27FC236}">
                    <a16:creationId xmlns:a16="http://schemas.microsoft.com/office/drawing/2014/main" id="{7DE051BE-765D-498D-82B3-6452831877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96694" y="4462962"/>
                <a:ext cx="698964" cy="640134"/>
              </a:xfrm>
              <a:prstGeom prst="straightConnector1">
                <a:avLst/>
              </a:prstGeom>
              <a:ln w="603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2" name="Grafik 51">
                <a:extLst>
                  <a:ext uri="{FF2B5EF4-FFF2-40B4-BE49-F238E27FC236}">
                    <a16:creationId xmlns:a16="http://schemas.microsoft.com/office/drawing/2014/main" id="{ABF835FA-8EFE-43E7-A6C7-1FCB67CE5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 flipH="1">
                <a:off x="3577268" y="5344080"/>
                <a:ext cx="567075" cy="1134150"/>
              </a:xfrm>
              <a:prstGeom prst="rect">
                <a:avLst/>
              </a:prstGeom>
            </p:spPr>
          </p:pic>
          <p:pic>
            <p:nvPicPr>
              <p:cNvPr id="53" name="Grafik 52">
                <a:extLst>
                  <a:ext uri="{FF2B5EF4-FFF2-40B4-BE49-F238E27FC236}">
                    <a16:creationId xmlns:a16="http://schemas.microsoft.com/office/drawing/2014/main" id="{44FC5990-CBA4-409E-BFF8-850B391C36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 flipH="1">
                <a:off x="6495580" y="5321795"/>
                <a:ext cx="565547" cy="1131094"/>
              </a:xfrm>
              <a:prstGeom prst="rect">
                <a:avLst/>
              </a:prstGeom>
            </p:spPr>
          </p:pic>
          <p:pic>
            <p:nvPicPr>
              <p:cNvPr id="54" name="Grafik 53">
                <a:extLst>
                  <a:ext uri="{FF2B5EF4-FFF2-40B4-BE49-F238E27FC236}">
                    <a16:creationId xmlns:a16="http://schemas.microsoft.com/office/drawing/2014/main" id="{26C0DC80-FD27-4E08-A9A3-455A2816B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998608" y="5731367"/>
                <a:ext cx="762929" cy="762929"/>
              </a:xfrm>
              <a:prstGeom prst="rect">
                <a:avLst/>
              </a:prstGeom>
            </p:spPr>
          </p:pic>
          <p:sp>
            <p:nvSpPr>
              <p:cNvPr id="43" name="Rechteck 42">
                <a:extLst>
                  <a:ext uri="{FF2B5EF4-FFF2-40B4-BE49-F238E27FC236}">
                    <a16:creationId xmlns:a16="http://schemas.microsoft.com/office/drawing/2014/main" id="{9EA5D9F6-3261-4F2F-92A9-53733786C848}"/>
                  </a:ext>
                </a:extLst>
              </p:cNvPr>
              <p:cNvSpPr/>
              <p:nvPr/>
            </p:nvSpPr>
            <p:spPr>
              <a:xfrm>
                <a:off x="6700588" y="5105522"/>
                <a:ext cx="1980539" cy="29546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de-DE" sz="24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„</a:t>
                </a:r>
                <a:r>
                  <a:rPr lang="de-DE" sz="2400" b="1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Arbeitsräte</a:t>
                </a:r>
                <a:r>
                  <a:rPr lang="de-DE" sz="24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“</a:t>
                </a:r>
              </a:p>
            </p:txBody>
          </p:sp>
          <p:sp>
            <p:nvSpPr>
              <p:cNvPr id="44" name="Rechteck 43">
                <a:extLst>
                  <a:ext uri="{FF2B5EF4-FFF2-40B4-BE49-F238E27FC236}">
                    <a16:creationId xmlns:a16="http://schemas.microsoft.com/office/drawing/2014/main" id="{3B227A84-C70D-4D2E-82EC-40C59BCD9F2C}"/>
                  </a:ext>
                </a:extLst>
              </p:cNvPr>
              <p:cNvSpPr/>
              <p:nvPr/>
            </p:nvSpPr>
            <p:spPr>
              <a:xfrm>
                <a:off x="3438461" y="5113534"/>
                <a:ext cx="2188240" cy="29546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de-DE" sz="2400" b="1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„Industrieräte</a:t>
                </a:r>
                <a:r>
                  <a:rPr lang="de-DE" sz="24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“</a:t>
                </a:r>
              </a:p>
            </p:txBody>
          </p:sp>
        </p:grpSp>
        <p:cxnSp>
          <p:nvCxnSpPr>
            <p:cNvPr id="47" name="Gerade Verbindung mit Pfeil 46">
              <a:extLst>
                <a:ext uri="{FF2B5EF4-FFF2-40B4-BE49-F238E27FC236}">
                  <a16:creationId xmlns:a16="http://schemas.microsoft.com/office/drawing/2014/main" id="{9515E18E-E6B4-45EE-AC82-41F1BA8C5A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42163" y="4438906"/>
              <a:ext cx="698964" cy="640134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517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10BBADA-381B-4A19-AFE5-2B2CBB6C9F52}"/>
              </a:ext>
            </a:extLst>
          </p:cNvPr>
          <p:cNvSpPr txBox="1">
            <a:spLocks/>
          </p:cNvSpPr>
          <p:nvPr/>
        </p:nvSpPr>
        <p:spPr>
          <a:xfrm>
            <a:off x="0" y="-171000"/>
            <a:ext cx="12192000" cy="729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rebuchet MS" panose="020B0603020202020204" pitchFamily="34" charset="0"/>
              </a:rPr>
              <a:t>ANWENDUNG VON KEYNES' THEORIE (ONLINE) 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F62BEA9C-3446-49BA-BA0B-27F045F10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340420"/>
              </p:ext>
            </p:extLst>
          </p:nvPr>
        </p:nvGraphicFramePr>
        <p:xfrm>
          <a:off x="0" y="558000"/>
          <a:ext cx="12192000" cy="629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15053144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31265500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5314735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8921980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27372860"/>
                    </a:ext>
                  </a:extLst>
                </a:gridCol>
              </a:tblGrid>
              <a:tr h="2006943">
                <a:tc>
                  <a:txBody>
                    <a:bodyPr/>
                    <a:lstStyle/>
                    <a:p>
                      <a:pPr marL="228600" indent="-228600" algn="ctr">
                        <a:buAutoNum type="arabicPeriod"/>
                      </a:pPr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"Ein Kilogramm Äpfel kostet im Supermarkt 2,60 €.“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Wie erklärt die Theorie diesen Preis?</a:t>
                      </a:r>
                      <a:endParaRPr lang="de-DE" sz="12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2. „Eine Arbeiterin beschwert sich: Mein Unternehmen macht jedes Jahr 100 Millionen Euro Gewinn und ich bekomme nur 11 Euro die Stunde. Das ist doch nicht in Ordnung!“ </a:t>
                      </a:r>
                    </a:p>
                    <a:p>
                      <a:pPr algn="ctr"/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Ist diese Ungleichheit für die Theorie ein Problem und, wenn ja, macht sie Lösungsvorschläge?</a:t>
                      </a:r>
                      <a:endParaRPr lang="de-DE" sz="12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3. „Die Arbeiterin und ihre Kolleg*innen treten einer Gewerkschaft bei und organisieren einen Streik, der die Geschäftsführung vor die Wahl stellt: Lohnerhöhung oder die Fabrik steht still!“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Ist so ein Streik aus Sicht der Theorie wirtschaftlich sinnvoll oder nicht?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Trebuchet MS" panose="020B0603020202020204" pitchFamily="34" charset="0"/>
                        </a:rPr>
                        <a:t>4. "Autoverkehr belastet Gesellschaft und Umwelt enorm durch Lärm, Verschmutzung und Ressourcenverbrauch. Trotzdem steigt die Zahl der Autos weiter.“</a:t>
                      </a:r>
                    </a:p>
                    <a:p>
                      <a:pPr algn="ctr"/>
                      <a:r>
                        <a:rPr lang="de-DE" sz="1200" dirty="0">
                          <a:latin typeface="Trebuchet MS" panose="020B0603020202020204" pitchFamily="34" charset="0"/>
                        </a:rPr>
                        <a:t>Welche Lösungsvorschläge für diese Problem bietet die Theorie?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5. "Deutschland stürzt in eine schwere Wirtschaftskrise: Banken und Unternehmen gehen pleite, Massen-arbeitslosigkeit entsteht." Welche Erklärungen für die Krise bietet die Theorie – und welche wirtschaftspolitischen Ratschläge?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520189"/>
                  </a:ext>
                </a:extLst>
              </a:tr>
              <a:tr h="1071014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Gruppe 1: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G1: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G1: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G1: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G1: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891416471"/>
                  </a:ext>
                </a:extLst>
              </a:tr>
              <a:tr h="1071014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971457862"/>
                  </a:ext>
                </a:extLst>
              </a:tr>
              <a:tr h="1071014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837442455"/>
                  </a:ext>
                </a:extLst>
              </a:tr>
              <a:tr h="1071014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565568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347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44327-7DAD-4FB3-BA2F-1F4805CD7B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URSPRUNG VON MARX' THEORIE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E48DA7B-116B-4A92-86C2-46ABC827A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8796" y="902038"/>
            <a:ext cx="9721500" cy="329912"/>
          </a:xfrm>
        </p:spPr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Kontext: Ausbreitung von Kapitalismus und Arbeiter*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innenbewegung</a:t>
            </a:r>
            <a:endParaRPr lang="de-DE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892746A3-947D-44FF-8794-A87E3AA9BEE4}"/>
              </a:ext>
            </a:extLst>
          </p:cNvPr>
          <p:cNvGrpSpPr/>
          <p:nvPr/>
        </p:nvGrpSpPr>
        <p:grpSpPr>
          <a:xfrm>
            <a:off x="135915" y="882939"/>
            <a:ext cx="2808744" cy="2906061"/>
            <a:chOff x="135915" y="769939"/>
            <a:chExt cx="2808744" cy="2906061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3FDE153F-5FFE-4903-9263-95A229E7C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3203" y="769939"/>
              <a:ext cx="1745593" cy="2055621"/>
            </a:xfrm>
            <a:prstGeom prst="rect">
              <a:avLst/>
            </a:prstGeom>
          </p:spPr>
        </p:pic>
        <p:sp>
          <p:nvSpPr>
            <p:cNvPr id="5" name="Untertitel 2">
              <a:extLst>
                <a:ext uri="{FF2B5EF4-FFF2-40B4-BE49-F238E27FC236}">
                  <a16:creationId xmlns:a16="http://schemas.microsoft.com/office/drawing/2014/main" id="{4D6E71B2-19F0-4531-A4F7-9D372769B441}"/>
                </a:ext>
              </a:extLst>
            </p:cNvPr>
            <p:cNvSpPr txBox="1">
              <a:spLocks/>
            </p:cNvSpPr>
            <p:nvPr/>
          </p:nvSpPr>
          <p:spPr>
            <a:xfrm>
              <a:off x="135915" y="2826194"/>
              <a:ext cx="2808744" cy="849806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de-DE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Karl Marx </a:t>
              </a:r>
            </a:p>
            <a:p>
              <a:pPr>
                <a:spcBef>
                  <a:spcPts val="0"/>
                </a:spcBef>
              </a:pPr>
              <a:r>
                <a:rPr lang="de-DE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(1818-1883)</a:t>
              </a:r>
            </a:p>
          </p:txBody>
        </p:sp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7D6EA49E-90A9-4F13-AB80-5AE92618961A}"/>
              </a:ext>
            </a:extLst>
          </p:cNvPr>
          <p:cNvGrpSpPr/>
          <p:nvPr/>
        </p:nvGrpSpPr>
        <p:grpSpPr>
          <a:xfrm>
            <a:off x="-204000" y="3534080"/>
            <a:ext cx="3492670" cy="3492670"/>
            <a:chOff x="-204000" y="3534080"/>
            <a:chExt cx="3492670" cy="3492670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E62196E-1336-4BE2-9D79-8E1028843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04000" y="3534080"/>
              <a:ext cx="3492670" cy="3492670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F149524-9A32-4815-AF5A-42ACF19C7BD1}"/>
                </a:ext>
              </a:extLst>
            </p:cNvPr>
            <p:cNvSpPr/>
            <p:nvPr/>
          </p:nvSpPr>
          <p:spPr>
            <a:xfrm>
              <a:off x="468335" y="4329000"/>
              <a:ext cx="2148000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2400" b="1" u="sng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„Das Kapital</a:t>
              </a:r>
            </a:p>
            <a:p>
              <a:pPr algn="ctr">
                <a:lnSpc>
                  <a:spcPct val="90000"/>
                </a:lnSpc>
              </a:pPr>
              <a:endParaRPr lang="de-DE" sz="1000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Kritik der politische Ökonomie“</a:t>
              </a:r>
            </a:p>
            <a:p>
              <a:pPr algn="ctr">
                <a:lnSpc>
                  <a:spcPct val="90000"/>
                </a:lnSpc>
              </a:pPr>
              <a:endParaRPr lang="de-DE" sz="1000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(1867-1893)</a:t>
              </a:r>
            </a:p>
          </p:txBody>
        </p:sp>
      </p:grpSp>
      <p:cxnSp>
        <p:nvCxnSpPr>
          <p:cNvPr id="89" name="Gerade Verbindung mit Pfeil 88">
            <a:extLst>
              <a:ext uri="{FF2B5EF4-FFF2-40B4-BE49-F238E27FC236}">
                <a16:creationId xmlns:a16="http://schemas.microsoft.com/office/drawing/2014/main" id="{33AF8CCF-A6AB-42BE-B310-9486243C6A5D}"/>
              </a:ext>
            </a:extLst>
          </p:cNvPr>
          <p:cNvCxnSpPr/>
          <p:nvPr/>
        </p:nvCxnSpPr>
        <p:spPr>
          <a:xfrm flipV="1">
            <a:off x="2927808" y="5425233"/>
            <a:ext cx="1728192" cy="0"/>
          </a:xfrm>
          <a:prstGeom prst="straightConnector1">
            <a:avLst/>
          </a:prstGeom>
          <a:ln w="73025">
            <a:solidFill>
              <a:srgbClr val="3760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hteck 89">
            <a:extLst>
              <a:ext uri="{FF2B5EF4-FFF2-40B4-BE49-F238E27FC236}">
                <a16:creationId xmlns:a16="http://schemas.microsoft.com/office/drawing/2014/main" id="{46F12DBA-AD2A-40D5-8352-C024C2B520C7}"/>
              </a:ext>
            </a:extLst>
          </p:cNvPr>
          <p:cNvSpPr/>
          <p:nvPr/>
        </p:nvSpPr>
        <p:spPr>
          <a:xfrm>
            <a:off x="3167672" y="5247558"/>
            <a:ext cx="9048328" cy="1966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 Ziel: Analyse, Kritik und Überwindung des</a:t>
            </a:r>
          </a:p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 kapitalistischen Systems</a:t>
            </a:r>
          </a:p>
          <a:p>
            <a:pPr algn="ctr">
              <a:lnSpc>
                <a:spcPct val="90000"/>
              </a:lnSpc>
            </a:pPr>
            <a:endParaRPr lang="de-DE" sz="10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heute: marginalisiert in Wissenschaft </a:t>
            </a:r>
          </a:p>
          <a:p>
            <a:pPr algn="ctr"/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und Politik in Deutschland</a:t>
            </a:r>
          </a:p>
          <a:p>
            <a:pPr algn="ctr">
              <a:lnSpc>
                <a:spcPct val="90000"/>
              </a:lnSpc>
            </a:pPr>
            <a:endParaRPr lang="de-DE" sz="2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DF4CFD2-2686-49DB-9C58-D23288BBAB47}"/>
              </a:ext>
            </a:extLst>
          </p:cNvPr>
          <p:cNvGrpSpPr/>
          <p:nvPr/>
        </p:nvGrpSpPr>
        <p:grpSpPr>
          <a:xfrm>
            <a:off x="4040793" y="-356902"/>
            <a:ext cx="7354995" cy="7354995"/>
            <a:chOff x="4040793" y="-356902"/>
            <a:chExt cx="7354995" cy="7354995"/>
          </a:xfrm>
        </p:grpSpPr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9BBD714E-E56F-4509-90C3-733C15D1BC6F}"/>
                </a:ext>
              </a:extLst>
            </p:cNvPr>
            <p:cNvGrpSpPr/>
            <p:nvPr/>
          </p:nvGrpSpPr>
          <p:grpSpPr>
            <a:xfrm>
              <a:off x="4040793" y="-356902"/>
              <a:ext cx="7354995" cy="7354995"/>
              <a:chOff x="4040793" y="-356902"/>
              <a:chExt cx="7354995" cy="7354995"/>
            </a:xfrm>
          </p:grpSpPr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19DD6ABD-5E88-4952-BB2D-571100CBA8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040793" y="-356902"/>
                <a:ext cx="7354995" cy="7354995"/>
              </a:xfrm>
              <a:prstGeom prst="rect">
                <a:avLst/>
              </a:prstGeom>
            </p:spPr>
          </p:pic>
          <p:grpSp>
            <p:nvGrpSpPr>
              <p:cNvPr id="30" name="Gruppieren 29">
                <a:extLst>
                  <a:ext uri="{FF2B5EF4-FFF2-40B4-BE49-F238E27FC236}">
                    <a16:creationId xmlns:a16="http://schemas.microsoft.com/office/drawing/2014/main" id="{E6AD2CF2-9720-4894-8D45-225DDA946A4A}"/>
                  </a:ext>
                </a:extLst>
              </p:cNvPr>
              <p:cNvGrpSpPr/>
              <p:nvPr/>
            </p:nvGrpSpPr>
            <p:grpSpPr>
              <a:xfrm>
                <a:off x="4827000" y="1762048"/>
                <a:ext cx="5508049" cy="2799748"/>
                <a:chOff x="4827000" y="1762048"/>
                <a:chExt cx="5508049" cy="2799748"/>
              </a:xfrm>
            </p:grpSpPr>
            <p:pic>
              <p:nvPicPr>
                <p:cNvPr id="56" name="Grafik 55">
                  <a:extLst>
                    <a:ext uri="{FF2B5EF4-FFF2-40B4-BE49-F238E27FC236}">
                      <a16:creationId xmlns:a16="http://schemas.microsoft.com/office/drawing/2014/main" id="{6B5CCBF4-9DA9-4BAF-BA48-B81B231190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19506" y="2713525"/>
                  <a:ext cx="376494" cy="752988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3" name="Grafik 42">
                  <a:extLst>
                    <a:ext uri="{FF2B5EF4-FFF2-40B4-BE49-F238E27FC236}">
                      <a16:creationId xmlns:a16="http://schemas.microsoft.com/office/drawing/2014/main" id="{E4EB566B-7599-42BF-8B83-5C66CEA85B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65250" y="3370732"/>
                  <a:ext cx="1169799" cy="1169799"/>
                </a:xfrm>
                <a:prstGeom prst="rect">
                  <a:avLst/>
                </a:prstGeom>
              </p:spPr>
            </p:pic>
            <p:cxnSp>
              <p:nvCxnSpPr>
                <p:cNvPr id="65" name="Gerade Verbindung mit Pfeil 64">
                  <a:extLst>
                    <a:ext uri="{FF2B5EF4-FFF2-40B4-BE49-F238E27FC236}">
                      <a16:creationId xmlns:a16="http://schemas.microsoft.com/office/drawing/2014/main" id="{EA61843F-D168-459B-A518-8D15F9E969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96801" y="3130782"/>
                  <a:ext cx="939600" cy="626400"/>
                </a:xfrm>
                <a:prstGeom prst="straightConnector1">
                  <a:avLst/>
                </a:prstGeom>
                <a:ln w="57150">
                  <a:solidFill>
                    <a:srgbClr val="37609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Gerade Verbindung mit Pfeil 70">
                  <a:extLst>
                    <a:ext uri="{FF2B5EF4-FFF2-40B4-BE49-F238E27FC236}">
                      <a16:creationId xmlns:a16="http://schemas.microsoft.com/office/drawing/2014/main" id="{4BE0C211-EB25-4F88-8DC3-CD9B3FF090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332366" y="3320596"/>
                  <a:ext cx="939600" cy="626400"/>
                </a:xfrm>
                <a:prstGeom prst="straightConnector1">
                  <a:avLst/>
                </a:prstGeom>
                <a:ln w="57150">
                  <a:solidFill>
                    <a:srgbClr val="37609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1" name="Grafik 50">
                  <a:extLst>
                    <a:ext uri="{FF2B5EF4-FFF2-40B4-BE49-F238E27FC236}">
                      <a16:creationId xmlns:a16="http://schemas.microsoft.com/office/drawing/2014/main" id="{3F14D2BB-2903-4A8B-A863-F42ADB4ECF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37988" y="3853583"/>
                  <a:ext cx="708213" cy="708213"/>
                </a:xfrm>
                <a:prstGeom prst="rect">
                  <a:avLst/>
                </a:prstGeom>
              </p:spPr>
            </p:pic>
            <p:pic>
              <p:nvPicPr>
                <p:cNvPr id="16" name="Grafik 15">
                  <a:extLst>
                    <a:ext uri="{FF2B5EF4-FFF2-40B4-BE49-F238E27FC236}">
                      <a16:creationId xmlns:a16="http://schemas.microsoft.com/office/drawing/2014/main" id="{8F091A55-C4C8-4530-801A-D376F868C0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9964" y="2534226"/>
                  <a:ext cx="1135519" cy="567760"/>
                </a:xfrm>
                <a:prstGeom prst="rect">
                  <a:avLst/>
                </a:prstGeom>
              </p:spPr>
            </p:pic>
            <p:sp>
              <p:nvSpPr>
                <p:cNvPr id="84" name="Flussdiagramm: Verbinder 83">
                  <a:extLst>
                    <a:ext uri="{FF2B5EF4-FFF2-40B4-BE49-F238E27FC236}">
                      <a16:creationId xmlns:a16="http://schemas.microsoft.com/office/drawing/2014/main" id="{D4F2C954-343A-41F9-AAD1-44FB60DA02C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4682112">
                  <a:off x="8620844" y="2751698"/>
                  <a:ext cx="116822" cy="116822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85" name="Flussdiagramm: Verbinder 84">
                  <a:extLst>
                    <a:ext uri="{FF2B5EF4-FFF2-40B4-BE49-F238E27FC236}">
                      <a16:creationId xmlns:a16="http://schemas.microsoft.com/office/drawing/2014/main" id="{3B0D19CF-5CD6-4347-ACFE-71E8494C53C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4682112">
                  <a:off x="8900560" y="2797201"/>
                  <a:ext cx="84903" cy="84903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86" name="Flussdiagramm: Verbinder 85">
                  <a:extLst>
                    <a:ext uri="{FF2B5EF4-FFF2-40B4-BE49-F238E27FC236}">
                      <a16:creationId xmlns:a16="http://schemas.microsoft.com/office/drawing/2014/main" id="{4AF7B657-B35C-4B43-B38E-8F867F594D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4682112">
                  <a:off x="8304118" y="2692059"/>
                  <a:ext cx="140040" cy="140040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87" name="Flussdiagramm: Verbinder 86">
                  <a:extLst>
                    <a:ext uri="{FF2B5EF4-FFF2-40B4-BE49-F238E27FC236}">
                      <a16:creationId xmlns:a16="http://schemas.microsoft.com/office/drawing/2014/main" id="{185D6BB7-E581-402C-85BC-F08CCE020C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4682112">
                  <a:off x="9144876" y="2831127"/>
                  <a:ext cx="67724" cy="67724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pic>
              <p:nvPicPr>
                <p:cNvPr id="77" name="Grafik 76">
                  <a:extLst>
                    <a:ext uri="{FF2B5EF4-FFF2-40B4-BE49-F238E27FC236}">
                      <a16:creationId xmlns:a16="http://schemas.microsoft.com/office/drawing/2014/main" id="{FE3D5A4B-035D-47D6-BD3B-838AE1EFC1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9507" y="3756011"/>
                  <a:ext cx="376493" cy="752986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79" name="Grafik 78">
                  <a:extLst>
                    <a:ext uri="{FF2B5EF4-FFF2-40B4-BE49-F238E27FC236}">
                      <a16:creationId xmlns:a16="http://schemas.microsoft.com/office/drawing/2014/main" id="{CD28F435-D168-4613-BDEC-5D976AB7B8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19509" y="3756014"/>
                  <a:ext cx="376491" cy="752983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83" name="Grafik 82">
                  <a:extLst>
                    <a:ext uri="{FF2B5EF4-FFF2-40B4-BE49-F238E27FC236}">
                      <a16:creationId xmlns:a16="http://schemas.microsoft.com/office/drawing/2014/main" id="{78CE0D04-4E7B-487A-8B22-8A07C84EAD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9507" y="3756014"/>
                  <a:ext cx="376493" cy="752986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41" name="Rechteck 40">
                  <a:extLst>
                    <a:ext uri="{FF2B5EF4-FFF2-40B4-BE49-F238E27FC236}">
                      <a16:creationId xmlns:a16="http://schemas.microsoft.com/office/drawing/2014/main" id="{0DA564AE-9C6A-4846-AEDA-B5FCE6EC3853}"/>
                    </a:ext>
                  </a:extLst>
                </p:cNvPr>
                <p:cNvSpPr/>
                <p:nvPr/>
              </p:nvSpPr>
              <p:spPr>
                <a:xfrm>
                  <a:off x="4827000" y="1762048"/>
                  <a:ext cx="5229000" cy="7571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de-DE" sz="2400" dirty="0">
                      <a:solidFill>
                        <a:srgbClr val="002060"/>
                      </a:solidFill>
                      <a:latin typeface="Trebuchet MS" panose="020B0603020202020204" pitchFamily="34" charset="0"/>
                    </a:rPr>
                    <a:t>Wirtschaft: 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de-DE" sz="2400" dirty="0">
                      <a:solidFill>
                        <a:srgbClr val="002060"/>
                      </a:solidFill>
                      <a:latin typeface="Trebuchet MS" panose="020B0603020202020204" pitchFamily="34" charset="0"/>
                    </a:rPr>
                    <a:t>Kapitalismus als Klassengesellschaft</a:t>
                  </a:r>
                </a:p>
              </p:txBody>
            </p:sp>
            <p:cxnSp>
              <p:nvCxnSpPr>
                <p:cNvPr id="60" name="Gerade Verbindung mit Pfeil 59">
                  <a:extLst>
                    <a:ext uri="{FF2B5EF4-FFF2-40B4-BE49-F238E27FC236}">
                      <a16:creationId xmlns:a16="http://schemas.microsoft.com/office/drawing/2014/main" id="{8CD913EB-5AF2-4AC9-B161-225D8B64A6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59472" y="3197289"/>
                  <a:ext cx="939600" cy="624847"/>
                </a:xfrm>
                <a:prstGeom prst="straightConnector1">
                  <a:avLst/>
                </a:prstGeom>
                <a:ln w="57150">
                  <a:solidFill>
                    <a:srgbClr val="37609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Gerade Verbindung mit Pfeil 60">
                  <a:extLst>
                    <a:ext uri="{FF2B5EF4-FFF2-40B4-BE49-F238E27FC236}">
                      <a16:creationId xmlns:a16="http://schemas.microsoft.com/office/drawing/2014/main" id="{0A118ED1-1E38-4DDD-99C0-AF1D1D7035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142590" y="3336464"/>
                  <a:ext cx="938473" cy="625334"/>
                </a:xfrm>
                <a:prstGeom prst="straightConnector1">
                  <a:avLst/>
                </a:prstGeom>
                <a:ln w="57150">
                  <a:solidFill>
                    <a:srgbClr val="37609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echteck 63">
                  <a:extLst>
                    <a:ext uri="{FF2B5EF4-FFF2-40B4-BE49-F238E27FC236}">
                      <a16:creationId xmlns:a16="http://schemas.microsoft.com/office/drawing/2014/main" id="{DE6C884B-3B27-43F8-8C8D-24057B3BD64E}"/>
                    </a:ext>
                  </a:extLst>
                </p:cNvPr>
                <p:cNvSpPr/>
                <p:nvPr/>
              </p:nvSpPr>
              <p:spPr>
                <a:xfrm>
                  <a:off x="6978647" y="2620897"/>
                  <a:ext cx="1318154" cy="3970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de-DE" sz="2200" b="1" dirty="0">
                      <a:solidFill>
                        <a:srgbClr val="002060"/>
                      </a:solidFill>
                      <a:latin typeface="Trebuchet MS" panose="020B0603020202020204" pitchFamily="34" charset="0"/>
                    </a:rPr>
                    <a:t>G–W–G</a:t>
                  </a:r>
                </a:p>
              </p:txBody>
            </p:sp>
            <p:pic>
              <p:nvPicPr>
                <p:cNvPr id="7" name="Grafik 6">
                  <a:extLst>
                    <a:ext uri="{FF2B5EF4-FFF2-40B4-BE49-F238E27FC236}">
                      <a16:creationId xmlns:a16="http://schemas.microsoft.com/office/drawing/2014/main" id="{9D99FDED-28F5-471D-91EB-66E7615A0D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37060" y="3849408"/>
                  <a:ext cx="708213" cy="708213"/>
                </a:xfrm>
                <a:prstGeom prst="rect">
                  <a:avLst/>
                </a:prstGeom>
              </p:spPr>
            </p:pic>
            <p:pic>
              <p:nvPicPr>
                <p:cNvPr id="49" name="Grafik 48">
                  <a:extLst>
                    <a:ext uri="{FF2B5EF4-FFF2-40B4-BE49-F238E27FC236}">
                      <a16:creationId xmlns:a16="http://schemas.microsoft.com/office/drawing/2014/main" id="{037542FF-06BC-4EC5-9770-34CF22D57C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106201" y="3360246"/>
                  <a:ext cx="1169799" cy="1169799"/>
                </a:xfrm>
                <a:prstGeom prst="rect">
                  <a:avLst/>
                </a:prstGeom>
              </p:spPr>
            </p:pic>
            <p:pic>
              <p:nvPicPr>
                <p:cNvPr id="66" name="Grafik 65">
                  <a:extLst>
                    <a:ext uri="{FF2B5EF4-FFF2-40B4-BE49-F238E27FC236}">
                      <a16:creationId xmlns:a16="http://schemas.microsoft.com/office/drawing/2014/main" id="{3E467BBF-707F-4B82-A466-7A74DA3989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19506" y="2709001"/>
                  <a:ext cx="376494" cy="752988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74" name="Flussdiagramm: Verbinder 73">
                  <a:extLst>
                    <a:ext uri="{FF2B5EF4-FFF2-40B4-BE49-F238E27FC236}">
                      <a16:creationId xmlns:a16="http://schemas.microsoft.com/office/drawing/2014/main" id="{5E4CF527-19AF-4D78-A4AB-7F43C56D91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4682112">
                  <a:off x="6578385" y="2724368"/>
                  <a:ext cx="116822" cy="116822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76" name="Flussdiagramm: Verbinder 75">
                  <a:extLst>
                    <a:ext uri="{FF2B5EF4-FFF2-40B4-BE49-F238E27FC236}">
                      <a16:creationId xmlns:a16="http://schemas.microsoft.com/office/drawing/2014/main" id="{D15DE755-B470-4D9E-BE5C-CBA02CAB795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4682112">
                  <a:off x="6331943" y="2782201"/>
                  <a:ext cx="84903" cy="84903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78" name="Flussdiagramm: Verbinder 77">
                  <a:extLst>
                    <a:ext uri="{FF2B5EF4-FFF2-40B4-BE49-F238E27FC236}">
                      <a16:creationId xmlns:a16="http://schemas.microsoft.com/office/drawing/2014/main" id="{0D7B8018-DF51-4EC4-B99E-05CEA5AC3B5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4682112">
                  <a:off x="6851279" y="2680579"/>
                  <a:ext cx="140040" cy="140040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80" name="Flussdiagramm: Verbinder 79">
                  <a:extLst>
                    <a:ext uri="{FF2B5EF4-FFF2-40B4-BE49-F238E27FC236}">
                      <a16:creationId xmlns:a16="http://schemas.microsoft.com/office/drawing/2014/main" id="{E1ABD66C-01FB-4080-B5E1-37BDCFA2FD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4682112">
                  <a:off x="6106738" y="2823372"/>
                  <a:ext cx="67724" cy="67724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</p:grpSp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9F3EBD5E-1F85-4F83-AD31-A89EE42D133C}"/>
                </a:ext>
              </a:extLst>
            </p:cNvPr>
            <p:cNvCxnSpPr>
              <a:cxnSpLocks/>
            </p:cNvCxnSpPr>
            <p:nvPr/>
          </p:nvCxnSpPr>
          <p:spPr>
            <a:xfrm>
              <a:off x="8076000" y="2651009"/>
              <a:ext cx="0" cy="10800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758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9385E546-EBAC-42F3-A02A-DD6D8A03B6DE}"/>
              </a:ext>
            </a:extLst>
          </p:cNvPr>
          <p:cNvSpPr txBox="1"/>
          <p:nvPr/>
        </p:nvSpPr>
        <p:spPr>
          <a:xfrm>
            <a:off x="9287090" y="6963446"/>
            <a:ext cx="1112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Trebuchet MS" panose="020B0603020202020204" pitchFamily="34" charset="0"/>
              </a:rPr>
              <a:t> </a:t>
            </a:r>
          </a:p>
          <a:p>
            <a:pPr algn="ctr"/>
            <a:endParaRPr lang="de-DE" sz="2400" dirty="0">
              <a:latin typeface="Trebuchet MS" panose="020B0603020202020204" pitchFamily="34" charset="0"/>
            </a:endParaRPr>
          </a:p>
        </p:txBody>
      </p:sp>
      <p:sp>
        <p:nvSpPr>
          <p:cNvPr id="42" name="Titel 1">
            <a:extLst>
              <a:ext uri="{FF2B5EF4-FFF2-40B4-BE49-F238E27FC236}">
                <a16:creationId xmlns:a16="http://schemas.microsoft.com/office/drawing/2014/main" id="{56BEBFB4-AFB7-4B8C-AF76-7C336393A468}"/>
              </a:ext>
            </a:extLst>
          </p:cNvPr>
          <p:cNvSpPr txBox="1">
            <a:spLocks/>
          </p:cNvSpPr>
          <p:nvPr/>
        </p:nvSpPr>
        <p:spPr>
          <a:xfrm>
            <a:off x="0" y="138793"/>
            <a:ext cx="12192000" cy="950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rebuchet MS" panose="020B0603020202020204" pitchFamily="34" charset="0"/>
              </a:rPr>
              <a:t>GRUNDLAGEN DER </a:t>
            </a:r>
          </a:p>
          <a:p>
            <a:r>
              <a:rPr lang="de-DE" dirty="0">
                <a:latin typeface="Trebuchet MS" panose="020B0603020202020204" pitchFamily="34" charset="0"/>
              </a:rPr>
              <a:t>KAPITALISTISCHEN PRODUKTIONSWEISE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55FA872F-06F0-4697-A585-0B786C698E28}"/>
              </a:ext>
            </a:extLst>
          </p:cNvPr>
          <p:cNvCxnSpPr>
            <a:cxnSpLocks/>
          </p:cNvCxnSpPr>
          <p:nvPr/>
        </p:nvCxnSpPr>
        <p:spPr>
          <a:xfrm>
            <a:off x="8553503" y="1089000"/>
            <a:ext cx="1" cy="5628350"/>
          </a:xfrm>
          <a:prstGeom prst="line">
            <a:avLst/>
          </a:prstGeom>
          <a:ln w="38100" cmpd="sng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07B780AE-EB13-4A6B-84A8-8819D87100CF}"/>
              </a:ext>
            </a:extLst>
          </p:cNvPr>
          <p:cNvSpPr txBox="1"/>
          <p:nvPr/>
        </p:nvSpPr>
        <p:spPr>
          <a:xfrm>
            <a:off x="114470" y="1053501"/>
            <a:ext cx="8526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Produktion von Waren</a:t>
            </a:r>
          </a:p>
          <a:p>
            <a:pPr algn="ctr"/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-- Unternehmen --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DD3099E-496B-4859-BEA7-71D23B72F7D6}"/>
              </a:ext>
            </a:extLst>
          </p:cNvPr>
          <p:cNvSpPr txBox="1"/>
          <p:nvPr/>
        </p:nvSpPr>
        <p:spPr>
          <a:xfrm>
            <a:off x="8553503" y="1037985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Zirkulation von Waren</a:t>
            </a:r>
          </a:p>
          <a:p>
            <a:pPr algn="ctr"/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-- Markt --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C94AF33-BCEA-4A8C-988B-192F6B70B433}"/>
              </a:ext>
            </a:extLst>
          </p:cNvPr>
          <p:cNvSpPr txBox="1">
            <a:spLocks/>
          </p:cNvSpPr>
          <p:nvPr/>
        </p:nvSpPr>
        <p:spPr>
          <a:xfrm>
            <a:off x="1676400" y="-16"/>
            <a:ext cx="9144000" cy="50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de-DE" sz="2400" b="1" dirty="0">
              <a:solidFill>
                <a:schemeClr val="tx2">
                  <a:lumMod val="60000"/>
                  <a:lumOff val="40000"/>
                </a:schemeClr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4E3A769-52D5-4F33-AEAD-8F1F1118FD2D}"/>
              </a:ext>
            </a:extLst>
          </p:cNvPr>
          <p:cNvSpPr txBox="1"/>
          <p:nvPr/>
        </p:nvSpPr>
        <p:spPr>
          <a:xfrm>
            <a:off x="5833061" y="1629000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u="sng" dirty="0">
                <a:solidFill>
                  <a:srgbClr val="009900"/>
                </a:solidFill>
                <a:latin typeface="Trebuchet MS" panose="020B0603020202020204" pitchFamily="34" charset="0"/>
              </a:rPr>
              <a:t>Kapitalist*in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DCED197-BF0E-42A2-B92D-BED62F8BED12}"/>
              </a:ext>
            </a:extLst>
          </p:cNvPr>
          <p:cNvSpPr txBox="1"/>
          <p:nvPr/>
        </p:nvSpPr>
        <p:spPr>
          <a:xfrm>
            <a:off x="5303912" y="2022179"/>
            <a:ext cx="284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9900"/>
                </a:solidFill>
                <a:latin typeface="Trebuchet MS" panose="020B0603020202020204" pitchFamily="34" charset="0"/>
              </a:rPr>
              <a:t>Eigentümer*in der Produktionsmittel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5F7A2AD-E0AF-4A00-86EA-E6265BCD0325}"/>
              </a:ext>
            </a:extLst>
          </p:cNvPr>
          <p:cNvSpPr txBox="1"/>
          <p:nvPr/>
        </p:nvSpPr>
        <p:spPr>
          <a:xfrm>
            <a:off x="0" y="4531796"/>
            <a:ext cx="193347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de-DE" sz="2400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2400" dirty="0">
                <a:solidFill>
                  <a:schemeClr val="accent1"/>
                </a:solidFill>
                <a:latin typeface="Trebuchet MS" panose="020B0603020202020204" pitchFamily="34" charset="0"/>
              </a:rPr>
              <a:t>frei von Produktions-mitteln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52078D8-B553-40CB-89E6-88CBA869DE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4570" y="4176447"/>
            <a:ext cx="1411522" cy="141152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7887092-4265-4BB1-AF48-FAAA7BCC158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16938" y="3369695"/>
            <a:ext cx="675385" cy="135077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D20801D-FFAA-4D20-A981-BECC202B9D3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4438508" y="5980316"/>
            <a:ext cx="764160" cy="76416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C6E2165-A586-4196-A5FF-79AA4A52A59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47728" y="5971958"/>
            <a:ext cx="705529" cy="705529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4C46C0A-FD64-43F2-8D0E-22B73CDF0398}"/>
              </a:ext>
            </a:extLst>
          </p:cNvPr>
          <p:cNvSpPr txBox="1"/>
          <p:nvPr/>
        </p:nvSpPr>
        <p:spPr>
          <a:xfrm>
            <a:off x="1596586" y="2201629"/>
            <a:ext cx="1794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u="sng" dirty="0">
                <a:solidFill>
                  <a:schemeClr val="accent1"/>
                </a:solidFill>
                <a:latin typeface="Trebuchet MS" panose="020B0603020202020204" pitchFamily="34" charset="0"/>
              </a:rPr>
              <a:t>Arbeiter*in</a:t>
            </a:r>
          </a:p>
          <a:p>
            <a:endParaRPr lang="de-DE" sz="2400" b="1" dirty="0">
              <a:solidFill>
                <a:srgbClr val="376092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41997DE-CF2B-49DF-9CFE-3DC5B4313D56}"/>
              </a:ext>
            </a:extLst>
          </p:cNvPr>
          <p:cNvSpPr txBox="1"/>
          <p:nvPr/>
        </p:nvSpPr>
        <p:spPr>
          <a:xfrm>
            <a:off x="3359696" y="5606459"/>
            <a:ext cx="224012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24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Arbeitskraft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46A0717-3622-4143-8804-68C3236C9C9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52212" y="5829013"/>
            <a:ext cx="495709" cy="4957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6AFFA96-6BC0-4274-960E-42E02E62DBD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99176" y="5786688"/>
            <a:ext cx="996824" cy="99682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5F789A3-81E0-4C0F-989A-3351779D0A5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76145" y="3832989"/>
            <a:ext cx="466769" cy="93353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8212533-50A9-4FAE-AC48-10C09E64A97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218846" y="3817615"/>
            <a:ext cx="466769" cy="93353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3F972574-3EFD-441E-B2E5-6D0CEECE83E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04072" y="6310801"/>
            <a:ext cx="496800" cy="4968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64BF25EC-7889-4934-AAF8-8261BCF67A36}"/>
              </a:ext>
            </a:extLst>
          </p:cNvPr>
          <p:cNvGrpSpPr/>
          <p:nvPr/>
        </p:nvGrpSpPr>
        <p:grpSpPr>
          <a:xfrm>
            <a:off x="9291281" y="4741774"/>
            <a:ext cx="643520" cy="1038061"/>
            <a:chOff x="6682257" y="4304797"/>
            <a:chExt cx="643520" cy="1038061"/>
          </a:xfrm>
        </p:grpSpPr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3CB7C108-64B4-4412-8423-B003D2B0DC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5640" y="4436505"/>
              <a:ext cx="254315" cy="906353"/>
            </a:xfrm>
            <a:prstGeom prst="straightConnector1">
              <a:avLst/>
            </a:prstGeom>
            <a:ln w="57150">
              <a:solidFill>
                <a:srgbClr val="376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F66C5B48-C745-48F4-80FF-DFB4BC6DB3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1944" y="4445231"/>
              <a:ext cx="243833" cy="897627"/>
            </a:xfrm>
            <a:prstGeom prst="straightConnector1">
              <a:avLst/>
            </a:prstGeom>
            <a:ln w="57150">
              <a:solidFill>
                <a:srgbClr val="376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98F5DA96-116F-4E9D-A80B-8ACBFB252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7076390">
              <a:off x="6491457" y="4495597"/>
              <a:ext cx="763200" cy="381600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7CDBA619-8A2A-48E8-9867-40DEE5BB0242}"/>
              </a:ext>
            </a:extLst>
          </p:cNvPr>
          <p:cNvGrpSpPr/>
          <p:nvPr/>
        </p:nvGrpSpPr>
        <p:grpSpPr>
          <a:xfrm rot="18667962">
            <a:off x="10322399" y="4688921"/>
            <a:ext cx="955219" cy="906353"/>
            <a:chOff x="6523773" y="4436505"/>
            <a:chExt cx="955219" cy="906353"/>
          </a:xfrm>
        </p:grpSpPr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A4116703-049D-463D-9F8C-9D4BA285DF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5640" y="4436505"/>
              <a:ext cx="254315" cy="906353"/>
            </a:xfrm>
            <a:prstGeom prst="straightConnector1">
              <a:avLst/>
            </a:prstGeom>
            <a:ln w="57150">
              <a:solidFill>
                <a:srgbClr val="376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>
              <a:extLst>
                <a:ext uri="{FF2B5EF4-FFF2-40B4-BE49-F238E27FC236}">
                  <a16:creationId xmlns:a16="http://schemas.microsoft.com/office/drawing/2014/main" id="{49DCBE2B-E9E0-4F42-B98D-435E23A99E14}"/>
                </a:ext>
              </a:extLst>
            </p:cNvPr>
            <p:cNvCxnSpPr>
              <a:cxnSpLocks/>
            </p:cNvCxnSpPr>
            <p:nvPr/>
          </p:nvCxnSpPr>
          <p:spPr>
            <a:xfrm rot="2932038" flipH="1" flipV="1">
              <a:off x="6651188" y="4405278"/>
              <a:ext cx="524942" cy="779771"/>
            </a:xfrm>
            <a:prstGeom prst="straightConnector1">
              <a:avLst/>
            </a:prstGeom>
            <a:ln w="57150">
              <a:solidFill>
                <a:srgbClr val="376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B46925A4-05EC-483E-8460-CAB106F9A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6321425">
              <a:off x="6906592" y="4661530"/>
              <a:ext cx="763200" cy="381601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36" name="Grafik 35">
            <a:extLst>
              <a:ext uri="{FF2B5EF4-FFF2-40B4-BE49-F238E27FC236}">
                <a16:creationId xmlns:a16="http://schemas.microsoft.com/office/drawing/2014/main" id="{791FC512-3F3F-4E78-A8E6-6C422488D270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86971" y="1633669"/>
            <a:ext cx="1377995" cy="1377995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D47253ED-2C5C-4276-B8EC-83D0E74100DA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flipH="1">
            <a:off x="10590520" y="5356517"/>
            <a:ext cx="1089959" cy="1089959"/>
          </a:xfrm>
          <a:prstGeom prst="rect">
            <a:avLst/>
          </a:prstGeom>
        </p:spPr>
      </p:pic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36B4470E-59C2-4F88-ABC5-C87A644A5857}"/>
              </a:ext>
            </a:extLst>
          </p:cNvPr>
          <p:cNvGrpSpPr/>
          <p:nvPr/>
        </p:nvGrpSpPr>
        <p:grpSpPr>
          <a:xfrm rot="1479868">
            <a:off x="10428553" y="2753984"/>
            <a:ext cx="741647" cy="906353"/>
            <a:chOff x="6915639" y="4436505"/>
            <a:chExt cx="741647" cy="906353"/>
          </a:xfrm>
        </p:grpSpPr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B3222362-2435-4599-8ABB-4F1218521C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5639" y="4436505"/>
              <a:ext cx="254315" cy="906353"/>
            </a:xfrm>
            <a:prstGeom prst="straightConnector1">
              <a:avLst/>
            </a:prstGeom>
            <a:ln w="57150">
              <a:solidFill>
                <a:srgbClr val="376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2C5CD34D-4C01-4321-89B6-FFA1017A19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1944" y="4445231"/>
              <a:ext cx="243833" cy="897627"/>
            </a:xfrm>
            <a:prstGeom prst="straightConnector1">
              <a:avLst/>
            </a:prstGeom>
            <a:ln w="57150">
              <a:solidFill>
                <a:srgbClr val="376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EE5B711B-AE92-4A93-B21A-B90D5AFD9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7076390">
              <a:off x="7084777" y="4757289"/>
              <a:ext cx="763345" cy="381673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45" name="Textfeld 44">
            <a:extLst>
              <a:ext uri="{FF2B5EF4-FFF2-40B4-BE49-F238E27FC236}">
                <a16:creationId xmlns:a16="http://schemas.microsoft.com/office/drawing/2014/main" id="{542896E7-B2F7-4D0C-BE65-6E1FFFA5591B}"/>
              </a:ext>
            </a:extLst>
          </p:cNvPr>
          <p:cNvSpPr txBox="1"/>
          <p:nvPr/>
        </p:nvSpPr>
        <p:spPr>
          <a:xfrm rot="21103130">
            <a:off x="4082136" y="3529187"/>
            <a:ext cx="1227641" cy="2954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2400" b="1" dirty="0">
                <a:solidFill>
                  <a:srgbClr val="009900"/>
                </a:solidFill>
                <a:latin typeface="Trebuchet MS" panose="020B0603020202020204" pitchFamily="34" charset="0"/>
              </a:rPr>
              <a:t>Lohn</a:t>
            </a:r>
            <a:r>
              <a:rPr lang="de-DE" sz="2400" b="1" dirty="0">
                <a:solidFill>
                  <a:srgbClr val="00B050"/>
                </a:solidFill>
                <a:latin typeface="Trebuchet MS" panose="020B0603020202020204" pitchFamily="34" charset="0"/>
              </a:rPr>
              <a:t> €</a:t>
            </a:r>
          </a:p>
        </p:txBody>
      </p: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63E4CAD1-DC54-414C-A5C9-16F46B03D8EF}"/>
              </a:ext>
            </a:extLst>
          </p:cNvPr>
          <p:cNvCxnSpPr>
            <a:cxnSpLocks/>
          </p:cNvCxnSpPr>
          <p:nvPr/>
        </p:nvCxnSpPr>
        <p:spPr>
          <a:xfrm>
            <a:off x="2840241" y="4365104"/>
            <a:ext cx="1095759" cy="1154324"/>
          </a:xfrm>
          <a:prstGeom prst="straightConnector1">
            <a:avLst/>
          </a:prstGeom>
          <a:ln w="1079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5D2B64B6-36C9-42CC-90C4-0E333074E048}"/>
              </a:ext>
            </a:extLst>
          </p:cNvPr>
          <p:cNvCxnSpPr>
            <a:cxnSpLocks/>
          </p:cNvCxnSpPr>
          <p:nvPr/>
        </p:nvCxnSpPr>
        <p:spPr>
          <a:xfrm flipH="1">
            <a:off x="3036000" y="3698617"/>
            <a:ext cx="2934330" cy="450383"/>
          </a:xfrm>
          <a:prstGeom prst="straightConnector1">
            <a:avLst/>
          </a:prstGeom>
          <a:ln w="10795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afik 47">
            <a:extLst>
              <a:ext uri="{FF2B5EF4-FFF2-40B4-BE49-F238E27FC236}">
                <a16:creationId xmlns:a16="http://schemas.microsoft.com/office/drawing/2014/main" id="{C8F8EC5E-443C-4D0A-AFE5-16F2E332867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4270" y="6027925"/>
            <a:ext cx="496800" cy="496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9" name="Rechteck 48">
            <a:extLst>
              <a:ext uri="{FF2B5EF4-FFF2-40B4-BE49-F238E27FC236}">
                <a16:creationId xmlns:a16="http://schemas.microsoft.com/office/drawing/2014/main" id="{D755FE29-EF45-4522-9550-76EA6B01C720}"/>
              </a:ext>
            </a:extLst>
          </p:cNvPr>
          <p:cNvSpPr/>
          <p:nvPr/>
        </p:nvSpPr>
        <p:spPr>
          <a:xfrm>
            <a:off x="7769970" y="5994257"/>
            <a:ext cx="486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4000" b="1" dirty="0">
                <a:solidFill>
                  <a:srgbClr val="002060"/>
                </a:solidFill>
                <a:latin typeface="Trebuchet MS" panose="020B0603020202020204" pitchFamily="34" charset="0"/>
              </a:rPr>
              <a:t>=</a:t>
            </a:r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C803784C-DBBF-4CA7-AC48-4F1860A74CD5}"/>
              </a:ext>
            </a:extLst>
          </p:cNvPr>
          <p:cNvSpPr/>
          <p:nvPr/>
        </p:nvSpPr>
        <p:spPr>
          <a:xfrm>
            <a:off x="9416" y="3467150"/>
            <a:ext cx="210760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sz="2400" dirty="0">
                <a:solidFill>
                  <a:schemeClr val="accent1"/>
                </a:solidFill>
                <a:latin typeface="Trebuchet MS" panose="020B0603020202020204" pitchFamily="34" charset="0"/>
              </a:rPr>
              <a:t>frei von </a:t>
            </a:r>
            <a:r>
              <a:rPr lang="de-DE" sz="24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persönlichem</a:t>
            </a:r>
            <a:r>
              <a:rPr lang="de-DE" sz="2400" dirty="0">
                <a:solidFill>
                  <a:schemeClr val="accent1"/>
                </a:solidFill>
                <a:latin typeface="Trebuchet MS" panose="020B0603020202020204" pitchFamily="34" charset="0"/>
              </a:rPr>
              <a:t> Zwang</a:t>
            </a:r>
          </a:p>
        </p:txBody>
      </p: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3918C2C9-CA47-4957-82B4-92D30AD4D533}"/>
              </a:ext>
            </a:extLst>
          </p:cNvPr>
          <p:cNvGrpSpPr/>
          <p:nvPr/>
        </p:nvGrpSpPr>
        <p:grpSpPr>
          <a:xfrm>
            <a:off x="-24000" y="5812094"/>
            <a:ext cx="2137205" cy="1036906"/>
            <a:chOff x="114470" y="5325490"/>
            <a:chExt cx="2137205" cy="1036906"/>
          </a:xfrm>
        </p:grpSpPr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7037BBEE-D360-4EC9-9875-0B651D497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270177" y="5390916"/>
              <a:ext cx="904646" cy="904646"/>
            </a:xfrm>
            <a:prstGeom prst="rect">
              <a:avLst/>
            </a:prstGeom>
          </p:spPr>
        </p:pic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45C8A761-93FE-4EAD-A7A1-6F0765203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315297" y="5583223"/>
              <a:ext cx="779173" cy="779173"/>
            </a:xfrm>
            <a:prstGeom prst="rect">
              <a:avLst/>
            </a:prstGeom>
          </p:spPr>
        </p:pic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F8D8B9AA-EBB4-412A-BE4F-DF3EBB34B28C}"/>
                </a:ext>
              </a:extLst>
            </p:cNvPr>
            <p:cNvCxnSpPr/>
            <p:nvPr/>
          </p:nvCxnSpPr>
          <p:spPr>
            <a:xfrm flipV="1">
              <a:off x="114470" y="5325490"/>
              <a:ext cx="2137205" cy="1036906"/>
            </a:xfrm>
            <a:prstGeom prst="line">
              <a:avLst/>
            </a:prstGeom>
            <a:ln w="793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E0A4C25E-C37E-4F2F-B551-8AAD4F60B9BD}"/>
                </a:ext>
              </a:extLst>
            </p:cNvPr>
            <p:cNvCxnSpPr/>
            <p:nvPr/>
          </p:nvCxnSpPr>
          <p:spPr>
            <a:xfrm>
              <a:off x="175365" y="5371306"/>
              <a:ext cx="2035475" cy="953416"/>
            </a:xfrm>
            <a:prstGeom prst="line">
              <a:avLst/>
            </a:prstGeom>
            <a:ln w="793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hteck 66">
            <a:extLst>
              <a:ext uri="{FF2B5EF4-FFF2-40B4-BE49-F238E27FC236}">
                <a16:creationId xmlns:a16="http://schemas.microsoft.com/office/drawing/2014/main" id="{176BD973-B860-49B0-BC08-9AE5169BAB74}"/>
              </a:ext>
            </a:extLst>
          </p:cNvPr>
          <p:cNvSpPr/>
          <p:nvPr/>
        </p:nvSpPr>
        <p:spPr>
          <a:xfrm>
            <a:off x="1570323" y="2607335"/>
            <a:ext cx="2005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chemeClr val="accent1"/>
                </a:solidFill>
                <a:latin typeface="Trebuchet MS" panose="020B0603020202020204" pitchFamily="34" charset="0"/>
              </a:rPr>
              <a:t>doppelt frei!</a:t>
            </a:r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3213439A-075C-4E7C-9F99-826C839435A8}"/>
              </a:ext>
            </a:extLst>
          </p:cNvPr>
          <p:cNvSpPr/>
          <p:nvPr/>
        </p:nvSpPr>
        <p:spPr>
          <a:xfrm>
            <a:off x="5324169" y="6006326"/>
            <a:ext cx="486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4000" b="1" dirty="0">
                <a:solidFill>
                  <a:srgbClr val="002060"/>
                </a:solidFill>
                <a:latin typeface="Trebuchet MS" panose="020B0603020202020204" pitchFamily="34" charset="0"/>
              </a:rPr>
              <a:t>+</a:t>
            </a:r>
          </a:p>
        </p:txBody>
      </p:sp>
      <p:pic>
        <p:nvPicPr>
          <p:cNvPr id="70" name="Grafik 69">
            <a:extLst>
              <a:ext uri="{FF2B5EF4-FFF2-40B4-BE49-F238E27FC236}">
                <a16:creationId xmlns:a16="http://schemas.microsoft.com/office/drawing/2014/main" id="{0CF3088F-7B82-4C22-8BB9-64EBB2CE681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429511" y="2717791"/>
            <a:ext cx="675385" cy="135077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D614BB1B-6540-4B84-9B9F-0AC7BE74A1D3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878325" y="3361857"/>
            <a:ext cx="466769" cy="933538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1E2DE2C0-6F1C-460D-ABF0-25401804E69C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7046013" y="5847980"/>
            <a:ext cx="803196" cy="803196"/>
          </a:xfrm>
          <a:prstGeom prst="rect">
            <a:avLst/>
          </a:prstGeom>
        </p:spPr>
      </p:pic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FA1561AB-4B61-429E-A43E-EE1A198F9B41}"/>
              </a:ext>
            </a:extLst>
          </p:cNvPr>
          <p:cNvGrpSpPr/>
          <p:nvPr/>
        </p:nvGrpSpPr>
        <p:grpSpPr>
          <a:xfrm rot="748541">
            <a:off x="558579" y="2955088"/>
            <a:ext cx="2250290" cy="720218"/>
            <a:chOff x="2474702" y="3572738"/>
            <a:chExt cx="2250290" cy="720218"/>
          </a:xfrm>
        </p:grpSpPr>
        <p:sp>
          <p:nvSpPr>
            <p:cNvPr id="54" name="Eckige Klammer rechts 53">
              <a:extLst>
                <a:ext uri="{FF2B5EF4-FFF2-40B4-BE49-F238E27FC236}">
                  <a16:creationId xmlns:a16="http://schemas.microsoft.com/office/drawing/2014/main" id="{44E73119-C808-43DC-8331-3DC35DF1AD3D}"/>
                </a:ext>
              </a:extLst>
            </p:cNvPr>
            <p:cNvSpPr/>
            <p:nvPr/>
          </p:nvSpPr>
          <p:spPr>
            <a:xfrm rot="4651459">
              <a:off x="4625899" y="4133917"/>
              <a:ext cx="45719" cy="152467"/>
            </a:xfrm>
            <a:prstGeom prst="rightBracket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2400">
                <a:latin typeface="Trebuchet MS" panose="020B0603020202020204" pitchFamily="34" charset="0"/>
              </a:endParaRPr>
            </a:p>
          </p:txBody>
        </p:sp>
        <p:sp>
          <p:nvSpPr>
            <p:cNvPr id="60" name="Flussdiagramm: Grenzstelle 59">
              <a:extLst>
                <a:ext uri="{FF2B5EF4-FFF2-40B4-BE49-F238E27FC236}">
                  <a16:creationId xmlns:a16="http://schemas.microsoft.com/office/drawing/2014/main" id="{A05A70E7-5C7A-423A-BC3B-B354D29D0DE3}"/>
                </a:ext>
              </a:extLst>
            </p:cNvPr>
            <p:cNvSpPr/>
            <p:nvPr/>
          </p:nvSpPr>
          <p:spPr>
            <a:xfrm rot="2266246">
              <a:off x="2474702" y="3572738"/>
              <a:ext cx="166826" cy="63392"/>
            </a:xfrm>
            <a:prstGeom prst="flowChartTerminator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>
                <a:latin typeface="Trebuchet MS" panose="020B0603020202020204" pitchFamily="34" charset="0"/>
              </a:endParaRPr>
            </a:p>
          </p:txBody>
        </p:sp>
        <p:sp>
          <p:nvSpPr>
            <p:cNvPr id="69" name="Flussdiagramm: Grenzstelle 68">
              <a:extLst>
                <a:ext uri="{FF2B5EF4-FFF2-40B4-BE49-F238E27FC236}">
                  <a16:creationId xmlns:a16="http://schemas.microsoft.com/office/drawing/2014/main" id="{3FB941CC-1E01-4EEA-B7BD-00FF75EE95F2}"/>
                </a:ext>
              </a:extLst>
            </p:cNvPr>
            <p:cNvSpPr/>
            <p:nvPr/>
          </p:nvSpPr>
          <p:spPr>
            <a:xfrm rot="1706539">
              <a:off x="2691375" y="3720080"/>
              <a:ext cx="166826" cy="63392"/>
            </a:xfrm>
            <a:prstGeom prst="flowChartTerminator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>
                <a:latin typeface="Trebuchet MS" panose="020B0603020202020204" pitchFamily="34" charset="0"/>
              </a:endParaRPr>
            </a:p>
          </p:txBody>
        </p:sp>
        <p:sp>
          <p:nvSpPr>
            <p:cNvPr id="76" name="Flussdiagramm: Grenzstelle 75">
              <a:extLst>
                <a:ext uri="{FF2B5EF4-FFF2-40B4-BE49-F238E27FC236}">
                  <a16:creationId xmlns:a16="http://schemas.microsoft.com/office/drawing/2014/main" id="{6A52E325-2C36-4504-AC2B-F140F6D2B8C2}"/>
                </a:ext>
              </a:extLst>
            </p:cNvPr>
            <p:cNvSpPr/>
            <p:nvPr/>
          </p:nvSpPr>
          <p:spPr>
            <a:xfrm rot="2117898">
              <a:off x="2568630" y="3671566"/>
              <a:ext cx="198000" cy="25200"/>
            </a:xfrm>
            <a:prstGeom prst="flowChartTerminator">
              <a:avLst/>
            </a:prstGeom>
            <a:solidFill>
              <a:schemeClr val="bg2">
                <a:lumMod val="2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Flussdiagramm: Grenzstelle 76">
              <a:extLst>
                <a:ext uri="{FF2B5EF4-FFF2-40B4-BE49-F238E27FC236}">
                  <a16:creationId xmlns:a16="http://schemas.microsoft.com/office/drawing/2014/main" id="{F21DB190-E20C-40F8-B766-3E89B4C461DC}"/>
                </a:ext>
              </a:extLst>
            </p:cNvPr>
            <p:cNvSpPr/>
            <p:nvPr/>
          </p:nvSpPr>
          <p:spPr>
            <a:xfrm rot="1617338">
              <a:off x="2794258" y="3805015"/>
              <a:ext cx="198000" cy="25200"/>
            </a:xfrm>
            <a:prstGeom prst="flowChartTerminator">
              <a:avLst/>
            </a:prstGeom>
            <a:solidFill>
              <a:schemeClr val="bg2">
                <a:lumMod val="2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656C6BE9-726A-4A2B-8E36-3949958AA4FF}"/>
                </a:ext>
              </a:extLst>
            </p:cNvPr>
            <p:cNvGrpSpPr/>
            <p:nvPr/>
          </p:nvGrpSpPr>
          <p:grpSpPr>
            <a:xfrm rot="20990640">
              <a:off x="2948489" y="3810383"/>
              <a:ext cx="533222" cy="243149"/>
              <a:chOff x="2953788" y="3862446"/>
              <a:chExt cx="533222" cy="243149"/>
            </a:xfrm>
          </p:grpSpPr>
          <p:sp>
            <p:nvSpPr>
              <p:cNvPr id="78" name="Flussdiagramm: Grenzstelle 77">
                <a:extLst>
                  <a:ext uri="{FF2B5EF4-FFF2-40B4-BE49-F238E27FC236}">
                    <a16:creationId xmlns:a16="http://schemas.microsoft.com/office/drawing/2014/main" id="{6EBCAEA4-DC36-4955-A27D-69713D6AB3D6}"/>
                  </a:ext>
                </a:extLst>
              </p:cNvPr>
              <p:cNvSpPr/>
              <p:nvPr/>
            </p:nvSpPr>
            <p:spPr>
              <a:xfrm rot="2130468">
                <a:off x="2953788" y="3862446"/>
                <a:ext cx="166826" cy="63392"/>
              </a:xfrm>
              <a:prstGeom prst="flowChartTerminator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>
                  <a:latin typeface="Trebuchet MS" panose="020B0603020202020204" pitchFamily="34" charset="0"/>
                </a:endParaRPr>
              </a:p>
            </p:txBody>
          </p:sp>
          <p:sp>
            <p:nvSpPr>
              <p:cNvPr id="79" name="Flussdiagramm: Grenzstelle 78">
                <a:extLst>
                  <a:ext uri="{FF2B5EF4-FFF2-40B4-BE49-F238E27FC236}">
                    <a16:creationId xmlns:a16="http://schemas.microsoft.com/office/drawing/2014/main" id="{ECD3FC95-C7F3-4F87-9AD2-E6D50A0F50D4}"/>
                  </a:ext>
                </a:extLst>
              </p:cNvPr>
              <p:cNvSpPr/>
              <p:nvPr/>
            </p:nvSpPr>
            <p:spPr>
              <a:xfrm rot="1706539">
                <a:off x="3181112" y="4000812"/>
                <a:ext cx="166826" cy="63392"/>
              </a:xfrm>
              <a:prstGeom prst="flowChartTerminator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>
                  <a:latin typeface="Trebuchet MS" panose="020B0603020202020204" pitchFamily="34" charset="0"/>
                </a:endParaRPr>
              </a:p>
            </p:txBody>
          </p:sp>
          <p:sp>
            <p:nvSpPr>
              <p:cNvPr id="80" name="Flussdiagramm: Grenzstelle 79">
                <a:extLst>
                  <a:ext uri="{FF2B5EF4-FFF2-40B4-BE49-F238E27FC236}">
                    <a16:creationId xmlns:a16="http://schemas.microsoft.com/office/drawing/2014/main" id="{8DA6C199-B571-4BA8-93D1-82CF47B81C4C}"/>
                  </a:ext>
                </a:extLst>
              </p:cNvPr>
              <p:cNvSpPr/>
              <p:nvPr/>
            </p:nvSpPr>
            <p:spPr>
              <a:xfrm rot="1883235">
                <a:off x="3049531" y="3947738"/>
                <a:ext cx="198000" cy="25200"/>
              </a:xfrm>
              <a:prstGeom prst="flowChartTerminator">
                <a:avLst/>
              </a:prstGeom>
              <a:solidFill>
                <a:schemeClr val="bg2">
                  <a:lumMod val="25000"/>
                </a:schemeClr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1" name="Flussdiagramm: Grenzstelle 80">
                <a:extLst>
                  <a:ext uri="{FF2B5EF4-FFF2-40B4-BE49-F238E27FC236}">
                    <a16:creationId xmlns:a16="http://schemas.microsoft.com/office/drawing/2014/main" id="{234E02B4-7CB6-4155-BD82-EF763D879662}"/>
                  </a:ext>
                </a:extLst>
              </p:cNvPr>
              <p:cNvSpPr/>
              <p:nvPr/>
            </p:nvSpPr>
            <p:spPr>
              <a:xfrm rot="1617338">
                <a:off x="3289010" y="4080395"/>
                <a:ext cx="198000" cy="25200"/>
              </a:xfrm>
              <a:prstGeom prst="flowChartTerminator">
                <a:avLst/>
              </a:prstGeom>
              <a:solidFill>
                <a:schemeClr val="bg2">
                  <a:lumMod val="25000"/>
                </a:schemeClr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83" name="Gruppieren 82">
              <a:extLst>
                <a:ext uri="{FF2B5EF4-FFF2-40B4-BE49-F238E27FC236}">
                  <a16:creationId xmlns:a16="http://schemas.microsoft.com/office/drawing/2014/main" id="{581BE92E-8344-4012-B6F8-AB356C0DDD67}"/>
                </a:ext>
              </a:extLst>
            </p:cNvPr>
            <p:cNvGrpSpPr/>
            <p:nvPr/>
          </p:nvGrpSpPr>
          <p:grpSpPr>
            <a:xfrm rot="20492022">
              <a:off x="3452442" y="3957666"/>
              <a:ext cx="524838" cy="244915"/>
              <a:chOff x="2953788" y="3862446"/>
              <a:chExt cx="524838" cy="244915"/>
            </a:xfrm>
          </p:grpSpPr>
          <p:sp>
            <p:nvSpPr>
              <p:cNvPr id="84" name="Flussdiagramm: Grenzstelle 83">
                <a:extLst>
                  <a:ext uri="{FF2B5EF4-FFF2-40B4-BE49-F238E27FC236}">
                    <a16:creationId xmlns:a16="http://schemas.microsoft.com/office/drawing/2014/main" id="{84B620DB-42ED-4868-B5FC-C33C5BCB8D51}"/>
                  </a:ext>
                </a:extLst>
              </p:cNvPr>
              <p:cNvSpPr/>
              <p:nvPr/>
            </p:nvSpPr>
            <p:spPr>
              <a:xfrm rot="2130468">
                <a:off x="2953788" y="3862446"/>
                <a:ext cx="166826" cy="63392"/>
              </a:xfrm>
              <a:prstGeom prst="flowChartTerminator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>
                  <a:latin typeface="Trebuchet MS" panose="020B0603020202020204" pitchFamily="34" charset="0"/>
                </a:endParaRPr>
              </a:p>
            </p:txBody>
          </p:sp>
          <p:sp>
            <p:nvSpPr>
              <p:cNvPr id="85" name="Flussdiagramm: Grenzstelle 84">
                <a:extLst>
                  <a:ext uri="{FF2B5EF4-FFF2-40B4-BE49-F238E27FC236}">
                    <a16:creationId xmlns:a16="http://schemas.microsoft.com/office/drawing/2014/main" id="{72F2AE35-D1F7-4D43-93D3-34768BE78032}"/>
                  </a:ext>
                </a:extLst>
              </p:cNvPr>
              <p:cNvSpPr/>
              <p:nvPr/>
            </p:nvSpPr>
            <p:spPr>
              <a:xfrm rot="1706539">
                <a:off x="3181112" y="4000812"/>
                <a:ext cx="166826" cy="63392"/>
              </a:xfrm>
              <a:prstGeom prst="flowChartTerminator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>
                  <a:latin typeface="Trebuchet MS" panose="020B0603020202020204" pitchFamily="34" charset="0"/>
                </a:endParaRPr>
              </a:p>
            </p:txBody>
          </p:sp>
          <p:sp>
            <p:nvSpPr>
              <p:cNvPr id="86" name="Flussdiagramm: Grenzstelle 85">
                <a:extLst>
                  <a:ext uri="{FF2B5EF4-FFF2-40B4-BE49-F238E27FC236}">
                    <a16:creationId xmlns:a16="http://schemas.microsoft.com/office/drawing/2014/main" id="{FC7E520C-EB3E-4D2D-91D1-D5DA8444E9FF}"/>
                  </a:ext>
                </a:extLst>
              </p:cNvPr>
              <p:cNvSpPr/>
              <p:nvPr/>
            </p:nvSpPr>
            <p:spPr>
              <a:xfrm rot="1883235">
                <a:off x="3049531" y="3947738"/>
                <a:ext cx="198000" cy="25200"/>
              </a:xfrm>
              <a:prstGeom prst="flowChartTerminator">
                <a:avLst/>
              </a:prstGeom>
              <a:solidFill>
                <a:schemeClr val="bg2">
                  <a:lumMod val="25000"/>
                </a:schemeClr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7" name="Flussdiagramm: Grenzstelle 86">
                <a:extLst>
                  <a:ext uri="{FF2B5EF4-FFF2-40B4-BE49-F238E27FC236}">
                    <a16:creationId xmlns:a16="http://schemas.microsoft.com/office/drawing/2014/main" id="{7C32631E-2689-42DE-99D6-4A8ED0227123}"/>
                  </a:ext>
                </a:extLst>
              </p:cNvPr>
              <p:cNvSpPr/>
              <p:nvPr/>
            </p:nvSpPr>
            <p:spPr>
              <a:xfrm rot="1617338">
                <a:off x="3280626" y="4082161"/>
                <a:ext cx="198000" cy="25200"/>
              </a:xfrm>
              <a:prstGeom prst="flowChartTerminator">
                <a:avLst/>
              </a:prstGeom>
              <a:solidFill>
                <a:schemeClr val="bg2">
                  <a:lumMod val="25000"/>
                </a:schemeClr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88" name="Gruppieren 87">
              <a:extLst>
                <a:ext uri="{FF2B5EF4-FFF2-40B4-BE49-F238E27FC236}">
                  <a16:creationId xmlns:a16="http://schemas.microsoft.com/office/drawing/2014/main" id="{5F42B047-D3BB-4159-9B28-34073D9CB91D}"/>
                </a:ext>
              </a:extLst>
            </p:cNvPr>
            <p:cNvGrpSpPr/>
            <p:nvPr/>
          </p:nvGrpSpPr>
          <p:grpSpPr>
            <a:xfrm rot="20234318">
              <a:off x="3964188" y="4048041"/>
              <a:ext cx="524838" cy="244915"/>
              <a:chOff x="2953788" y="3862446"/>
              <a:chExt cx="524838" cy="244915"/>
            </a:xfrm>
          </p:grpSpPr>
          <p:sp>
            <p:nvSpPr>
              <p:cNvPr id="89" name="Flussdiagramm: Grenzstelle 88">
                <a:extLst>
                  <a:ext uri="{FF2B5EF4-FFF2-40B4-BE49-F238E27FC236}">
                    <a16:creationId xmlns:a16="http://schemas.microsoft.com/office/drawing/2014/main" id="{3156C358-F9BB-4226-AFB5-E42682BDC877}"/>
                  </a:ext>
                </a:extLst>
              </p:cNvPr>
              <p:cNvSpPr/>
              <p:nvPr/>
            </p:nvSpPr>
            <p:spPr>
              <a:xfrm rot="2130468">
                <a:off x="2953788" y="3862446"/>
                <a:ext cx="166826" cy="63392"/>
              </a:xfrm>
              <a:prstGeom prst="flowChartTerminator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>
                  <a:latin typeface="Trebuchet MS" panose="020B0603020202020204" pitchFamily="34" charset="0"/>
                </a:endParaRPr>
              </a:p>
            </p:txBody>
          </p:sp>
          <p:sp>
            <p:nvSpPr>
              <p:cNvPr id="90" name="Flussdiagramm: Grenzstelle 89">
                <a:extLst>
                  <a:ext uri="{FF2B5EF4-FFF2-40B4-BE49-F238E27FC236}">
                    <a16:creationId xmlns:a16="http://schemas.microsoft.com/office/drawing/2014/main" id="{4C198B1B-0E31-42A2-88D8-FDE86E91D3D9}"/>
                  </a:ext>
                </a:extLst>
              </p:cNvPr>
              <p:cNvSpPr/>
              <p:nvPr/>
            </p:nvSpPr>
            <p:spPr>
              <a:xfrm rot="1706539">
                <a:off x="3181112" y="4000812"/>
                <a:ext cx="166826" cy="63392"/>
              </a:xfrm>
              <a:prstGeom prst="flowChartTerminator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>
                  <a:latin typeface="Trebuchet MS" panose="020B0603020202020204" pitchFamily="34" charset="0"/>
                </a:endParaRPr>
              </a:p>
            </p:txBody>
          </p:sp>
          <p:sp>
            <p:nvSpPr>
              <p:cNvPr id="91" name="Flussdiagramm: Grenzstelle 90">
                <a:extLst>
                  <a:ext uri="{FF2B5EF4-FFF2-40B4-BE49-F238E27FC236}">
                    <a16:creationId xmlns:a16="http://schemas.microsoft.com/office/drawing/2014/main" id="{883D6610-F05D-471D-8597-92D3E4224B55}"/>
                  </a:ext>
                </a:extLst>
              </p:cNvPr>
              <p:cNvSpPr/>
              <p:nvPr/>
            </p:nvSpPr>
            <p:spPr>
              <a:xfrm rot="1883235">
                <a:off x="3049531" y="3947738"/>
                <a:ext cx="198000" cy="25200"/>
              </a:xfrm>
              <a:prstGeom prst="flowChartTerminator">
                <a:avLst/>
              </a:prstGeom>
              <a:solidFill>
                <a:schemeClr val="bg2">
                  <a:lumMod val="25000"/>
                </a:schemeClr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2" name="Flussdiagramm: Grenzstelle 91">
                <a:extLst>
                  <a:ext uri="{FF2B5EF4-FFF2-40B4-BE49-F238E27FC236}">
                    <a16:creationId xmlns:a16="http://schemas.microsoft.com/office/drawing/2014/main" id="{7C39DFF5-47E5-43A0-B621-28FA814764E8}"/>
                  </a:ext>
                </a:extLst>
              </p:cNvPr>
              <p:cNvSpPr/>
              <p:nvPr/>
            </p:nvSpPr>
            <p:spPr>
              <a:xfrm rot="1617338">
                <a:off x="3280626" y="4082161"/>
                <a:ext cx="198000" cy="25200"/>
              </a:xfrm>
              <a:prstGeom prst="flowChartTerminator">
                <a:avLst/>
              </a:prstGeom>
              <a:solidFill>
                <a:schemeClr val="bg2">
                  <a:lumMod val="25000"/>
                </a:schemeClr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sp>
          <p:nvSpPr>
            <p:cNvPr id="94" name="Flussdiagramm: Grenzstelle 93">
              <a:extLst>
                <a:ext uri="{FF2B5EF4-FFF2-40B4-BE49-F238E27FC236}">
                  <a16:creationId xmlns:a16="http://schemas.microsoft.com/office/drawing/2014/main" id="{E694F9D9-CD21-4C0D-B81F-ACACBA42F0D3}"/>
                </a:ext>
              </a:extLst>
            </p:cNvPr>
            <p:cNvSpPr/>
            <p:nvPr/>
          </p:nvSpPr>
          <p:spPr>
            <a:xfrm rot="333777">
              <a:off x="4459580" y="4194252"/>
              <a:ext cx="166826" cy="63392"/>
            </a:xfrm>
            <a:prstGeom prst="flowChartTerminator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153" name="Gruppieren 152">
            <a:extLst>
              <a:ext uri="{FF2B5EF4-FFF2-40B4-BE49-F238E27FC236}">
                <a16:creationId xmlns:a16="http://schemas.microsoft.com/office/drawing/2014/main" id="{E4A81832-D068-40CD-8F4C-07C686360A8A}"/>
              </a:ext>
            </a:extLst>
          </p:cNvPr>
          <p:cNvGrpSpPr/>
          <p:nvPr/>
        </p:nvGrpSpPr>
        <p:grpSpPr>
          <a:xfrm rot="1584566">
            <a:off x="976540" y="2994406"/>
            <a:ext cx="1424670" cy="859070"/>
            <a:chOff x="4198483" y="3787847"/>
            <a:chExt cx="1424670" cy="859070"/>
          </a:xfrm>
        </p:grpSpPr>
        <p:sp>
          <p:nvSpPr>
            <p:cNvPr id="121" name="Rechteck 120">
              <a:extLst>
                <a:ext uri="{FF2B5EF4-FFF2-40B4-BE49-F238E27FC236}">
                  <a16:creationId xmlns:a16="http://schemas.microsoft.com/office/drawing/2014/main" id="{9CFF1073-CCC5-4058-9066-D471E6D97FD4}"/>
                </a:ext>
              </a:extLst>
            </p:cNvPr>
            <p:cNvSpPr/>
            <p:nvPr/>
          </p:nvSpPr>
          <p:spPr>
            <a:xfrm>
              <a:off x="4298792" y="4160577"/>
              <a:ext cx="1324361" cy="15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29" name="Gruppieren 128">
              <a:extLst>
                <a:ext uri="{FF2B5EF4-FFF2-40B4-BE49-F238E27FC236}">
                  <a16:creationId xmlns:a16="http://schemas.microsoft.com/office/drawing/2014/main" id="{D0B3AB8D-578F-4F23-9BDA-3FF2D58AFF05}"/>
                </a:ext>
              </a:extLst>
            </p:cNvPr>
            <p:cNvGrpSpPr/>
            <p:nvPr/>
          </p:nvGrpSpPr>
          <p:grpSpPr>
            <a:xfrm>
              <a:off x="4198483" y="4173236"/>
              <a:ext cx="416532" cy="473681"/>
              <a:chOff x="4212846" y="4475261"/>
              <a:chExt cx="416532" cy="473681"/>
            </a:xfrm>
          </p:grpSpPr>
          <p:sp>
            <p:nvSpPr>
              <p:cNvPr id="115" name="Flussdiagramm: Grenzstelle 114">
                <a:extLst>
                  <a:ext uri="{FF2B5EF4-FFF2-40B4-BE49-F238E27FC236}">
                    <a16:creationId xmlns:a16="http://schemas.microsoft.com/office/drawing/2014/main" id="{B503E5A3-DF14-49D3-B2C9-4C2DCCAB253E}"/>
                  </a:ext>
                </a:extLst>
              </p:cNvPr>
              <p:cNvSpPr/>
              <p:nvPr/>
            </p:nvSpPr>
            <p:spPr>
              <a:xfrm rot="5369090">
                <a:off x="4514269" y="4833833"/>
                <a:ext cx="166826" cy="63392"/>
              </a:xfrm>
              <a:prstGeom prst="flowChartTerminator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16" name="Flussdiagramm: Grenzstelle 115">
                <a:extLst>
                  <a:ext uri="{FF2B5EF4-FFF2-40B4-BE49-F238E27FC236}">
                    <a16:creationId xmlns:a16="http://schemas.microsoft.com/office/drawing/2014/main" id="{EB6CB277-BA05-4BFF-81F1-4286664391DA}"/>
                  </a:ext>
                </a:extLst>
              </p:cNvPr>
              <p:cNvSpPr/>
              <p:nvPr/>
            </p:nvSpPr>
            <p:spPr>
              <a:xfrm rot="4032929">
                <a:off x="4472611" y="4731706"/>
                <a:ext cx="198000" cy="25200"/>
              </a:xfrm>
              <a:prstGeom prst="flowChartTerminator">
                <a:avLst/>
              </a:prstGeom>
              <a:solidFill>
                <a:schemeClr val="bg2">
                  <a:lumMod val="25000"/>
                </a:schemeClr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2" name="Flussdiagramm: Grenzstelle 121">
                <a:extLst>
                  <a:ext uri="{FF2B5EF4-FFF2-40B4-BE49-F238E27FC236}">
                    <a16:creationId xmlns:a16="http://schemas.microsoft.com/office/drawing/2014/main" id="{B6702398-358F-44E2-860D-210CE14F5537}"/>
                  </a:ext>
                </a:extLst>
              </p:cNvPr>
              <p:cNvSpPr/>
              <p:nvPr/>
            </p:nvSpPr>
            <p:spPr>
              <a:xfrm rot="2528833">
                <a:off x="4419685" y="4609089"/>
                <a:ext cx="166826" cy="63392"/>
              </a:xfrm>
              <a:prstGeom prst="flowChartTerminator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25" name="Flussdiagramm: Grenzstelle 124">
                <a:extLst>
                  <a:ext uri="{FF2B5EF4-FFF2-40B4-BE49-F238E27FC236}">
                    <a16:creationId xmlns:a16="http://schemas.microsoft.com/office/drawing/2014/main" id="{00E069A3-9DDF-4FCB-AE79-AA2126F084C7}"/>
                  </a:ext>
                </a:extLst>
              </p:cNvPr>
              <p:cNvSpPr/>
              <p:nvPr/>
            </p:nvSpPr>
            <p:spPr>
              <a:xfrm rot="811893">
                <a:off x="4212846" y="4475261"/>
                <a:ext cx="166826" cy="63392"/>
              </a:xfrm>
              <a:prstGeom prst="flowChartTerminator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26" name="Flussdiagramm: Grenzstelle 125">
                <a:extLst>
                  <a:ext uri="{FF2B5EF4-FFF2-40B4-BE49-F238E27FC236}">
                    <a16:creationId xmlns:a16="http://schemas.microsoft.com/office/drawing/2014/main" id="{21259FA9-5291-4383-AA0F-0807E785DB40}"/>
                  </a:ext>
                </a:extLst>
              </p:cNvPr>
              <p:cNvSpPr/>
              <p:nvPr/>
            </p:nvSpPr>
            <p:spPr>
              <a:xfrm rot="2624738">
                <a:off x="4318054" y="4548617"/>
                <a:ext cx="198000" cy="25200"/>
              </a:xfrm>
              <a:prstGeom prst="flowChartTerminator">
                <a:avLst/>
              </a:prstGeom>
              <a:solidFill>
                <a:schemeClr val="bg2">
                  <a:lumMod val="25000"/>
                </a:schemeClr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131" name="Gruppieren 130">
              <a:extLst>
                <a:ext uri="{FF2B5EF4-FFF2-40B4-BE49-F238E27FC236}">
                  <a16:creationId xmlns:a16="http://schemas.microsoft.com/office/drawing/2014/main" id="{95E83E4C-3064-4384-A6B8-9D9D48553CCB}"/>
                </a:ext>
              </a:extLst>
            </p:cNvPr>
            <p:cNvGrpSpPr/>
            <p:nvPr/>
          </p:nvGrpSpPr>
          <p:grpSpPr>
            <a:xfrm rot="10101613">
              <a:off x="5211250" y="3787847"/>
              <a:ext cx="408083" cy="483789"/>
              <a:chOff x="4221295" y="4465153"/>
              <a:chExt cx="408083" cy="483789"/>
            </a:xfrm>
          </p:grpSpPr>
          <p:sp>
            <p:nvSpPr>
              <p:cNvPr id="132" name="Flussdiagramm: Grenzstelle 131">
                <a:extLst>
                  <a:ext uri="{FF2B5EF4-FFF2-40B4-BE49-F238E27FC236}">
                    <a16:creationId xmlns:a16="http://schemas.microsoft.com/office/drawing/2014/main" id="{36472517-ABA3-417B-B2E0-08765270B52D}"/>
                  </a:ext>
                </a:extLst>
              </p:cNvPr>
              <p:cNvSpPr/>
              <p:nvPr/>
            </p:nvSpPr>
            <p:spPr>
              <a:xfrm rot="5369090">
                <a:off x="4514269" y="4833833"/>
                <a:ext cx="166826" cy="63392"/>
              </a:xfrm>
              <a:prstGeom prst="flowChartTerminator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33" name="Flussdiagramm: Grenzstelle 132">
                <a:extLst>
                  <a:ext uri="{FF2B5EF4-FFF2-40B4-BE49-F238E27FC236}">
                    <a16:creationId xmlns:a16="http://schemas.microsoft.com/office/drawing/2014/main" id="{1A358640-C2E1-4BAC-B39E-EEDF589CF18E}"/>
                  </a:ext>
                </a:extLst>
              </p:cNvPr>
              <p:cNvSpPr/>
              <p:nvPr/>
            </p:nvSpPr>
            <p:spPr>
              <a:xfrm rot="4032929">
                <a:off x="4472611" y="4731706"/>
                <a:ext cx="198000" cy="25200"/>
              </a:xfrm>
              <a:prstGeom prst="flowChartTerminator">
                <a:avLst/>
              </a:prstGeom>
              <a:solidFill>
                <a:schemeClr val="bg2">
                  <a:lumMod val="25000"/>
                </a:schemeClr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4" name="Flussdiagramm: Grenzstelle 133">
                <a:extLst>
                  <a:ext uri="{FF2B5EF4-FFF2-40B4-BE49-F238E27FC236}">
                    <a16:creationId xmlns:a16="http://schemas.microsoft.com/office/drawing/2014/main" id="{15BEFD29-4C78-4B9C-8B2F-5F624186F420}"/>
                  </a:ext>
                </a:extLst>
              </p:cNvPr>
              <p:cNvSpPr/>
              <p:nvPr/>
            </p:nvSpPr>
            <p:spPr>
              <a:xfrm rot="2528833">
                <a:off x="4419685" y="4609089"/>
                <a:ext cx="166826" cy="63392"/>
              </a:xfrm>
              <a:prstGeom prst="flowChartTerminator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135" name="Flussdiagramm: Grenzstelle 134">
                <a:extLst>
                  <a:ext uri="{FF2B5EF4-FFF2-40B4-BE49-F238E27FC236}">
                    <a16:creationId xmlns:a16="http://schemas.microsoft.com/office/drawing/2014/main" id="{A9BF1532-5124-4B52-9BAB-6DF1FE84D0BA}"/>
                  </a:ext>
                </a:extLst>
              </p:cNvPr>
              <p:cNvSpPr/>
              <p:nvPr/>
            </p:nvSpPr>
            <p:spPr>
              <a:xfrm rot="340857">
                <a:off x="4221295" y="4465153"/>
                <a:ext cx="166826" cy="63392"/>
              </a:xfrm>
              <a:prstGeom prst="flowChartTerminator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>
                  <a:latin typeface="Trebuchet MS" panose="020B0603020202020204" pitchFamily="34" charset="0"/>
                </a:endParaRPr>
              </a:p>
            </p:txBody>
          </p:sp>
          <p:sp>
            <p:nvSpPr>
              <p:cNvPr id="136" name="Flussdiagramm: Grenzstelle 135">
                <a:extLst>
                  <a:ext uri="{FF2B5EF4-FFF2-40B4-BE49-F238E27FC236}">
                    <a16:creationId xmlns:a16="http://schemas.microsoft.com/office/drawing/2014/main" id="{CB3302FA-CF0F-4D8B-85CD-3444FCD13AF8}"/>
                  </a:ext>
                </a:extLst>
              </p:cNvPr>
              <p:cNvSpPr/>
              <p:nvPr/>
            </p:nvSpPr>
            <p:spPr>
              <a:xfrm rot="2624738">
                <a:off x="4318054" y="4548617"/>
                <a:ext cx="198000" cy="25200"/>
              </a:xfrm>
              <a:prstGeom prst="flowChartTerminator">
                <a:avLst/>
              </a:prstGeom>
              <a:solidFill>
                <a:schemeClr val="bg2">
                  <a:lumMod val="25000"/>
                </a:schemeClr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pic>
          <p:nvPicPr>
            <p:cNvPr id="144" name="Grafik 143">
              <a:extLst>
                <a:ext uri="{FF2B5EF4-FFF2-40B4-BE49-F238E27FC236}">
                  <a16:creationId xmlns:a16="http://schemas.microsoft.com/office/drawing/2014/main" id="{1BA5F04F-C2BF-423E-A622-F6E2D0EC0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/>
            <a:srcRect l="1" t="72407" r="53129"/>
            <a:stretch/>
          </p:blipFill>
          <p:spPr>
            <a:xfrm rot="7098148">
              <a:off x="4811216" y="4293840"/>
              <a:ext cx="45719" cy="55514"/>
            </a:xfrm>
            <a:prstGeom prst="rect">
              <a:avLst/>
            </a:prstGeom>
          </p:spPr>
        </p:pic>
        <p:pic>
          <p:nvPicPr>
            <p:cNvPr id="145" name="Grafik 144">
              <a:extLst>
                <a:ext uri="{FF2B5EF4-FFF2-40B4-BE49-F238E27FC236}">
                  <a16:creationId xmlns:a16="http://schemas.microsoft.com/office/drawing/2014/main" id="{4DBA6CDD-F6B9-4AB5-9D80-3BC976BCA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/>
            <a:srcRect l="1" t="72407" r="53129"/>
            <a:stretch/>
          </p:blipFill>
          <p:spPr>
            <a:xfrm rot="19163233">
              <a:off x="5111368" y="4369431"/>
              <a:ext cx="21600" cy="21600"/>
            </a:xfrm>
            <a:prstGeom prst="rect">
              <a:avLst/>
            </a:prstGeom>
          </p:spPr>
        </p:pic>
        <p:pic>
          <p:nvPicPr>
            <p:cNvPr id="146" name="Grafik 145">
              <a:extLst>
                <a:ext uri="{FF2B5EF4-FFF2-40B4-BE49-F238E27FC236}">
                  <a16:creationId xmlns:a16="http://schemas.microsoft.com/office/drawing/2014/main" id="{D74079D6-F8BC-445B-BEED-35BCEEF6A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/>
            <a:srcRect l="1" t="72407" r="53129"/>
            <a:stretch/>
          </p:blipFill>
          <p:spPr>
            <a:xfrm rot="14010959">
              <a:off x="5000257" y="4106336"/>
              <a:ext cx="45719" cy="55514"/>
            </a:xfrm>
            <a:prstGeom prst="rect">
              <a:avLst/>
            </a:prstGeom>
          </p:spPr>
        </p:pic>
        <p:pic>
          <p:nvPicPr>
            <p:cNvPr id="147" name="Grafik 146">
              <a:extLst>
                <a:ext uri="{FF2B5EF4-FFF2-40B4-BE49-F238E27FC236}">
                  <a16:creationId xmlns:a16="http://schemas.microsoft.com/office/drawing/2014/main" id="{0AF47386-5E6A-4D27-A5C7-B5BFB1642D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/>
            <a:srcRect l="1" t="72407" r="53129"/>
            <a:stretch/>
          </p:blipFill>
          <p:spPr>
            <a:xfrm rot="19163233">
              <a:off x="5106559" y="4467194"/>
              <a:ext cx="21600" cy="21600"/>
            </a:xfrm>
            <a:prstGeom prst="rect">
              <a:avLst/>
            </a:prstGeom>
          </p:spPr>
        </p:pic>
        <p:pic>
          <p:nvPicPr>
            <p:cNvPr id="148" name="Grafik 147">
              <a:extLst>
                <a:ext uri="{FF2B5EF4-FFF2-40B4-BE49-F238E27FC236}">
                  <a16:creationId xmlns:a16="http://schemas.microsoft.com/office/drawing/2014/main" id="{A4A9B26B-BD77-49BF-9F0A-BFA6592845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/>
            <a:srcRect l="1" t="72407" r="53129"/>
            <a:stretch/>
          </p:blipFill>
          <p:spPr>
            <a:xfrm rot="19163233">
              <a:off x="4781392" y="4089030"/>
              <a:ext cx="21600" cy="21600"/>
            </a:xfrm>
            <a:prstGeom prst="rect">
              <a:avLst/>
            </a:prstGeom>
          </p:spPr>
        </p:pic>
        <p:pic>
          <p:nvPicPr>
            <p:cNvPr id="149" name="Grafik 148">
              <a:extLst>
                <a:ext uri="{FF2B5EF4-FFF2-40B4-BE49-F238E27FC236}">
                  <a16:creationId xmlns:a16="http://schemas.microsoft.com/office/drawing/2014/main" id="{556EEAE9-9BB2-4937-B5A1-300CE50FD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/>
            <a:srcRect l="1" t="72407" r="53129"/>
            <a:stretch/>
          </p:blipFill>
          <p:spPr>
            <a:xfrm rot="19163233">
              <a:off x="5216110" y="4302068"/>
              <a:ext cx="21600" cy="21600"/>
            </a:xfrm>
            <a:prstGeom prst="rect">
              <a:avLst/>
            </a:prstGeom>
          </p:spPr>
        </p:pic>
        <p:pic>
          <p:nvPicPr>
            <p:cNvPr id="150" name="Grafik 149">
              <a:extLst>
                <a:ext uri="{FF2B5EF4-FFF2-40B4-BE49-F238E27FC236}">
                  <a16:creationId xmlns:a16="http://schemas.microsoft.com/office/drawing/2014/main" id="{51EAF268-F211-4754-A256-0394D2625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/>
            <a:srcRect l="1" t="72407" r="53129"/>
            <a:stretch/>
          </p:blipFill>
          <p:spPr>
            <a:xfrm rot="19163233">
              <a:off x="4843351" y="4069570"/>
              <a:ext cx="21600" cy="21600"/>
            </a:xfrm>
            <a:prstGeom prst="rect">
              <a:avLst/>
            </a:prstGeom>
          </p:spPr>
        </p:pic>
        <p:pic>
          <p:nvPicPr>
            <p:cNvPr id="151" name="Grafik 150">
              <a:extLst>
                <a:ext uri="{FF2B5EF4-FFF2-40B4-BE49-F238E27FC236}">
                  <a16:creationId xmlns:a16="http://schemas.microsoft.com/office/drawing/2014/main" id="{B7567278-5EB1-48A9-B6B2-3E7115CB2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/>
            <a:srcRect l="1" t="72407" r="53129"/>
            <a:stretch/>
          </p:blipFill>
          <p:spPr>
            <a:xfrm rot="19163233">
              <a:off x="4816595" y="4159454"/>
              <a:ext cx="21600" cy="21600"/>
            </a:xfrm>
            <a:prstGeom prst="rect">
              <a:avLst/>
            </a:prstGeom>
          </p:spPr>
        </p:pic>
        <p:pic>
          <p:nvPicPr>
            <p:cNvPr id="152" name="Grafik 151">
              <a:extLst>
                <a:ext uri="{FF2B5EF4-FFF2-40B4-BE49-F238E27FC236}">
                  <a16:creationId xmlns:a16="http://schemas.microsoft.com/office/drawing/2014/main" id="{DB04CA85-1E63-4AA3-8631-9B0A343AD5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/>
            <a:srcRect l="1" t="72407" r="53129"/>
            <a:stretch/>
          </p:blipFill>
          <p:spPr>
            <a:xfrm rot="19163233">
              <a:off x="5009705" y="4360072"/>
              <a:ext cx="21600" cy="21600"/>
            </a:xfrm>
            <a:prstGeom prst="rect">
              <a:avLst/>
            </a:prstGeom>
          </p:spPr>
        </p:pic>
      </p:grpSp>
      <p:grpSp>
        <p:nvGrpSpPr>
          <p:cNvPr id="161" name="Gruppieren 160">
            <a:extLst>
              <a:ext uri="{FF2B5EF4-FFF2-40B4-BE49-F238E27FC236}">
                <a16:creationId xmlns:a16="http://schemas.microsoft.com/office/drawing/2014/main" id="{E01308A9-E904-4C0E-AF49-2464824663A0}"/>
              </a:ext>
            </a:extLst>
          </p:cNvPr>
          <p:cNvGrpSpPr/>
          <p:nvPr/>
        </p:nvGrpSpPr>
        <p:grpSpPr>
          <a:xfrm>
            <a:off x="175920" y="1809000"/>
            <a:ext cx="697945" cy="1455652"/>
            <a:chOff x="-38112" y="1540950"/>
            <a:chExt cx="697945" cy="1455652"/>
          </a:xfrm>
        </p:grpSpPr>
        <p:pic>
          <p:nvPicPr>
            <p:cNvPr id="157" name="Grafik 156">
              <a:extLst>
                <a:ext uri="{FF2B5EF4-FFF2-40B4-BE49-F238E27FC236}">
                  <a16:creationId xmlns:a16="http://schemas.microsoft.com/office/drawing/2014/main" id="{D861AA7F-16F7-42D4-B52B-86823C0E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-38112" y="1600712"/>
              <a:ext cx="697945" cy="1395890"/>
            </a:xfrm>
            <a:prstGeom prst="rect">
              <a:avLst/>
            </a:prstGeom>
          </p:spPr>
        </p:pic>
        <p:pic>
          <p:nvPicPr>
            <p:cNvPr id="159" name="Grafik 158">
              <a:extLst>
                <a:ext uri="{FF2B5EF4-FFF2-40B4-BE49-F238E27FC236}">
                  <a16:creationId xmlns:a16="http://schemas.microsoft.com/office/drawing/2014/main" id="{52F4C57C-CA40-4F4B-AD51-04EF2482F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7" t="15364" r="3730" b="24136"/>
            <a:stretch/>
          </p:blipFill>
          <p:spPr>
            <a:xfrm>
              <a:off x="104052" y="1540950"/>
              <a:ext cx="419699" cy="282284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62" name="Gruppieren 161">
            <a:extLst>
              <a:ext uri="{FF2B5EF4-FFF2-40B4-BE49-F238E27FC236}">
                <a16:creationId xmlns:a16="http://schemas.microsoft.com/office/drawing/2014/main" id="{8599FB56-DD3D-470B-A7B8-363D13BCBE57}"/>
              </a:ext>
            </a:extLst>
          </p:cNvPr>
          <p:cNvGrpSpPr/>
          <p:nvPr/>
        </p:nvGrpSpPr>
        <p:grpSpPr>
          <a:xfrm rot="5246625">
            <a:off x="-142227" y="2382282"/>
            <a:ext cx="1383055" cy="622897"/>
            <a:chOff x="114470" y="5325490"/>
            <a:chExt cx="2137205" cy="1036906"/>
          </a:xfrm>
        </p:grpSpPr>
        <p:cxnSp>
          <p:nvCxnSpPr>
            <p:cNvPr id="165" name="Gerader Verbinder 164">
              <a:extLst>
                <a:ext uri="{FF2B5EF4-FFF2-40B4-BE49-F238E27FC236}">
                  <a16:creationId xmlns:a16="http://schemas.microsoft.com/office/drawing/2014/main" id="{6C8C8DBC-C657-48FF-85F9-9F6DBD81177B}"/>
                </a:ext>
              </a:extLst>
            </p:cNvPr>
            <p:cNvCxnSpPr/>
            <p:nvPr/>
          </p:nvCxnSpPr>
          <p:spPr>
            <a:xfrm flipV="1">
              <a:off x="114470" y="5325490"/>
              <a:ext cx="2137205" cy="1036906"/>
            </a:xfrm>
            <a:prstGeom prst="line">
              <a:avLst/>
            </a:prstGeom>
            <a:ln w="793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erader Verbinder 165">
              <a:extLst>
                <a:ext uri="{FF2B5EF4-FFF2-40B4-BE49-F238E27FC236}">
                  <a16:creationId xmlns:a16="http://schemas.microsoft.com/office/drawing/2014/main" id="{565795D8-9C3F-4B26-9EC6-E5787D9685A4}"/>
                </a:ext>
              </a:extLst>
            </p:cNvPr>
            <p:cNvCxnSpPr/>
            <p:nvPr/>
          </p:nvCxnSpPr>
          <p:spPr>
            <a:xfrm>
              <a:off x="175365" y="5371306"/>
              <a:ext cx="2035475" cy="953416"/>
            </a:xfrm>
            <a:prstGeom prst="line">
              <a:avLst/>
            </a:prstGeom>
            <a:ln w="793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Rechteck 104">
            <a:extLst>
              <a:ext uri="{FF2B5EF4-FFF2-40B4-BE49-F238E27FC236}">
                <a16:creationId xmlns:a16="http://schemas.microsoft.com/office/drawing/2014/main" id="{8E3AB6E0-C7A8-4A62-9D10-C6D8D61E4A8E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MARX</a:t>
            </a:r>
          </a:p>
        </p:txBody>
      </p:sp>
    </p:spTree>
    <p:extLst>
      <p:ext uri="{BB962C8B-B14F-4D97-AF65-F5344CB8AC3E}">
        <p14:creationId xmlns:p14="http://schemas.microsoft.com/office/powerpoint/2010/main" val="4279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9" grpId="0"/>
      <p:bldP spid="20" grpId="0"/>
      <p:bldP spid="45" grpId="0" animBg="1"/>
      <p:bldP spid="49" grpId="0"/>
      <p:bldP spid="61" grpId="0"/>
      <p:bldP spid="67" grpId="0"/>
      <p:bldP spid="6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9385E546-EBAC-42F3-A02A-DD6D8A03B6DE}"/>
              </a:ext>
            </a:extLst>
          </p:cNvPr>
          <p:cNvSpPr txBox="1"/>
          <p:nvPr/>
        </p:nvSpPr>
        <p:spPr>
          <a:xfrm>
            <a:off x="9287090" y="6963446"/>
            <a:ext cx="1112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Trebuchet MS" panose="020B0603020202020204" pitchFamily="34" charset="0"/>
              </a:rPr>
              <a:t> </a:t>
            </a:r>
          </a:p>
          <a:p>
            <a:pPr algn="ctr"/>
            <a:endParaRPr lang="de-DE" sz="1600" dirty="0">
              <a:latin typeface="Trebuchet MS" panose="020B0603020202020204" pitchFamily="34" charset="0"/>
            </a:endParaRPr>
          </a:p>
        </p:txBody>
      </p:sp>
      <p:sp>
        <p:nvSpPr>
          <p:cNvPr id="42" name="Titel 1">
            <a:extLst>
              <a:ext uri="{FF2B5EF4-FFF2-40B4-BE49-F238E27FC236}">
                <a16:creationId xmlns:a16="http://schemas.microsoft.com/office/drawing/2014/main" id="{56BEBFB4-AFB7-4B8C-AF76-7C336393A468}"/>
              </a:ext>
            </a:extLst>
          </p:cNvPr>
          <p:cNvSpPr txBox="1">
            <a:spLocks/>
          </p:cNvSpPr>
          <p:nvPr/>
        </p:nvSpPr>
        <p:spPr>
          <a:xfrm>
            <a:off x="0" y="138793"/>
            <a:ext cx="12192000" cy="950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rebuchet MS" panose="020B0603020202020204" pitchFamily="34" charset="0"/>
              </a:rPr>
              <a:t>KERN DES KAPITALISMUS: </a:t>
            </a:r>
            <a:br>
              <a:rPr lang="de-DE" dirty="0">
                <a:latin typeface="Trebuchet MS" panose="020B0603020202020204" pitchFamily="34" charset="0"/>
              </a:rPr>
            </a:br>
            <a:r>
              <a:rPr lang="de-DE" dirty="0">
                <a:latin typeface="Trebuchet MS" panose="020B0603020202020204" pitchFamily="34" charset="0"/>
              </a:rPr>
              <a:t>GELD/REICHTUM WIRD ZU KAPITAL GEMACHT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093CED-7CD0-4D37-AB11-EDB750505040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de-DE" dirty="0">
              <a:solidFill>
                <a:srgbClr val="376092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474F8CC-6CCB-4173-B32F-E44D9A08C70A}"/>
              </a:ext>
            </a:extLst>
          </p:cNvPr>
          <p:cNvSpPr txBox="1"/>
          <p:nvPr/>
        </p:nvSpPr>
        <p:spPr>
          <a:xfrm>
            <a:off x="1524000" y="188481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Geld wird zu Kapital, 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E26611F-E162-4782-A7CB-E885C67C82DD}"/>
              </a:ext>
            </a:extLst>
          </p:cNvPr>
          <p:cNvGrpSpPr/>
          <p:nvPr/>
        </p:nvGrpSpPr>
        <p:grpSpPr>
          <a:xfrm>
            <a:off x="3514639" y="3789000"/>
            <a:ext cx="5162722" cy="1612388"/>
            <a:chOff x="2122086" y="3573012"/>
            <a:chExt cx="5162722" cy="1612388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40A85BEB-E1C8-47A8-ABB8-E2516947CB4F}"/>
                </a:ext>
              </a:extLst>
            </p:cNvPr>
            <p:cNvGrpSpPr/>
            <p:nvPr/>
          </p:nvGrpSpPr>
          <p:grpSpPr>
            <a:xfrm>
              <a:off x="2122086" y="3573012"/>
              <a:ext cx="5162722" cy="1612388"/>
              <a:chOff x="2123726" y="5445223"/>
              <a:chExt cx="4862467" cy="1049783"/>
            </a:xfrm>
          </p:grpSpPr>
          <p:grpSp>
            <p:nvGrpSpPr>
              <p:cNvPr id="11" name="Gruppieren 10">
                <a:extLst>
                  <a:ext uri="{FF2B5EF4-FFF2-40B4-BE49-F238E27FC236}">
                    <a16:creationId xmlns:a16="http://schemas.microsoft.com/office/drawing/2014/main" id="{42821651-B36B-4821-A25B-5DC15BB63B3A}"/>
                  </a:ext>
                </a:extLst>
              </p:cNvPr>
              <p:cNvGrpSpPr/>
              <p:nvPr/>
            </p:nvGrpSpPr>
            <p:grpSpPr>
              <a:xfrm>
                <a:off x="2123726" y="5445223"/>
                <a:ext cx="4862467" cy="1049783"/>
                <a:chOff x="179511" y="4185435"/>
                <a:chExt cx="3082016" cy="797846"/>
              </a:xfrm>
            </p:grpSpPr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7BAB1640-4ED6-4971-B121-71120263D251}"/>
                    </a:ext>
                  </a:extLst>
                </p:cNvPr>
                <p:cNvSpPr txBox="1"/>
                <p:nvPr/>
              </p:nvSpPr>
              <p:spPr>
                <a:xfrm>
                  <a:off x="553309" y="4185435"/>
                  <a:ext cx="2334420" cy="2893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3200" b="1" dirty="0">
                      <a:solidFill>
                        <a:srgbClr val="376092"/>
                      </a:solidFill>
                      <a:latin typeface="Trebuchet MS" panose="020B0603020202020204" pitchFamily="34" charset="0"/>
                    </a:rPr>
                    <a:t>G</a:t>
                  </a:r>
                  <a:r>
                    <a:rPr lang="de-DE" sz="2400" b="1" dirty="0">
                      <a:solidFill>
                        <a:srgbClr val="002060"/>
                      </a:solidFill>
                      <a:latin typeface="Trebuchet MS" panose="020B0603020202020204" pitchFamily="34" charset="0"/>
                    </a:rPr>
                    <a:t>eld</a:t>
                  </a:r>
                  <a:r>
                    <a:rPr lang="de-DE" sz="3200" b="1" dirty="0">
                      <a:solidFill>
                        <a:srgbClr val="376092"/>
                      </a:solidFill>
                      <a:latin typeface="Trebuchet MS" panose="020B0603020202020204" pitchFamily="34" charset="0"/>
                    </a:rPr>
                    <a:t>	     W</a:t>
                  </a:r>
                  <a:r>
                    <a:rPr lang="de-DE" sz="2400" b="1" dirty="0">
                      <a:solidFill>
                        <a:srgbClr val="002060"/>
                      </a:solidFill>
                      <a:latin typeface="Trebuchet MS" panose="020B0603020202020204" pitchFamily="34" charset="0"/>
                    </a:rPr>
                    <a:t>are</a:t>
                  </a:r>
                  <a:r>
                    <a:rPr lang="de-DE" sz="3200" b="1" dirty="0">
                      <a:solidFill>
                        <a:srgbClr val="376092"/>
                      </a:solidFill>
                      <a:latin typeface="Trebuchet MS" panose="020B0603020202020204" pitchFamily="34" charset="0"/>
                    </a:rPr>
                    <a:t>	 G</a:t>
                  </a:r>
                  <a:r>
                    <a:rPr lang="de-DE" sz="2400" b="1" dirty="0">
                      <a:solidFill>
                        <a:srgbClr val="002060"/>
                      </a:solidFill>
                      <a:latin typeface="Trebuchet MS" panose="020B0603020202020204" pitchFamily="34" charset="0"/>
                    </a:rPr>
                    <a:t>eld</a:t>
                  </a:r>
                </a:p>
              </p:txBody>
            </p:sp>
            <p:cxnSp>
              <p:nvCxnSpPr>
                <p:cNvPr id="14" name="Gerader Verbinder 13">
                  <a:extLst>
                    <a:ext uri="{FF2B5EF4-FFF2-40B4-BE49-F238E27FC236}">
                      <a16:creationId xmlns:a16="http://schemas.microsoft.com/office/drawing/2014/main" id="{A92E0C12-D177-408B-B3CB-ADB02CB80D42}"/>
                    </a:ext>
                  </a:extLst>
                </p:cNvPr>
                <p:cNvCxnSpPr/>
                <p:nvPr/>
              </p:nvCxnSpPr>
              <p:spPr>
                <a:xfrm>
                  <a:off x="611560" y="4904819"/>
                  <a:ext cx="2260795" cy="0"/>
                </a:xfrm>
                <a:prstGeom prst="line">
                  <a:avLst/>
                </a:prstGeom>
                <a:ln w="63500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Nach links gekrümmter Pfeil 46">
                  <a:extLst>
                    <a:ext uri="{FF2B5EF4-FFF2-40B4-BE49-F238E27FC236}">
                      <a16:creationId xmlns:a16="http://schemas.microsoft.com/office/drawing/2014/main" id="{40C317AD-8873-4438-9F08-1910F906672A}"/>
                    </a:ext>
                  </a:extLst>
                </p:cNvPr>
                <p:cNvSpPr/>
                <p:nvPr/>
              </p:nvSpPr>
              <p:spPr>
                <a:xfrm rot="10800000">
                  <a:off x="179511" y="4256699"/>
                  <a:ext cx="360040" cy="684467"/>
                </a:xfrm>
                <a:prstGeom prst="curvedLeftArrow">
                  <a:avLst>
                    <a:gd name="adj1" fmla="val 25000"/>
                    <a:gd name="adj2" fmla="val 59985"/>
                    <a:gd name="adj3" fmla="val 25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tx1"/>
                    </a:solidFill>
                    <a:latin typeface="Trebuchet MS" panose="020B0603020202020204" pitchFamily="34" charset="0"/>
                  </a:endParaRPr>
                </a:p>
              </p:txBody>
            </p:sp>
            <p:cxnSp>
              <p:nvCxnSpPr>
                <p:cNvPr id="16" name="Gerader Verbinder 15">
                  <a:extLst>
                    <a:ext uri="{FF2B5EF4-FFF2-40B4-BE49-F238E27FC236}">
                      <a16:creationId xmlns:a16="http://schemas.microsoft.com/office/drawing/2014/main" id="{6B30219C-7F96-48A1-ABDA-5204DA0643D6}"/>
                    </a:ext>
                  </a:extLst>
                </p:cNvPr>
                <p:cNvCxnSpPr/>
                <p:nvPr/>
              </p:nvCxnSpPr>
              <p:spPr>
                <a:xfrm>
                  <a:off x="2500808" y="4215854"/>
                  <a:ext cx="18273" cy="8169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Nach links gekrümmter Pfeil 17">
                  <a:extLst>
                    <a:ext uri="{FF2B5EF4-FFF2-40B4-BE49-F238E27FC236}">
                      <a16:creationId xmlns:a16="http://schemas.microsoft.com/office/drawing/2014/main" id="{E08DF01E-D02D-40CB-94E8-A7F6807B7EC1}"/>
                    </a:ext>
                  </a:extLst>
                </p:cNvPr>
                <p:cNvSpPr/>
                <p:nvPr/>
              </p:nvSpPr>
              <p:spPr>
                <a:xfrm>
                  <a:off x="2901487" y="4311067"/>
                  <a:ext cx="360040" cy="672214"/>
                </a:xfrm>
                <a:prstGeom prst="curvedLeftArrow">
                  <a:avLst>
                    <a:gd name="adj1" fmla="val 25000"/>
                    <a:gd name="adj2" fmla="val 59985"/>
                    <a:gd name="adj3" fmla="val 25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chemeClr val="tx1"/>
                    </a:solidFill>
                    <a:latin typeface="Trebuchet MS" panose="020B0603020202020204" pitchFamily="34" charset="0"/>
                  </a:endParaRPr>
                </a:p>
              </p:txBody>
            </p:sp>
          </p:grpSp>
          <p:cxnSp>
            <p:nvCxnSpPr>
              <p:cNvPr id="12" name="Gerader Verbinder 11">
                <a:extLst>
                  <a:ext uri="{FF2B5EF4-FFF2-40B4-BE49-F238E27FC236}">
                    <a16:creationId xmlns:a16="http://schemas.microsoft.com/office/drawing/2014/main" id="{81A70AC6-01F9-4A48-80C3-18717BEE1D68}"/>
                  </a:ext>
                </a:extLst>
              </p:cNvPr>
              <p:cNvCxnSpPr/>
              <p:nvPr/>
            </p:nvCxnSpPr>
            <p:spPr>
              <a:xfrm>
                <a:off x="5092607" y="5632754"/>
                <a:ext cx="288032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FD99EA54-6D3F-4D64-A430-6E00DA144A63}"/>
                </a:ext>
              </a:extLst>
            </p:cNvPr>
            <p:cNvCxnSpPr/>
            <p:nvPr/>
          </p:nvCxnSpPr>
          <p:spPr>
            <a:xfrm>
              <a:off x="3762126" y="3861048"/>
              <a:ext cx="305818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A7925CE8-AA5D-431A-B052-BCFFF2978269}"/>
              </a:ext>
            </a:extLst>
          </p:cNvPr>
          <p:cNvSpPr/>
          <p:nvPr/>
        </p:nvSpPr>
        <p:spPr>
          <a:xfrm>
            <a:off x="1524000" y="230875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wenn es investiert wird, </a:t>
            </a:r>
          </a:p>
          <a:p>
            <a:pPr algn="ctr"/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um daraus mehr Geld zu machen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49C7C878-D2D7-4810-82E9-A02C9550AA69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MARX</a:t>
            </a:r>
          </a:p>
        </p:txBody>
      </p:sp>
    </p:spTree>
    <p:extLst>
      <p:ext uri="{BB962C8B-B14F-4D97-AF65-F5344CB8AC3E}">
        <p14:creationId xmlns:p14="http://schemas.microsoft.com/office/powerpoint/2010/main" val="342900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9385E546-EBAC-42F3-A02A-DD6D8A03B6DE}"/>
              </a:ext>
            </a:extLst>
          </p:cNvPr>
          <p:cNvSpPr txBox="1"/>
          <p:nvPr/>
        </p:nvSpPr>
        <p:spPr>
          <a:xfrm>
            <a:off x="9287090" y="6963446"/>
            <a:ext cx="1112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Trebuchet MS" panose="020B0603020202020204" pitchFamily="34" charset="0"/>
              </a:rPr>
              <a:t> </a:t>
            </a:r>
          </a:p>
          <a:p>
            <a:pPr algn="ctr"/>
            <a:endParaRPr lang="de-DE" sz="1600" dirty="0">
              <a:latin typeface="Trebuchet MS" panose="020B0603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3CE303-3A86-4EE7-A0BB-0D2762423D19}"/>
              </a:ext>
            </a:extLst>
          </p:cNvPr>
          <p:cNvSpPr txBox="1">
            <a:spLocks/>
          </p:cNvSpPr>
          <p:nvPr/>
        </p:nvSpPr>
        <p:spPr>
          <a:xfrm>
            <a:off x="0" y="-18256"/>
            <a:ext cx="12191999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de-DE" dirty="0">
              <a:latin typeface="Trebuchet MS" panose="020B0603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54E80E-FCE3-424C-907F-D67B54B2CED3}"/>
              </a:ext>
            </a:extLst>
          </p:cNvPr>
          <p:cNvSpPr txBox="1">
            <a:spLocks/>
          </p:cNvSpPr>
          <p:nvPr/>
        </p:nvSpPr>
        <p:spPr>
          <a:xfrm>
            <a:off x="1676400" y="-16"/>
            <a:ext cx="9144000" cy="50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de-DE" b="1" dirty="0">
              <a:solidFill>
                <a:schemeClr val="tx2">
                  <a:lumMod val="60000"/>
                  <a:lumOff val="40000"/>
                </a:schemeClr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DABA1CA-E40C-4CAC-8377-E79F9C48D09D}"/>
              </a:ext>
            </a:extLst>
          </p:cNvPr>
          <p:cNvSpPr txBox="1"/>
          <p:nvPr/>
        </p:nvSpPr>
        <p:spPr>
          <a:xfrm>
            <a:off x="2825087" y="1160424"/>
            <a:ext cx="6248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10 € beträgt der übliche Lohn in Bäckereien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D7DD6E8-0E80-44FB-B9C9-F453672F3A5D}"/>
              </a:ext>
            </a:extLst>
          </p:cNvPr>
          <p:cNvSpPr txBox="1"/>
          <p:nvPr/>
        </p:nvSpPr>
        <p:spPr>
          <a:xfrm>
            <a:off x="1978045" y="1862254"/>
            <a:ext cx="1933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produzieren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E916D3D-B655-4B9F-B301-A2698E9DD38E}"/>
              </a:ext>
            </a:extLst>
          </p:cNvPr>
          <p:cNvSpPr txBox="1"/>
          <p:nvPr/>
        </p:nvSpPr>
        <p:spPr>
          <a:xfrm>
            <a:off x="7315331" y="1827052"/>
            <a:ext cx="1625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produziert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BC0BD9B-F552-4EA4-A7CB-3924D15AAD48}"/>
              </a:ext>
            </a:extLst>
          </p:cNvPr>
          <p:cNvSpPr txBox="1"/>
          <p:nvPr/>
        </p:nvSpPr>
        <p:spPr>
          <a:xfrm>
            <a:off x="5140863" y="1813047"/>
            <a:ext cx="8194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b="1" dirty="0">
                <a:solidFill>
                  <a:srgbClr val="002060"/>
                </a:solidFill>
                <a:latin typeface="Trebuchet MS" panose="020B0603020202020204" pitchFamily="34" charset="0"/>
              </a:rPr>
              <a:t>/Std.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9BE43F2-088A-4903-93A8-A2B3B21F63E4}"/>
              </a:ext>
            </a:extLst>
          </p:cNvPr>
          <p:cNvSpPr txBox="1"/>
          <p:nvPr/>
        </p:nvSpPr>
        <p:spPr>
          <a:xfrm>
            <a:off x="7959962" y="2708920"/>
            <a:ext cx="1448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Lohn/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891AF59-5067-424B-B876-54173EA5AD9D}"/>
              </a:ext>
            </a:extLst>
          </p:cNvPr>
          <p:cNvSpPr txBox="1"/>
          <p:nvPr/>
        </p:nvSpPr>
        <p:spPr>
          <a:xfrm>
            <a:off x="6883137" y="266529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latin typeface="Trebuchet MS" panose="020B0603020202020204" pitchFamily="34" charset="0"/>
              </a:rPr>
              <a:t>=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E09A5D6-68CE-4A1F-A6A2-43BBAD97F234}"/>
              </a:ext>
            </a:extLst>
          </p:cNvPr>
          <p:cNvSpPr txBox="1"/>
          <p:nvPr/>
        </p:nvSpPr>
        <p:spPr>
          <a:xfrm>
            <a:off x="6676561" y="1812948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EBC6F9C-6D92-4B4E-8D29-0C000F481BC5}"/>
              </a:ext>
            </a:extLst>
          </p:cNvPr>
          <p:cNvSpPr txBox="1"/>
          <p:nvPr/>
        </p:nvSpPr>
        <p:spPr>
          <a:xfrm>
            <a:off x="4832975" y="2713344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10 € :</a:t>
            </a:r>
          </a:p>
        </p:txBody>
      </p:sp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39B81EB0-C18D-435E-91F1-1FE16C2B26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307111"/>
              </p:ext>
            </p:extLst>
          </p:nvPr>
        </p:nvGraphicFramePr>
        <p:xfrm>
          <a:off x="1055605" y="1789091"/>
          <a:ext cx="550302" cy="518160"/>
        </p:xfrm>
        <a:graphic>
          <a:graphicData uri="http://schemas.openxmlformats.org/drawingml/2006/table">
            <a:tbl>
              <a:tblPr/>
              <a:tblGrid>
                <a:gridCol w="550302">
                  <a:extLst>
                    <a:ext uri="{9D8B030D-6E8A-4147-A177-3AD203B41FA5}">
                      <a16:colId xmlns:a16="http://schemas.microsoft.com/office/drawing/2014/main" val="1174288594"/>
                    </a:ext>
                  </a:extLst>
                </a:gridCol>
              </a:tblGrid>
              <a:tr h="465647">
                <a:tc>
                  <a:txBody>
                    <a:bodyPr/>
                    <a:lstStyle/>
                    <a:p>
                      <a:endParaRPr lang="de-DE" sz="2800" dirty="0">
                        <a:latin typeface="NeulandFont_2017" panose="0200010001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rgbClr val="FFF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106015"/>
                  </a:ext>
                </a:extLst>
              </a:tr>
            </a:tbl>
          </a:graphicData>
        </a:graphic>
      </p:graphicFrame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11D99281-43CB-4ED1-A497-DE45DC98C9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809950"/>
              </p:ext>
            </p:extLst>
          </p:nvPr>
        </p:nvGraphicFramePr>
        <p:xfrm>
          <a:off x="7271614" y="2689766"/>
          <a:ext cx="716439" cy="523219"/>
        </p:xfrm>
        <a:graphic>
          <a:graphicData uri="http://schemas.openxmlformats.org/drawingml/2006/table">
            <a:tbl>
              <a:tblPr/>
              <a:tblGrid>
                <a:gridCol w="716439">
                  <a:extLst>
                    <a:ext uri="{9D8B030D-6E8A-4147-A177-3AD203B41FA5}">
                      <a16:colId xmlns:a16="http://schemas.microsoft.com/office/drawing/2014/main" val="1174288594"/>
                    </a:ext>
                  </a:extLst>
                </a:gridCol>
              </a:tblGrid>
              <a:tr h="523219">
                <a:tc>
                  <a:txBody>
                    <a:bodyPr/>
                    <a:lstStyle/>
                    <a:p>
                      <a:endParaRPr lang="de-DE" sz="2000" dirty="0">
                        <a:latin typeface="NeulandFont_2017" panose="0200010001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rgbClr val="FFF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106015"/>
                  </a:ext>
                </a:extLst>
              </a:tr>
            </a:tbl>
          </a:graphicData>
        </a:graphic>
      </p:graphicFrame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id="{E9C42D70-2C82-4EDD-9121-E348A611C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733245"/>
              </p:ext>
            </p:extLst>
          </p:nvPr>
        </p:nvGraphicFramePr>
        <p:xfrm>
          <a:off x="5757168" y="2689757"/>
          <a:ext cx="611230" cy="518160"/>
        </p:xfrm>
        <a:graphic>
          <a:graphicData uri="http://schemas.openxmlformats.org/drawingml/2006/table">
            <a:tbl>
              <a:tblPr/>
              <a:tblGrid>
                <a:gridCol w="611230">
                  <a:extLst>
                    <a:ext uri="{9D8B030D-6E8A-4147-A177-3AD203B41FA5}">
                      <a16:colId xmlns:a16="http://schemas.microsoft.com/office/drawing/2014/main" val="1174288594"/>
                    </a:ext>
                  </a:extLst>
                </a:gridCol>
              </a:tblGrid>
              <a:tr h="465647">
                <a:tc>
                  <a:txBody>
                    <a:bodyPr/>
                    <a:lstStyle/>
                    <a:p>
                      <a:endParaRPr lang="de-DE" sz="2800" dirty="0">
                        <a:latin typeface="NeulandFont_2017" panose="0200010001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rgbClr val="FFF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106015"/>
                  </a:ext>
                </a:extLst>
              </a:tr>
            </a:tbl>
          </a:graphicData>
        </a:graphic>
      </p:graphicFrame>
      <p:graphicFrame>
        <p:nvGraphicFramePr>
          <p:cNvPr id="19" name="Tabelle 18">
            <a:extLst>
              <a:ext uri="{FF2B5EF4-FFF2-40B4-BE49-F238E27FC236}">
                <a16:creationId xmlns:a16="http://schemas.microsoft.com/office/drawing/2014/main" id="{E8D0F89D-8D6B-4DEF-AD78-56600A6BB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693486"/>
              </p:ext>
            </p:extLst>
          </p:nvPr>
        </p:nvGraphicFramePr>
        <p:xfrm>
          <a:off x="9087579" y="1795890"/>
          <a:ext cx="608421" cy="518160"/>
        </p:xfrm>
        <a:graphic>
          <a:graphicData uri="http://schemas.openxmlformats.org/drawingml/2006/table">
            <a:tbl>
              <a:tblPr/>
              <a:tblGrid>
                <a:gridCol w="608421">
                  <a:extLst>
                    <a:ext uri="{9D8B030D-6E8A-4147-A177-3AD203B41FA5}">
                      <a16:colId xmlns:a16="http://schemas.microsoft.com/office/drawing/2014/main" val="1174288594"/>
                    </a:ext>
                  </a:extLst>
                </a:gridCol>
              </a:tblGrid>
              <a:tr h="463933">
                <a:tc>
                  <a:txBody>
                    <a:bodyPr/>
                    <a:lstStyle/>
                    <a:p>
                      <a:endParaRPr lang="de-DE" sz="2800" dirty="0">
                        <a:latin typeface="NeulandFont_2017" panose="0200010001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rgbClr val="FFF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106015"/>
                  </a:ext>
                </a:extLst>
              </a:tr>
            </a:tbl>
          </a:graphicData>
        </a:graphic>
      </p:graphicFrame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130CA1CA-0209-4A34-9A13-6FC6E8EAF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073170"/>
              </p:ext>
            </p:extLst>
          </p:nvPr>
        </p:nvGraphicFramePr>
        <p:xfrm>
          <a:off x="3950404" y="1811234"/>
          <a:ext cx="633428" cy="512685"/>
        </p:xfrm>
        <a:graphic>
          <a:graphicData uri="http://schemas.openxmlformats.org/drawingml/2006/table">
            <a:tbl>
              <a:tblPr/>
              <a:tblGrid>
                <a:gridCol w="633428">
                  <a:extLst>
                    <a:ext uri="{9D8B030D-6E8A-4147-A177-3AD203B41FA5}">
                      <a16:colId xmlns:a16="http://schemas.microsoft.com/office/drawing/2014/main" val="1174288594"/>
                    </a:ext>
                  </a:extLst>
                </a:gridCol>
              </a:tblGrid>
              <a:tr h="512685">
                <a:tc>
                  <a:txBody>
                    <a:bodyPr/>
                    <a:lstStyle/>
                    <a:p>
                      <a:endParaRPr lang="de-DE" sz="2000" dirty="0">
                        <a:latin typeface="NeulandFont_2017" panose="0200010001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rgbClr val="FFF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106015"/>
                  </a:ext>
                </a:extLst>
              </a:tr>
            </a:tbl>
          </a:graphicData>
        </a:graphic>
      </p:graphicFrame>
      <p:sp>
        <p:nvSpPr>
          <p:cNvPr id="21" name="Textfeld 20">
            <a:extLst>
              <a:ext uri="{FF2B5EF4-FFF2-40B4-BE49-F238E27FC236}">
                <a16:creationId xmlns:a16="http://schemas.microsoft.com/office/drawing/2014/main" id="{06AB6AB5-1430-4F5F-815C-8942636F0DE8}"/>
              </a:ext>
            </a:extLst>
          </p:cNvPr>
          <p:cNvSpPr txBox="1"/>
          <p:nvPr/>
        </p:nvSpPr>
        <p:spPr>
          <a:xfrm>
            <a:off x="5291987" y="5985024"/>
            <a:ext cx="156485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2200" dirty="0">
                <a:solidFill>
                  <a:schemeClr val="accent1"/>
                </a:solidFill>
                <a:latin typeface="Trebuchet MS" panose="020B0603020202020204" pitchFamily="34" charset="0"/>
              </a:rPr>
              <a:t>20 ct</a:t>
            </a:r>
          </a:p>
          <a:p>
            <a:pPr algn="ctr">
              <a:lnSpc>
                <a:spcPct val="80000"/>
              </a:lnSpc>
            </a:pPr>
            <a:r>
              <a:rPr lang="de-DE" sz="2200" dirty="0">
                <a:solidFill>
                  <a:schemeClr val="accent1"/>
                </a:solidFill>
                <a:latin typeface="Trebuchet MS" panose="020B0603020202020204" pitchFamily="34" charset="0"/>
              </a:rPr>
              <a:t>Lohn für</a:t>
            </a:r>
          </a:p>
          <a:p>
            <a:pPr algn="ctr">
              <a:lnSpc>
                <a:spcPct val="80000"/>
              </a:lnSpc>
            </a:pPr>
            <a:r>
              <a:rPr lang="de-DE" sz="2200" dirty="0">
                <a:solidFill>
                  <a:schemeClr val="accent1"/>
                </a:solidFill>
                <a:latin typeface="Trebuchet MS" panose="020B0603020202020204" pitchFamily="34" charset="0"/>
              </a:rPr>
              <a:t>Arbeiter*in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345843-4941-4BB8-85E7-5CA3EE8FD2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1806" y="1625703"/>
            <a:ext cx="414000" cy="828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894A4FC5-B771-431D-BBCA-0A0C46303E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5837" y="1629143"/>
            <a:ext cx="414000" cy="82800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D2A2FE8D-EB01-4D5F-996A-F7FDA95F8371}"/>
              </a:ext>
            </a:extLst>
          </p:cNvPr>
          <p:cNvSpPr txBox="1"/>
          <p:nvPr/>
        </p:nvSpPr>
        <p:spPr>
          <a:xfrm>
            <a:off x="5015880" y="4581128"/>
            <a:ext cx="4745759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     </a:t>
            </a:r>
          </a:p>
          <a:p>
            <a:pPr algn="ctr">
              <a:lnSpc>
                <a:spcPct val="80000"/>
              </a:lnSpc>
            </a:pPr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               Wert, den      durch </a:t>
            </a:r>
          </a:p>
          <a:p>
            <a:pPr algn="ctr">
              <a:lnSpc>
                <a:spcPct val="80000"/>
              </a:lnSpc>
            </a:pPr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          Arbeit geschaffen haben</a:t>
            </a:r>
          </a:p>
          <a:p>
            <a:endParaRPr lang="de-DE" sz="2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31C66ACA-3643-44EB-9B3F-D1ABE7E809A7}"/>
              </a:ext>
            </a:extLst>
          </p:cNvPr>
          <p:cNvCxnSpPr/>
          <p:nvPr/>
        </p:nvCxnSpPr>
        <p:spPr>
          <a:xfrm flipV="1">
            <a:off x="6093833" y="5534318"/>
            <a:ext cx="1476000" cy="0"/>
          </a:xfrm>
          <a:prstGeom prst="line">
            <a:avLst/>
          </a:prstGeom>
          <a:ln w="603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071B38E-EE05-468E-93F5-9FFCCA42BB70}"/>
              </a:ext>
            </a:extLst>
          </p:cNvPr>
          <p:cNvCxnSpPr/>
          <p:nvPr/>
        </p:nvCxnSpPr>
        <p:spPr>
          <a:xfrm>
            <a:off x="7680416" y="5534318"/>
            <a:ext cx="2160000" cy="0"/>
          </a:xfrm>
          <a:prstGeom prst="line">
            <a:avLst/>
          </a:prstGeom>
          <a:ln w="6032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fik 26">
            <a:extLst>
              <a:ext uri="{FF2B5EF4-FFF2-40B4-BE49-F238E27FC236}">
                <a16:creationId xmlns:a16="http://schemas.microsoft.com/office/drawing/2014/main" id="{08DF25B0-B96B-46A9-ACA0-6FBDBF389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2055" y="4411695"/>
            <a:ext cx="414000" cy="828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73C4F92-090C-4771-9281-D98B6B747F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56808" y="1774812"/>
            <a:ext cx="546717" cy="5467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4B1CD0E-DED2-4DE0-A6FE-2087DAAEDC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28757" y="1762144"/>
            <a:ext cx="547200" cy="547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1884AEB-489B-44BF-AED8-ABB9554D77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44589" y="2666152"/>
            <a:ext cx="547200" cy="547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2840C242-11F6-4800-9F2F-758F91CD6EE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8139" y="2698092"/>
            <a:ext cx="547200" cy="547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7F168892-63F6-4632-A640-1471EDDFC4E0}"/>
              </a:ext>
            </a:extLst>
          </p:cNvPr>
          <p:cNvSpPr txBox="1"/>
          <p:nvPr/>
        </p:nvSpPr>
        <p:spPr>
          <a:xfrm>
            <a:off x="1055614" y="1817347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10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C68017B8-77D2-42C6-9558-F016269F7A29}"/>
              </a:ext>
            </a:extLst>
          </p:cNvPr>
          <p:cNvSpPr txBox="1"/>
          <p:nvPr/>
        </p:nvSpPr>
        <p:spPr>
          <a:xfrm>
            <a:off x="3919684" y="1824132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500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925F792-4ED1-4725-98E5-27B9560E75F2}"/>
              </a:ext>
            </a:extLst>
          </p:cNvPr>
          <p:cNvSpPr txBox="1"/>
          <p:nvPr/>
        </p:nvSpPr>
        <p:spPr>
          <a:xfrm>
            <a:off x="9100527" y="1807481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Trebuchet MS" panose="020B0603020202020204" pitchFamily="34" charset="0"/>
              </a:rPr>
              <a:t>50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57A7F009-F399-460A-A736-46CA90C2182A}"/>
              </a:ext>
            </a:extLst>
          </p:cNvPr>
          <p:cNvSpPr txBox="1"/>
          <p:nvPr/>
        </p:nvSpPr>
        <p:spPr>
          <a:xfrm>
            <a:off x="5736000" y="2752739"/>
            <a:ext cx="54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50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C4A4B4B-9541-42D0-8E46-4AC5557EC644}"/>
              </a:ext>
            </a:extLst>
          </p:cNvPr>
          <p:cNvSpPr txBox="1"/>
          <p:nvPr/>
        </p:nvSpPr>
        <p:spPr>
          <a:xfrm>
            <a:off x="7197774" y="2733064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20ct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98EBE5A-0421-40B1-8D4E-F433663D29A3}"/>
              </a:ext>
            </a:extLst>
          </p:cNvPr>
          <p:cNvSpPr txBox="1"/>
          <p:nvPr/>
        </p:nvSpPr>
        <p:spPr>
          <a:xfrm>
            <a:off x="10180827" y="1812948"/>
            <a:ext cx="8418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rgbClr val="002060"/>
                </a:solidFill>
                <a:latin typeface="Trebuchet MS" panose="020B0603020202020204" pitchFamily="34" charset="0"/>
              </a:rPr>
              <a:t>/Std.</a:t>
            </a:r>
          </a:p>
        </p:txBody>
      </p:sp>
      <p:sp>
        <p:nvSpPr>
          <p:cNvPr id="38" name="Pfeil nach rechts 4">
            <a:extLst>
              <a:ext uri="{FF2B5EF4-FFF2-40B4-BE49-F238E27FC236}">
                <a16:creationId xmlns:a16="http://schemas.microsoft.com/office/drawing/2014/main" id="{5B8F2C7A-353D-4658-954D-491CED9D19DB}"/>
              </a:ext>
            </a:extLst>
          </p:cNvPr>
          <p:cNvSpPr/>
          <p:nvPr/>
        </p:nvSpPr>
        <p:spPr>
          <a:xfrm>
            <a:off x="5937877" y="1864743"/>
            <a:ext cx="754996" cy="362164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buchet MS" panose="020B0603020202020204" pitchFamily="34" charset="0"/>
            </a:endParaRP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68DECFF6-8CC0-4869-8B02-27CDFF1E429B}"/>
              </a:ext>
            </a:extLst>
          </p:cNvPr>
          <p:cNvGrpSpPr/>
          <p:nvPr/>
        </p:nvGrpSpPr>
        <p:grpSpPr>
          <a:xfrm>
            <a:off x="4794957" y="3646194"/>
            <a:ext cx="2351487" cy="575438"/>
            <a:chOff x="318629" y="4203891"/>
            <a:chExt cx="2351487" cy="575438"/>
          </a:xfrm>
        </p:grpSpPr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AFD76028-2F1D-4872-A6A6-2ED1A7F37CFB}"/>
                </a:ext>
              </a:extLst>
            </p:cNvPr>
            <p:cNvSpPr txBox="1"/>
            <p:nvPr/>
          </p:nvSpPr>
          <p:spPr>
            <a:xfrm>
              <a:off x="741062" y="4203891"/>
              <a:ext cx="1929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= 1 €  (Wert)</a:t>
              </a:r>
            </a:p>
          </p:txBody>
        </p:sp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58E22DF9-40A9-4CD3-A34F-2B4C3C84E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8629" y="4232129"/>
              <a:ext cx="547200" cy="54720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43" name="Rechteck 42">
            <a:extLst>
              <a:ext uri="{FF2B5EF4-FFF2-40B4-BE49-F238E27FC236}">
                <a16:creationId xmlns:a16="http://schemas.microsoft.com/office/drawing/2014/main" id="{09D13E5A-861D-424A-9C9B-EDA60F712C4A}"/>
              </a:ext>
            </a:extLst>
          </p:cNvPr>
          <p:cNvSpPr/>
          <p:nvPr/>
        </p:nvSpPr>
        <p:spPr>
          <a:xfrm>
            <a:off x="8544281" y="5980530"/>
            <a:ext cx="2144465" cy="904863"/>
          </a:xfrm>
          <a:prstGeom prst="rect">
            <a:avLst/>
          </a:prstGeom>
          <a:ln w="603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2200" dirty="0">
                <a:solidFill>
                  <a:srgbClr val="009900"/>
                </a:solidFill>
                <a:latin typeface="Trebuchet MS" panose="020B0603020202020204" pitchFamily="34" charset="0"/>
              </a:rPr>
              <a:t>30 ct</a:t>
            </a:r>
          </a:p>
          <a:p>
            <a:pPr algn="ctr">
              <a:lnSpc>
                <a:spcPct val="80000"/>
              </a:lnSpc>
            </a:pPr>
            <a:r>
              <a:rPr lang="de-DE" sz="2200" dirty="0">
                <a:solidFill>
                  <a:srgbClr val="009900"/>
                </a:solidFill>
                <a:latin typeface="Trebuchet MS" panose="020B0603020202020204" pitchFamily="34" charset="0"/>
              </a:rPr>
              <a:t>Mehrwert für</a:t>
            </a:r>
          </a:p>
          <a:p>
            <a:pPr algn="ctr">
              <a:lnSpc>
                <a:spcPct val="80000"/>
              </a:lnSpc>
            </a:pPr>
            <a:r>
              <a:rPr lang="de-DE" sz="2200" dirty="0">
                <a:solidFill>
                  <a:srgbClr val="009900"/>
                </a:solidFill>
                <a:latin typeface="Trebuchet MS" panose="020B0603020202020204" pitchFamily="34" charset="0"/>
              </a:rPr>
              <a:t>Kapitalist*in</a:t>
            </a: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F52269D4-B46A-420F-89AF-DA9F77F37E63}"/>
              </a:ext>
            </a:extLst>
          </p:cNvPr>
          <p:cNvGrpSpPr/>
          <p:nvPr/>
        </p:nvGrpSpPr>
        <p:grpSpPr>
          <a:xfrm>
            <a:off x="2351593" y="4056653"/>
            <a:ext cx="3233083" cy="1860225"/>
            <a:chOff x="827584" y="4056644"/>
            <a:chExt cx="3233083" cy="1860225"/>
          </a:xfrm>
        </p:grpSpPr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3D432570-9CEA-4EDA-BBE7-14EFF621BC3F}"/>
                </a:ext>
              </a:extLst>
            </p:cNvPr>
            <p:cNvSpPr txBox="1"/>
            <p:nvPr/>
          </p:nvSpPr>
          <p:spPr>
            <a:xfrm>
              <a:off x="827584" y="4581119"/>
              <a:ext cx="3194723" cy="1335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50 ct</a:t>
              </a:r>
            </a:p>
            <a:p>
              <a:pPr algn="ctr">
                <a:lnSpc>
                  <a:spcPct val="80000"/>
                </a:lnSpc>
              </a:pPr>
              <a:endParaRPr lang="de-DE" sz="500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Kosten für Zutaten,</a:t>
              </a:r>
            </a:p>
            <a:p>
              <a:pPr algn="ctr">
                <a:lnSpc>
                  <a:spcPct val="80000"/>
                </a:lnSpc>
              </a:pP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Maschinen, Strom, Miete …</a:t>
              </a:r>
            </a:p>
          </p:txBody>
        </p:sp>
        <p:cxnSp>
          <p:nvCxnSpPr>
            <p:cNvPr id="46" name="Gerade Verbindung mit Pfeil 45">
              <a:extLst>
                <a:ext uri="{FF2B5EF4-FFF2-40B4-BE49-F238E27FC236}">
                  <a16:creationId xmlns:a16="http://schemas.microsoft.com/office/drawing/2014/main" id="{ED136231-436F-49FA-99A5-21A286210603}"/>
                </a:ext>
              </a:extLst>
            </p:cNvPr>
            <p:cNvCxnSpPr/>
            <p:nvPr/>
          </p:nvCxnSpPr>
          <p:spPr>
            <a:xfrm flipH="1">
              <a:off x="2598222" y="4056644"/>
              <a:ext cx="1462445" cy="530476"/>
            </a:xfrm>
            <a:prstGeom prst="straightConnector1">
              <a:avLst/>
            </a:prstGeom>
            <a:ln w="6985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7D826628-904D-4560-8862-336EB029544D}"/>
              </a:ext>
            </a:extLst>
          </p:cNvPr>
          <p:cNvCxnSpPr/>
          <p:nvPr/>
        </p:nvCxnSpPr>
        <p:spPr>
          <a:xfrm flipH="1">
            <a:off x="6456000" y="5632502"/>
            <a:ext cx="652166" cy="388795"/>
          </a:xfrm>
          <a:prstGeom prst="straightConnector1">
            <a:avLst/>
          </a:prstGeom>
          <a:ln w="698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F2BA8AEB-8E65-42DB-A2D9-AEC3A1C55F84}"/>
              </a:ext>
            </a:extLst>
          </p:cNvPr>
          <p:cNvCxnSpPr/>
          <p:nvPr/>
        </p:nvCxnSpPr>
        <p:spPr>
          <a:xfrm>
            <a:off x="8616000" y="5610262"/>
            <a:ext cx="647952" cy="411035"/>
          </a:xfrm>
          <a:prstGeom prst="straightConnector1">
            <a:avLst/>
          </a:prstGeom>
          <a:ln w="6985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1FC53281-DC77-4BB0-A083-FA51B4C8883F}"/>
              </a:ext>
            </a:extLst>
          </p:cNvPr>
          <p:cNvSpPr txBox="1"/>
          <p:nvPr/>
        </p:nvSpPr>
        <p:spPr>
          <a:xfrm>
            <a:off x="1934587" y="2719703"/>
            <a:ext cx="2816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Lohnstückkosten = </a:t>
            </a:r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44CC328D-78B4-462D-8481-4C0E943298F6}"/>
              </a:ext>
            </a:extLst>
          </p:cNvPr>
          <p:cNvGrpSpPr/>
          <p:nvPr/>
        </p:nvGrpSpPr>
        <p:grpSpPr>
          <a:xfrm>
            <a:off x="5810558" y="4041464"/>
            <a:ext cx="2150077" cy="858889"/>
            <a:chOff x="4286549" y="4041464"/>
            <a:chExt cx="2150077" cy="858889"/>
          </a:xfrm>
        </p:grpSpPr>
        <p:cxnSp>
          <p:nvCxnSpPr>
            <p:cNvPr id="51" name="Gerade Verbindung mit Pfeil 50">
              <a:extLst>
                <a:ext uri="{FF2B5EF4-FFF2-40B4-BE49-F238E27FC236}">
                  <a16:creationId xmlns:a16="http://schemas.microsoft.com/office/drawing/2014/main" id="{661656D7-C38B-4263-88E0-D5AA6672A27A}"/>
                </a:ext>
              </a:extLst>
            </p:cNvPr>
            <p:cNvCxnSpPr/>
            <p:nvPr/>
          </p:nvCxnSpPr>
          <p:spPr>
            <a:xfrm>
              <a:off x="4286549" y="4041464"/>
              <a:ext cx="1328252" cy="587807"/>
            </a:xfrm>
            <a:prstGeom prst="straightConnector1">
              <a:avLst/>
            </a:prstGeom>
            <a:ln w="6985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60667C3F-CB79-48CB-87FF-86236F22CEE0}"/>
                </a:ext>
              </a:extLst>
            </p:cNvPr>
            <p:cNvSpPr/>
            <p:nvPr/>
          </p:nvSpPr>
          <p:spPr>
            <a:xfrm>
              <a:off x="5561065" y="4512555"/>
              <a:ext cx="875561" cy="3877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e-DE" sz="2400" dirty="0">
                  <a:latin typeface="Trebuchet MS" panose="020B0603020202020204" pitchFamily="34" charset="0"/>
                </a:rPr>
                <a:t>50 ct</a:t>
              </a:r>
            </a:p>
          </p:txBody>
        </p:sp>
      </p:grpSp>
      <p:sp>
        <p:nvSpPr>
          <p:cNvPr id="55" name="Titel 1">
            <a:extLst>
              <a:ext uri="{FF2B5EF4-FFF2-40B4-BE49-F238E27FC236}">
                <a16:creationId xmlns:a16="http://schemas.microsoft.com/office/drawing/2014/main" id="{262E724B-EF34-42D9-94EE-CE9EA4EA7841}"/>
              </a:ext>
            </a:extLst>
          </p:cNvPr>
          <p:cNvSpPr txBox="1">
            <a:spLocks/>
          </p:cNvSpPr>
          <p:nvPr/>
        </p:nvSpPr>
        <p:spPr>
          <a:xfrm>
            <a:off x="696000" y="-41207"/>
            <a:ext cx="11496000" cy="950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rebuchet MS" panose="020B0603020202020204" pitchFamily="34" charset="0"/>
              </a:rPr>
              <a:t> ARBEITSKRAFT ALS GRUNDLAGE VON WERT UND PROFIT</a:t>
            </a: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78242A85-89DE-4E57-B88A-E095D543D0AA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MARX</a:t>
            </a:r>
          </a:p>
        </p:txBody>
      </p:sp>
    </p:spTree>
    <p:extLst>
      <p:ext uri="{BB962C8B-B14F-4D97-AF65-F5344CB8AC3E}">
        <p14:creationId xmlns:p14="http://schemas.microsoft.com/office/powerpoint/2010/main" val="124457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1" grpId="0"/>
      <p:bldP spid="24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43" grpId="0"/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9385E546-EBAC-42F3-A02A-DD6D8A03B6DE}"/>
              </a:ext>
            </a:extLst>
          </p:cNvPr>
          <p:cNvSpPr txBox="1"/>
          <p:nvPr/>
        </p:nvSpPr>
        <p:spPr>
          <a:xfrm>
            <a:off x="9287090" y="6963446"/>
            <a:ext cx="1112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Trebuchet MS" panose="020B0603020202020204" pitchFamily="34" charset="0"/>
              </a:rPr>
              <a:t> </a:t>
            </a:r>
          </a:p>
          <a:p>
            <a:pPr algn="ctr"/>
            <a:endParaRPr lang="de-DE" sz="1600" dirty="0">
              <a:latin typeface="Trebuchet MS" panose="020B0603020202020204" pitchFamily="34" charset="0"/>
            </a:endParaRPr>
          </a:p>
        </p:txBody>
      </p:sp>
      <p:sp>
        <p:nvSpPr>
          <p:cNvPr id="42" name="Titel 1">
            <a:extLst>
              <a:ext uri="{FF2B5EF4-FFF2-40B4-BE49-F238E27FC236}">
                <a16:creationId xmlns:a16="http://schemas.microsoft.com/office/drawing/2014/main" id="{56BEBFB4-AFB7-4B8C-AF76-7C336393A468}"/>
              </a:ext>
            </a:extLst>
          </p:cNvPr>
          <p:cNvSpPr txBox="1">
            <a:spLocks/>
          </p:cNvSpPr>
          <p:nvPr/>
        </p:nvSpPr>
        <p:spPr>
          <a:xfrm>
            <a:off x="0" y="138793"/>
            <a:ext cx="12192000" cy="950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rebuchet MS" panose="020B0603020202020204" pitchFamily="34" charset="0"/>
              </a:rPr>
              <a:t>STRUKTUR DES KAPITALISMUS:</a:t>
            </a:r>
          </a:p>
          <a:p>
            <a:r>
              <a:rPr lang="de-DE" dirty="0">
                <a:latin typeface="Trebuchet MS" panose="020B0603020202020204" pitchFamily="34" charset="0"/>
              </a:rPr>
              <a:t>UNGEPLANTE PRODUKTION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2B2AB6-097A-4A77-B2B8-5206AFA2110C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12191999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de-DE" b="0" dirty="0">
              <a:solidFill>
                <a:srgbClr val="376092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161368-7570-422E-9F1B-FE2E94DFE64C}"/>
              </a:ext>
            </a:extLst>
          </p:cNvPr>
          <p:cNvSpPr txBox="1">
            <a:spLocks/>
          </p:cNvSpPr>
          <p:nvPr/>
        </p:nvSpPr>
        <p:spPr>
          <a:xfrm>
            <a:off x="1676400" y="-16"/>
            <a:ext cx="9144000" cy="50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de-DE" dirty="0">
              <a:solidFill>
                <a:schemeClr val="tx2">
                  <a:lumMod val="60000"/>
                  <a:lumOff val="40000"/>
                </a:schemeClr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CAD51B5-540B-4535-8E5C-80D525399E09}"/>
              </a:ext>
            </a:extLst>
          </p:cNvPr>
          <p:cNvGrpSpPr/>
          <p:nvPr/>
        </p:nvGrpSpPr>
        <p:grpSpPr>
          <a:xfrm>
            <a:off x="-69400" y="1089000"/>
            <a:ext cx="4320400" cy="4554719"/>
            <a:chOff x="-127751" y="1083765"/>
            <a:chExt cx="4320400" cy="4554719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F9AE5D2-FDA7-4F04-A535-0B7575669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370414" y="2960591"/>
              <a:ext cx="630244" cy="126048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6AA78CD7-B8A4-416E-B273-8ED8FC761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675885" y="3635953"/>
              <a:ext cx="630244" cy="126048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A27ACD30-C1A4-4491-B1EF-C99CACC71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3111284" y="2976115"/>
              <a:ext cx="630244" cy="126048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D6BB3E80-6B15-4BF5-945E-6369D4955D46}"/>
                </a:ext>
              </a:extLst>
            </p:cNvPr>
            <p:cNvSpPr txBox="1"/>
            <p:nvPr/>
          </p:nvSpPr>
          <p:spPr>
            <a:xfrm>
              <a:off x="-127751" y="4315430"/>
              <a:ext cx="1622637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Back AG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976B7E1-DE0D-464C-B42A-EBE63A6A9C26}"/>
                </a:ext>
              </a:extLst>
            </p:cNvPr>
            <p:cNvSpPr txBox="1"/>
            <p:nvPr/>
          </p:nvSpPr>
          <p:spPr>
            <a:xfrm>
              <a:off x="1165497" y="4955220"/>
              <a:ext cx="1714094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Backhaus </a:t>
              </a:r>
            </a:p>
            <a:p>
              <a:pPr algn="ctr">
                <a:lnSpc>
                  <a:spcPct val="80000"/>
                </a:lnSpc>
              </a:pP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GmbH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726B8618-44EE-476E-AF1F-EAE2C82053C0}"/>
                </a:ext>
              </a:extLst>
            </p:cNvPr>
            <p:cNvSpPr txBox="1"/>
            <p:nvPr/>
          </p:nvSpPr>
          <p:spPr>
            <a:xfrm>
              <a:off x="2570012" y="4213177"/>
              <a:ext cx="1622637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Bäckerei </a:t>
              </a:r>
            </a:p>
            <a:p>
              <a:pPr algn="ctr">
                <a:lnSpc>
                  <a:spcPct val="80000"/>
                </a:lnSpc>
              </a:pPr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AG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7B24435D-8B6A-4A08-B804-DC8D8CD58940}"/>
                </a:ext>
              </a:extLst>
            </p:cNvPr>
            <p:cNvSpPr txBox="1"/>
            <p:nvPr/>
          </p:nvSpPr>
          <p:spPr>
            <a:xfrm>
              <a:off x="1243668" y="1083765"/>
              <a:ext cx="16226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e-DE" sz="30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2022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44DE48A-36ED-404A-8501-1246EF2D9034}"/>
              </a:ext>
            </a:extLst>
          </p:cNvPr>
          <p:cNvGrpSpPr/>
          <p:nvPr/>
        </p:nvGrpSpPr>
        <p:grpSpPr>
          <a:xfrm>
            <a:off x="5135430" y="1089000"/>
            <a:ext cx="6627806" cy="2303589"/>
            <a:chOff x="5135430" y="1089000"/>
            <a:chExt cx="6627806" cy="2303589"/>
          </a:xfrm>
        </p:grpSpPr>
        <p:pic>
          <p:nvPicPr>
            <p:cNvPr id="22" name="Picture 2" descr="Aktuelle Nachrichten - Inland Ausland Wirtschaft | tagesschau.de">
              <a:extLst>
                <a:ext uri="{FF2B5EF4-FFF2-40B4-BE49-F238E27FC236}">
                  <a16:creationId xmlns:a16="http://schemas.microsoft.com/office/drawing/2014/main" id="{A76B083E-D78D-4452-9876-50BCD74ED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686" y="1629000"/>
              <a:ext cx="1134286" cy="10870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06" name="Rechteck: abgerundete Ecken 105">
              <a:extLst>
                <a:ext uri="{FF2B5EF4-FFF2-40B4-BE49-F238E27FC236}">
                  <a16:creationId xmlns:a16="http://schemas.microsoft.com/office/drawing/2014/main" id="{87160F82-91B8-4DF8-8ABB-7DF910431969}"/>
                </a:ext>
              </a:extLst>
            </p:cNvPr>
            <p:cNvSpPr/>
            <p:nvPr/>
          </p:nvSpPr>
          <p:spPr>
            <a:xfrm>
              <a:off x="5135430" y="1512501"/>
              <a:ext cx="6627806" cy="1880088"/>
            </a:xfrm>
            <a:prstGeom prst="round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  <a:p>
              <a:pPr algn="ctr"/>
              <a:r>
                <a:rPr lang="de-DE" sz="2400" b="1" u="sng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Backindustrie am Boden!</a:t>
              </a:r>
            </a:p>
            <a:p>
              <a:pPr algn="ctr"/>
              <a:endParaRPr lang="de-DE" sz="2400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  <a:p>
              <a:pPr algn="ctr"/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           wichtige Industrie bricht zusammen..</a:t>
              </a:r>
            </a:p>
            <a:p>
              <a:pPr algn="ctr"/>
              <a:r>
                <a:rPr lang="de-DE" sz="2400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… Überproduktion … Massenentlassungen …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19E376A1-067D-4892-8B02-2495739CEE6B}"/>
                </a:ext>
              </a:extLst>
            </p:cNvPr>
            <p:cNvSpPr txBox="1"/>
            <p:nvPr/>
          </p:nvSpPr>
          <p:spPr>
            <a:xfrm>
              <a:off x="7596329" y="1089000"/>
              <a:ext cx="16226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e-DE" sz="3000" dirty="0">
                  <a:solidFill>
                    <a:srgbClr val="376092"/>
                  </a:solidFill>
                  <a:latin typeface="Trebuchet MS" panose="020B0603020202020204" pitchFamily="34" charset="0"/>
                </a:rPr>
                <a:t>2027</a:t>
              </a:r>
              <a:endParaRPr lang="de-DE" sz="2800" dirty="0">
                <a:solidFill>
                  <a:srgbClr val="376092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B2F2CD9-E3E4-4A68-B8DC-817C74385CFF}"/>
              </a:ext>
            </a:extLst>
          </p:cNvPr>
          <p:cNvGrpSpPr/>
          <p:nvPr/>
        </p:nvGrpSpPr>
        <p:grpSpPr>
          <a:xfrm>
            <a:off x="4296000" y="1629000"/>
            <a:ext cx="594065" cy="3240000"/>
            <a:chOff x="4296000" y="1629000"/>
            <a:chExt cx="594065" cy="3240000"/>
          </a:xfrm>
        </p:grpSpPr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690E3C3F-8A53-4C4B-BBB0-515FC6D56829}"/>
                </a:ext>
              </a:extLst>
            </p:cNvPr>
            <p:cNvCxnSpPr/>
            <p:nvPr/>
          </p:nvCxnSpPr>
          <p:spPr>
            <a:xfrm flipV="1">
              <a:off x="4296000" y="1629000"/>
              <a:ext cx="594065" cy="0"/>
            </a:xfrm>
            <a:prstGeom prst="straightConnector1">
              <a:avLst/>
            </a:prstGeom>
            <a:ln w="793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E28884A6-4C68-437D-A40D-DFE31C6C4EEA}"/>
                </a:ext>
              </a:extLst>
            </p:cNvPr>
            <p:cNvCxnSpPr/>
            <p:nvPr/>
          </p:nvCxnSpPr>
          <p:spPr>
            <a:xfrm flipV="1">
              <a:off x="4296000" y="2709000"/>
              <a:ext cx="594065" cy="0"/>
            </a:xfrm>
            <a:prstGeom prst="straightConnector1">
              <a:avLst/>
            </a:prstGeom>
            <a:ln w="793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E7102125-2983-4690-9AD8-34C432512223}"/>
                </a:ext>
              </a:extLst>
            </p:cNvPr>
            <p:cNvCxnSpPr/>
            <p:nvPr/>
          </p:nvCxnSpPr>
          <p:spPr>
            <a:xfrm flipV="1">
              <a:off x="4296000" y="3789000"/>
              <a:ext cx="594065" cy="0"/>
            </a:xfrm>
            <a:prstGeom prst="straightConnector1">
              <a:avLst/>
            </a:prstGeom>
            <a:ln w="793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35722A79-A409-478C-BAF4-B46B80562A78}"/>
                </a:ext>
              </a:extLst>
            </p:cNvPr>
            <p:cNvCxnSpPr/>
            <p:nvPr/>
          </p:nvCxnSpPr>
          <p:spPr>
            <a:xfrm flipV="1">
              <a:off x="4296000" y="4869000"/>
              <a:ext cx="594065" cy="0"/>
            </a:xfrm>
            <a:prstGeom prst="straightConnector1">
              <a:avLst/>
            </a:prstGeom>
            <a:ln w="793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F0D34784-18AB-4CF4-8952-A0197EF919AD}"/>
              </a:ext>
            </a:extLst>
          </p:cNvPr>
          <p:cNvGrpSpPr/>
          <p:nvPr/>
        </p:nvGrpSpPr>
        <p:grpSpPr>
          <a:xfrm>
            <a:off x="688897" y="1434205"/>
            <a:ext cx="2745566" cy="2194416"/>
            <a:chOff x="688897" y="1434205"/>
            <a:chExt cx="2745566" cy="2194416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00356FB3-FC5F-4F3A-8BA9-8041EEFC8D97}"/>
                </a:ext>
              </a:extLst>
            </p:cNvPr>
            <p:cNvGrpSpPr/>
            <p:nvPr/>
          </p:nvGrpSpPr>
          <p:grpSpPr>
            <a:xfrm>
              <a:off x="688897" y="1434205"/>
              <a:ext cx="2745566" cy="1372784"/>
              <a:chOff x="498975" y="1436380"/>
              <a:chExt cx="2745566" cy="1372784"/>
            </a:xfrm>
          </p:grpSpPr>
          <p:pic>
            <p:nvPicPr>
              <p:cNvPr id="54" name="Grafik 53">
                <a:extLst>
                  <a:ext uri="{FF2B5EF4-FFF2-40B4-BE49-F238E27FC236}">
                    <a16:creationId xmlns:a16="http://schemas.microsoft.com/office/drawing/2014/main" id="{C1599F0D-DCEA-4A38-B649-E93B06857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98975" y="1436380"/>
                <a:ext cx="2745566" cy="1372784"/>
              </a:xfrm>
              <a:prstGeom prst="rect">
                <a:avLst/>
              </a:prstGeom>
            </p:spPr>
          </p:pic>
          <p:sp>
            <p:nvSpPr>
              <p:cNvPr id="55" name="Textfeld 54">
                <a:extLst>
                  <a:ext uri="{FF2B5EF4-FFF2-40B4-BE49-F238E27FC236}">
                    <a16:creationId xmlns:a16="http://schemas.microsoft.com/office/drawing/2014/main" id="{1309B807-1A4C-4F31-B625-56D12958A26D}"/>
                  </a:ext>
                </a:extLst>
              </p:cNvPr>
              <p:cNvSpPr txBox="1"/>
              <p:nvPr/>
            </p:nvSpPr>
            <p:spPr>
              <a:xfrm>
                <a:off x="529580" y="1837617"/>
                <a:ext cx="2654408" cy="68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de-DE" sz="24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Brezelproduktion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de-DE" sz="24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ausbauen</a:t>
                </a:r>
              </a:p>
            </p:txBody>
          </p:sp>
        </p:grpSp>
        <p:sp>
          <p:nvSpPr>
            <p:cNvPr id="56" name="Flussdiagramm: Verbinder 55">
              <a:extLst>
                <a:ext uri="{FF2B5EF4-FFF2-40B4-BE49-F238E27FC236}">
                  <a16:creationId xmlns:a16="http://schemas.microsoft.com/office/drawing/2014/main" id="{C40DE53B-540B-4755-9E15-CCB608D95191}"/>
                </a:ext>
              </a:extLst>
            </p:cNvPr>
            <p:cNvSpPr>
              <a:spLocks noChangeAspect="1"/>
            </p:cNvSpPr>
            <p:nvPr/>
          </p:nvSpPr>
          <p:spPr>
            <a:xfrm rot="15727621">
              <a:off x="2017925" y="3227103"/>
              <a:ext cx="142918" cy="142918"/>
            </a:xfrm>
            <a:prstGeom prst="flowChartConnector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7" name="Flussdiagramm: Verbinder 56">
              <a:extLst>
                <a:ext uri="{FF2B5EF4-FFF2-40B4-BE49-F238E27FC236}">
                  <a16:creationId xmlns:a16="http://schemas.microsoft.com/office/drawing/2014/main" id="{AC393EEA-6864-43DC-8361-41708214EF42}"/>
                </a:ext>
              </a:extLst>
            </p:cNvPr>
            <p:cNvSpPr>
              <a:spLocks noChangeAspect="1"/>
            </p:cNvSpPr>
            <p:nvPr/>
          </p:nvSpPr>
          <p:spPr>
            <a:xfrm rot="15727621" flipV="1">
              <a:off x="2015657" y="3521249"/>
              <a:ext cx="107372" cy="107372"/>
            </a:xfrm>
            <a:prstGeom prst="flowChartConnector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8" name="Flussdiagramm: Verbinder 57">
              <a:extLst>
                <a:ext uri="{FF2B5EF4-FFF2-40B4-BE49-F238E27FC236}">
                  <a16:creationId xmlns:a16="http://schemas.microsoft.com/office/drawing/2014/main" id="{B4646727-6204-4BDE-862D-9B2280F87EA2}"/>
                </a:ext>
              </a:extLst>
            </p:cNvPr>
            <p:cNvSpPr>
              <a:spLocks noChangeAspect="1"/>
            </p:cNvSpPr>
            <p:nvPr/>
          </p:nvSpPr>
          <p:spPr>
            <a:xfrm rot="15727621">
              <a:off x="1997481" y="2836656"/>
              <a:ext cx="231314" cy="231314"/>
            </a:xfrm>
            <a:prstGeom prst="flowChartConnector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0" name="Flussdiagramm: Verbinder 59">
              <a:extLst>
                <a:ext uri="{FF2B5EF4-FFF2-40B4-BE49-F238E27FC236}">
                  <a16:creationId xmlns:a16="http://schemas.microsoft.com/office/drawing/2014/main" id="{28726332-4E74-4A3F-B43B-7E98FE687890}"/>
                </a:ext>
              </a:extLst>
            </p:cNvPr>
            <p:cNvSpPr>
              <a:spLocks noChangeAspect="1"/>
            </p:cNvSpPr>
            <p:nvPr/>
          </p:nvSpPr>
          <p:spPr>
            <a:xfrm rot="15727621">
              <a:off x="850463" y="2723007"/>
              <a:ext cx="142918" cy="142918"/>
            </a:xfrm>
            <a:prstGeom prst="flowChartConnector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1" name="Flussdiagramm: Verbinder 60">
              <a:extLst>
                <a:ext uri="{FF2B5EF4-FFF2-40B4-BE49-F238E27FC236}">
                  <a16:creationId xmlns:a16="http://schemas.microsoft.com/office/drawing/2014/main" id="{2B30304E-6BB0-42FB-9569-22D1504954DF}"/>
                </a:ext>
              </a:extLst>
            </p:cNvPr>
            <p:cNvSpPr>
              <a:spLocks noChangeAspect="1"/>
            </p:cNvSpPr>
            <p:nvPr/>
          </p:nvSpPr>
          <p:spPr>
            <a:xfrm rot="15727621" flipV="1">
              <a:off x="760994" y="2881887"/>
              <a:ext cx="107372" cy="107372"/>
            </a:xfrm>
            <a:prstGeom prst="flowChartConnector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3" name="Flussdiagramm: Verbinder 62">
              <a:extLst>
                <a:ext uri="{FF2B5EF4-FFF2-40B4-BE49-F238E27FC236}">
                  <a16:creationId xmlns:a16="http://schemas.microsoft.com/office/drawing/2014/main" id="{FC34723A-2462-418E-AB8F-239FA2443DB9}"/>
                </a:ext>
              </a:extLst>
            </p:cNvPr>
            <p:cNvSpPr>
              <a:spLocks noChangeAspect="1"/>
            </p:cNvSpPr>
            <p:nvPr/>
          </p:nvSpPr>
          <p:spPr>
            <a:xfrm rot="15727621" flipV="1">
              <a:off x="3274601" y="2881887"/>
              <a:ext cx="107372" cy="107372"/>
            </a:xfrm>
            <a:prstGeom prst="flowChartConnector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4" name="Flussdiagramm: Verbinder 63">
              <a:extLst>
                <a:ext uri="{FF2B5EF4-FFF2-40B4-BE49-F238E27FC236}">
                  <a16:creationId xmlns:a16="http://schemas.microsoft.com/office/drawing/2014/main" id="{4829D8A7-EEA7-46A7-96BF-B1C9A3BE8A51}"/>
                </a:ext>
              </a:extLst>
            </p:cNvPr>
            <p:cNvSpPr>
              <a:spLocks noChangeAspect="1"/>
            </p:cNvSpPr>
            <p:nvPr/>
          </p:nvSpPr>
          <p:spPr>
            <a:xfrm rot="15727621">
              <a:off x="3149585" y="2723006"/>
              <a:ext cx="142918" cy="142918"/>
            </a:xfrm>
            <a:prstGeom prst="flowChartConnector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9C011F1-68CB-438A-8151-E32623987EA1}"/>
              </a:ext>
            </a:extLst>
          </p:cNvPr>
          <p:cNvGrpSpPr/>
          <p:nvPr/>
        </p:nvGrpSpPr>
        <p:grpSpPr>
          <a:xfrm>
            <a:off x="4652796" y="3529693"/>
            <a:ext cx="5472684" cy="3294218"/>
            <a:chOff x="4652796" y="3529693"/>
            <a:chExt cx="5472684" cy="3294218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1683299C-7880-42C2-B7EC-D5729BADD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6772886" y="5094153"/>
              <a:ext cx="630244" cy="1260488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BC651B45-F5F8-4859-BFA1-09E521B7BA13}"/>
                </a:ext>
              </a:extLst>
            </p:cNvPr>
            <p:cNvGrpSpPr/>
            <p:nvPr/>
          </p:nvGrpSpPr>
          <p:grpSpPr>
            <a:xfrm>
              <a:off x="4652796" y="3529693"/>
              <a:ext cx="5472684" cy="3294218"/>
              <a:chOff x="4652796" y="3529693"/>
              <a:chExt cx="5472684" cy="3294218"/>
            </a:xfrm>
          </p:grpSpPr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F0E2FA26-3A80-4E53-88CB-0AE2E13F33B0}"/>
                  </a:ext>
                </a:extLst>
              </p:cNvPr>
              <p:cNvSpPr txBox="1"/>
              <p:nvPr/>
            </p:nvSpPr>
            <p:spPr>
              <a:xfrm>
                <a:off x="6276689" y="6350905"/>
                <a:ext cx="1622637" cy="387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de-DE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rebuchet MS" panose="020B0603020202020204" pitchFamily="34" charset="0"/>
                  </a:rPr>
                  <a:t>Back AG</a:t>
                </a:r>
              </a:p>
            </p:txBody>
          </p:sp>
          <p:grpSp>
            <p:nvGrpSpPr>
              <p:cNvPr id="105" name="Gruppieren 104">
                <a:extLst>
                  <a:ext uri="{FF2B5EF4-FFF2-40B4-BE49-F238E27FC236}">
                    <a16:creationId xmlns:a16="http://schemas.microsoft.com/office/drawing/2014/main" id="{377705B0-09DC-4305-BC8C-3C186A621220}"/>
                  </a:ext>
                </a:extLst>
              </p:cNvPr>
              <p:cNvGrpSpPr/>
              <p:nvPr/>
            </p:nvGrpSpPr>
            <p:grpSpPr>
              <a:xfrm>
                <a:off x="5063770" y="3529693"/>
                <a:ext cx="5061710" cy="2504926"/>
                <a:chOff x="5063770" y="3529693"/>
                <a:chExt cx="5061710" cy="2504926"/>
              </a:xfrm>
            </p:grpSpPr>
            <p:grpSp>
              <p:nvGrpSpPr>
                <p:cNvPr id="75" name="Gruppieren 74">
                  <a:extLst>
                    <a:ext uri="{FF2B5EF4-FFF2-40B4-BE49-F238E27FC236}">
                      <a16:creationId xmlns:a16="http://schemas.microsoft.com/office/drawing/2014/main" id="{3E9EACCA-0810-46FD-87D2-BAFA12150313}"/>
                    </a:ext>
                  </a:extLst>
                </p:cNvPr>
                <p:cNvGrpSpPr/>
                <p:nvPr/>
              </p:nvGrpSpPr>
              <p:grpSpPr>
                <a:xfrm>
                  <a:off x="7471072" y="4874341"/>
                  <a:ext cx="2654408" cy="1160278"/>
                  <a:chOff x="732061" y="1648886"/>
                  <a:chExt cx="2654408" cy="1160278"/>
                </a:xfrm>
              </p:grpSpPr>
              <p:pic>
                <p:nvPicPr>
                  <p:cNvPr id="76" name="Grafik 75">
                    <a:extLst>
                      <a:ext uri="{FF2B5EF4-FFF2-40B4-BE49-F238E27FC236}">
                        <a16:creationId xmlns:a16="http://schemas.microsoft.com/office/drawing/2014/main" id="{494FD58F-1B9E-4B47-B972-D462606E01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3985" y="1648886"/>
                    <a:ext cx="2320555" cy="1160278"/>
                  </a:xfrm>
                  <a:prstGeom prst="rect">
                    <a:avLst/>
                  </a:prstGeom>
                </p:spPr>
              </p:pic>
              <p:sp>
                <p:nvSpPr>
                  <p:cNvPr id="77" name="Textfeld 76">
                    <a:extLst>
                      <a:ext uri="{FF2B5EF4-FFF2-40B4-BE49-F238E27FC236}">
                        <a16:creationId xmlns:a16="http://schemas.microsoft.com/office/drawing/2014/main" id="{2C9A7EE2-998E-4F1A-94C3-9039C3DC13DB}"/>
                      </a:ext>
                    </a:extLst>
                  </p:cNvPr>
                  <p:cNvSpPr txBox="1"/>
                  <p:nvPr/>
                </p:nvSpPr>
                <p:spPr>
                  <a:xfrm>
                    <a:off x="732061" y="1723220"/>
                    <a:ext cx="2654408" cy="9787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80000"/>
                      </a:lnSpc>
                    </a:pPr>
                    <a:r>
                      <a:rPr lang="de-DE" sz="2400" dirty="0">
                        <a:solidFill>
                          <a:srgbClr val="002060"/>
                        </a:solidFill>
                        <a:latin typeface="Trebuchet MS" panose="020B0603020202020204" pitchFamily="34" charset="0"/>
                      </a:rPr>
                      <a:t>… und Arbeiter*innen entlassen</a:t>
                    </a:r>
                  </a:p>
                </p:txBody>
              </p:sp>
            </p:grpSp>
            <p:pic>
              <p:nvPicPr>
                <p:cNvPr id="68" name="Grafik 67">
                  <a:extLst>
                    <a:ext uri="{FF2B5EF4-FFF2-40B4-BE49-F238E27FC236}">
                      <a16:creationId xmlns:a16="http://schemas.microsoft.com/office/drawing/2014/main" id="{4389AC60-4F12-4F1F-8CFC-1CD1F9E1B8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5429" y="3537827"/>
                  <a:ext cx="1535761" cy="1535761"/>
                </a:xfrm>
                <a:prstGeom prst="rect">
                  <a:avLst/>
                </a:prstGeom>
              </p:spPr>
            </p:pic>
            <p:grpSp>
              <p:nvGrpSpPr>
                <p:cNvPr id="69" name="Gruppieren 68">
                  <a:extLst>
                    <a:ext uri="{FF2B5EF4-FFF2-40B4-BE49-F238E27FC236}">
                      <a16:creationId xmlns:a16="http://schemas.microsoft.com/office/drawing/2014/main" id="{5DFC7D24-6DCC-4F5A-864B-2075C9D39F8D}"/>
                    </a:ext>
                  </a:extLst>
                </p:cNvPr>
                <p:cNvGrpSpPr/>
                <p:nvPr/>
              </p:nvGrpSpPr>
              <p:grpSpPr>
                <a:xfrm>
                  <a:off x="6739834" y="3529693"/>
                  <a:ext cx="2596166" cy="1283171"/>
                  <a:chOff x="129690" y="1436380"/>
                  <a:chExt cx="2678853" cy="1324908"/>
                </a:xfrm>
              </p:grpSpPr>
              <p:pic>
                <p:nvPicPr>
                  <p:cNvPr id="70" name="Grafik 69">
                    <a:extLst>
                      <a:ext uri="{FF2B5EF4-FFF2-40B4-BE49-F238E27FC236}">
                        <a16:creationId xmlns:a16="http://schemas.microsoft.com/office/drawing/2014/main" id="{F7601596-C7B2-43B8-AFB2-732C06BA759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9690" y="1436380"/>
                    <a:ext cx="2649814" cy="1324908"/>
                  </a:xfrm>
                  <a:prstGeom prst="rect">
                    <a:avLst/>
                  </a:prstGeom>
                </p:spPr>
              </p:pic>
              <p:sp>
                <p:nvSpPr>
                  <p:cNvPr id="71" name="Textfeld 70">
                    <a:extLst>
                      <a:ext uri="{FF2B5EF4-FFF2-40B4-BE49-F238E27FC236}">
                        <a16:creationId xmlns:a16="http://schemas.microsoft.com/office/drawing/2014/main" id="{15F913B1-AE96-41D4-B0B5-2CDE3D2B8A4D}"/>
                      </a:ext>
                    </a:extLst>
                  </p:cNvPr>
                  <p:cNvSpPr txBox="1"/>
                  <p:nvPr/>
                </p:nvSpPr>
                <p:spPr>
                  <a:xfrm>
                    <a:off x="154135" y="1623913"/>
                    <a:ext cx="2654408" cy="9787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80000"/>
                      </a:lnSpc>
                    </a:pPr>
                    <a:r>
                      <a:rPr lang="de-DE" sz="2400" dirty="0">
                        <a:solidFill>
                          <a:srgbClr val="002060"/>
                        </a:solidFill>
                        <a:latin typeface="Trebuchet MS" panose="020B0603020202020204" pitchFamily="34" charset="0"/>
                      </a:rPr>
                      <a:t>Dann muss ich</a:t>
                    </a:r>
                  </a:p>
                  <a:p>
                    <a:pPr algn="ctr">
                      <a:lnSpc>
                        <a:spcPct val="80000"/>
                      </a:lnSpc>
                    </a:pPr>
                    <a:r>
                      <a:rPr lang="de-DE" sz="2400" dirty="0">
                        <a:solidFill>
                          <a:srgbClr val="002060"/>
                        </a:solidFill>
                        <a:latin typeface="Trebuchet MS" panose="020B0603020202020204" pitchFamily="34" charset="0"/>
                      </a:rPr>
                      <a:t> sie wohl wegwerfen </a:t>
                    </a:r>
                  </a:p>
                </p:txBody>
              </p:sp>
            </p:grpSp>
            <p:sp>
              <p:nvSpPr>
                <p:cNvPr id="72" name="Flussdiagramm: Verbinder 71">
                  <a:extLst>
                    <a:ext uri="{FF2B5EF4-FFF2-40B4-BE49-F238E27FC236}">
                      <a16:creationId xmlns:a16="http://schemas.microsoft.com/office/drawing/2014/main" id="{754CBCF8-417D-42E9-AE46-9A2B23D1FC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5727621" flipV="1">
                  <a:off x="6762785" y="5028539"/>
                  <a:ext cx="107372" cy="107372"/>
                </a:xfrm>
                <a:prstGeom prst="flowChartConnector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73" name="Flussdiagramm: Verbinder 72">
                  <a:extLst>
                    <a:ext uri="{FF2B5EF4-FFF2-40B4-BE49-F238E27FC236}">
                      <a16:creationId xmlns:a16="http://schemas.microsoft.com/office/drawing/2014/main" id="{834397A7-946E-49CA-A183-05AE5295C2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5727621">
                  <a:off x="6637769" y="4869658"/>
                  <a:ext cx="142918" cy="142918"/>
                </a:xfrm>
                <a:prstGeom prst="flowChartConnector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78" name="Flussdiagramm: Verbinder 77">
                  <a:extLst>
                    <a:ext uri="{FF2B5EF4-FFF2-40B4-BE49-F238E27FC236}">
                      <a16:creationId xmlns:a16="http://schemas.microsoft.com/office/drawing/2014/main" id="{F72F464A-ADE0-44E6-9780-29129B1B95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5727621" flipV="1">
                  <a:off x="7068210" y="5026046"/>
                  <a:ext cx="107372" cy="107372"/>
                </a:xfrm>
                <a:prstGeom prst="flowChartConnector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79" name="Flussdiagramm: Verbinder 78">
                  <a:extLst>
                    <a:ext uri="{FF2B5EF4-FFF2-40B4-BE49-F238E27FC236}">
                      <a16:creationId xmlns:a16="http://schemas.microsoft.com/office/drawing/2014/main" id="{77B3BF62-96F6-4010-A44A-F0F5B5755B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5727621">
                  <a:off x="7174397" y="4842703"/>
                  <a:ext cx="142918" cy="142918"/>
                </a:xfrm>
                <a:prstGeom prst="flowChartConnector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80" name="Flussdiagramm: Verbinder 79">
                  <a:extLst>
                    <a:ext uri="{FF2B5EF4-FFF2-40B4-BE49-F238E27FC236}">
                      <a16:creationId xmlns:a16="http://schemas.microsoft.com/office/drawing/2014/main" id="{5CBCD210-093D-444F-AA51-B4936BEED3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5727621">
                  <a:off x="7489324" y="5112113"/>
                  <a:ext cx="142918" cy="142918"/>
                </a:xfrm>
                <a:prstGeom prst="flowChartConnector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81" name="Flussdiagramm: Verbinder 80">
                  <a:extLst>
                    <a:ext uri="{FF2B5EF4-FFF2-40B4-BE49-F238E27FC236}">
                      <a16:creationId xmlns:a16="http://schemas.microsoft.com/office/drawing/2014/main" id="{A9EE2B79-2D95-4463-92A4-3BF984788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5727621" flipV="1">
                  <a:off x="7291568" y="5127117"/>
                  <a:ext cx="107372" cy="107372"/>
                </a:xfrm>
                <a:prstGeom prst="flowChartConnector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67" name="Textfeld 66">
                  <a:extLst>
                    <a:ext uri="{FF2B5EF4-FFF2-40B4-BE49-F238E27FC236}">
                      <a16:creationId xmlns:a16="http://schemas.microsoft.com/office/drawing/2014/main" id="{8AA28C13-F38A-4E12-818C-84CE3F0999C9}"/>
                    </a:ext>
                  </a:extLst>
                </p:cNvPr>
                <p:cNvSpPr txBox="1"/>
                <p:nvPr/>
              </p:nvSpPr>
              <p:spPr>
                <a:xfrm>
                  <a:off x="5063770" y="3825116"/>
                  <a:ext cx="1675464" cy="9949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de-DE" sz="2400" dirty="0">
                      <a:solidFill>
                        <a:srgbClr val="002060"/>
                      </a:solidFill>
                      <a:latin typeface="Trebuchet MS" panose="020B0603020202020204" pitchFamily="34" charset="0"/>
                    </a:rPr>
                    <a:t>Niemand 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de-DE" sz="2400" dirty="0">
                      <a:solidFill>
                        <a:srgbClr val="002060"/>
                      </a:solidFill>
                      <a:latin typeface="Trebuchet MS" panose="020B0603020202020204" pitchFamily="34" charset="0"/>
                    </a:rPr>
                    <a:t>kauft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de-DE" sz="2400" dirty="0">
                      <a:solidFill>
                        <a:srgbClr val="002060"/>
                      </a:solidFill>
                      <a:latin typeface="Trebuchet MS" panose="020B0603020202020204" pitchFamily="34" charset="0"/>
                    </a:rPr>
                    <a:t>Brezeln</a:t>
                  </a:r>
                </a:p>
              </p:txBody>
            </p:sp>
          </p:grpSp>
          <p:grpSp>
            <p:nvGrpSpPr>
              <p:cNvPr id="102" name="Gruppieren 101">
                <a:extLst>
                  <a:ext uri="{FF2B5EF4-FFF2-40B4-BE49-F238E27FC236}">
                    <a16:creationId xmlns:a16="http://schemas.microsoft.com/office/drawing/2014/main" id="{AD23D628-234E-4DCD-B4C9-4A7DCD1BF513}"/>
                  </a:ext>
                </a:extLst>
              </p:cNvPr>
              <p:cNvGrpSpPr/>
              <p:nvPr/>
            </p:nvGrpSpPr>
            <p:grpSpPr>
              <a:xfrm>
                <a:off x="4652796" y="5073588"/>
                <a:ext cx="1786747" cy="1750323"/>
                <a:chOff x="4825241" y="5042464"/>
                <a:chExt cx="1786747" cy="1750323"/>
              </a:xfrm>
            </p:grpSpPr>
            <p:pic>
              <p:nvPicPr>
                <p:cNvPr id="92" name="Grafik 91">
                  <a:extLst>
                    <a:ext uri="{FF2B5EF4-FFF2-40B4-BE49-F238E27FC236}">
                      <a16:creationId xmlns:a16="http://schemas.microsoft.com/office/drawing/2014/main" id="{A52D4E1B-0E35-4B2C-BAE2-CD1E8C8945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58749" y="5680313"/>
                  <a:ext cx="442309" cy="442309"/>
                </a:xfrm>
                <a:prstGeom prst="rect">
                  <a:avLst/>
                </a:prstGeom>
              </p:spPr>
            </p:pic>
            <p:grpSp>
              <p:nvGrpSpPr>
                <p:cNvPr id="101" name="Gruppieren 100">
                  <a:extLst>
                    <a:ext uri="{FF2B5EF4-FFF2-40B4-BE49-F238E27FC236}">
                      <a16:creationId xmlns:a16="http://schemas.microsoft.com/office/drawing/2014/main" id="{7204BA0C-22E5-4723-87FE-86943AFE0DF4}"/>
                    </a:ext>
                  </a:extLst>
                </p:cNvPr>
                <p:cNvGrpSpPr/>
                <p:nvPr/>
              </p:nvGrpSpPr>
              <p:grpSpPr>
                <a:xfrm>
                  <a:off x="4825241" y="5042464"/>
                  <a:ext cx="1786747" cy="1750323"/>
                  <a:chOff x="4819772" y="5046627"/>
                  <a:chExt cx="1786747" cy="1750323"/>
                </a:xfrm>
              </p:grpSpPr>
              <p:pic>
                <p:nvPicPr>
                  <p:cNvPr id="86" name="Grafik 85">
                    <a:extLst>
                      <a:ext uri="{FF2B5EF4-FFF2-40B4-BE49-F238E27FC236}">
                        <a16:creationId xmlns:a16="http://schemas.microsoft.com/office/drawing/2014/main" id="{70E419D9-5BE9-40EC-9950-DC0FCF5FFA7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19772" y="6354641"/>
                    <a:ext cx="442309" cy="442309"/>
                  </a:xfrm>
                  <a:prstGeom prst="rect">
                    <a:avLst/>
                  </a:prstGeom>
                </p:spPr>
              </p:pic>
              <p:pic>
                <p:nvPicPr>
                  <p:cNvPr id="87" name="Grafik 86">
                    <a:extLst>
                      <a:ext uri="{FF2B5EF4-FFF2-40B4-BE49-F238E27FC236}">
                        <a16:creationId xmlns:a16="http://schemas.microsoft.com/office/drawing/2014/main" id="{1097DB3F-CEBF-4B23-8E8E-2C149C95D9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57869" y="6346361"/>
                    <a:ext cx="442309" cy="442309"/>
                  </a:xfrm>
                  <a:prstGeom prst="rect">
                    <a:avLst/>
                  </a:prstGeom>
                </p:spPr>
              </p:pic>
              <p:pic>
                <p:nvPicPr>
                  <p:cNvPr id="88" name="Grafik 87">
                    <a:extLst>
                      <a:ext uri="{FF2B5EF4-FFF2-40B4-BE49-F238E27FC236}">
                        <a16:creationId xmlns:a16="http://schemas.microsoft.com/office/drawing/2014/main" id="{D7839AB5-822B-42B3-AAA5-0789288FC1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95966" y="6346361"/>
                    <a:ext cx="442309" cy="442309"/>
                  </a:xfrm>
                  <a:prstGeom prst="rect">
                    <a:avLst/>
                  </a:prstGeom>
                </p:spPr>
              </p:pic>
              <p:pic>
                <p:nvPicPr>
                  <p:cNvPr id="89" name="Grafik 88">
                    <a:extLst>
                      <a:ext uri="{FF2B5EF4-FFF2-40B4-BE49-F238E27FC236}">
                        <a16:creationId xmlns:a16="http://schemas.microsoft.com/office/drawing/2014/main" id="{D730C9B0-FA48-467A-8C7F-2C5B08D85B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30940" y="6342345"/>
                    <a:ext cx="442309" cy="442309"/>
                  </a:xfrm>
                  <a:prstGeom prst="rect">
                    <a:avLst/>
                  </a:prstGeom>
                </p:spPr>
              </p:pic>
              <p:pic>
                <p:nvPicPr>
                  <p:cNvPr id="90" name="Grafik 89">
                    <a:extLst>
                      <a:ext uri="{FF2B5EF4-FFF2-40B4-BE49-F238E27FC236}">
                        <a16:creationId xmlns:a16="http://schemas.microsoft.com/office/drawing/2014/main" id="{B48E8E1C-2033-4CCC-A5F9-4C023BD563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59760" y="5689955"/>
                    <a:ext cx="442309" cy="442309"/>
                  </a:xfrm>
                  <a:prstGeom prst="rect">
                    <a:avLst/>
                  </a:prstGeom>
                </p:spPr>
              </p:pic>
              <p:pic>
                <p:nvPicPr>
                  <p:cNvPr id="91" name="Grafik 90">
                    <a:extLst>
                      <a:ext uri="{FF2B5EF4-FFF2-40B4-BE49-F238E27FC236}">
                        <a16:creationId xmlns:a16="http://schemas.microsoft.com/office/drawing/2014/main" id="{B04B1100-D96E-4B81-A44F-12C1D98010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97857" y="5681675"/>
                    <a:ext cx="442309" cy="442309"/>
                  </a:xfrm>
                  <a:prstGeom prst="rect">
                    <a:avLst/>
                  </a:prstGeom>
                </p:spPr>
              </p:pic>
              <p:pic>
                <p:nvPicPr>
                  <p:cNvPr id="94" name="Grafik 93">
                    <a:extLst>
                      <a:ext uri="{FF2B5EF4-FFF2-40B4-BE49-F238E27FC236}">
                        <a16:creationId xmlns:a16="http://schemas.microsoft.com/office/drawing/2014/main" id="{19226654-6D0C-4319-BCF9-5637B563D9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25496" y="5046627"/>
                    <a:ext cx="442309" cy="442309"/>
                  </a:xfrm>
                  <a:prstGeom prst="rect">
                    <a:avLst/>
                  </a:prstGeom>
                </p:spPr>
              </p:pic>
              <p:pic>
                <p:nvPicPr>
                  <p:cNvPr id="95" name="Grafik 94">
                    <a:extLst>
                      <a:ext uri="{FF2B5EF4-FFF2-40B4-BE49-F238E27FC236}">
                        <a16:creationId xmlns:a16="http://schemas.microsoft.com/office/drawing/2014/main" id="{9F146878-1955-4357-9CBD-A3A5A70935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88078" y="5365205"/>
                    <a:ext cx="442309" cy="442309"/>
                  </a:xfrm>
                  <a:prstGeom prst="rect">
                    <a:avLst/>
                  </a:prstGeom>
                </p:spPr>
              </p:pic>
              <p:pic>
                <p:nvPicPr>
                  <p:cNvPr id="96" name="Grafik 95">
                    <a:extLst>
                      <a:ext uri="{FF2B5EF4-FFF2-40B4-BE49-F238E27FC236}">
                        <a16:creationId xmlns:a16="http://schemas.microsoft.com/office/drawing/2014/main" id="{6E826216-D9F5-49B8-B4DB-E24563047B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37367" y="5368322"/>
                    <a:ext cx="442309" cy="442309"/>
                  </a:xfrm>
                  <a:prstGeom prst="rect">
                    <a:avLst/>
                  </a:prstGeom>
                </p:spPr>
              </p:pic>
              <p:pic>
                <p:nvPicPr>
                  <p:cNvPr id="97" name="Grafik 96">
                    <a:extLst>
                      <a:ext uri="{FF2B5EF4-FFF2-40B4-BE49-F238E27FC236}">
                        <a16:creationId xmlns:a16="http://schemas.microsoft.com/office/drawing/2014/main" id="{D4BE9F07-147F-40B7-B8AF-35B33AAF088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53042" y="6029633"/>
                    <a:ext cx="442309" cy="442309"/>
                  </a:xfrm>
                  <a:prstGeom prst="rect">
                    <a:avLst/>
                  </a:prstGeom>
                </p:spPr>
              </p:pic>
              <p:pic>
                <p:nvPicPr>
                  <p:cNvPr id="98" name="Grafik 97">
                    <a:extLst>
                      <a:ext uri="{FF2B5EF4-FFF2-40B4-BE49-F238E27FC236}">
                        <a16:creationId xmlns:a16="http://schemas.microsoft.com/office/drawing/2014/main" id="{DF83807D-5EE8-4C30-B1F3-95239F6B7A1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91139" y="6021353"/>
                    <a:ext cx="442309" cy="442309"/>
                  </a:xfrm>
                  <a:prstGeom prst="rect">
                    <a:avLst/>
                  </a:prstGeom>
                </p:spPr>
              </p:pic>
              <p:pic>
                <p:nvPicPr>
                  <p:cNvPr id="99" name="Grafik 98">
                    <a:extLst>
                      <a:ext uri="{FF2B5EF4-FFF2-40B4-BE49-F238E27FC236}">
                        <a16:creationId xmlns:a16="http://schemas.microsoft.com/office/drawing/2014/main" id="{EDDADAAD-5B0B-4004-BB5E-D0FBE0D046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29236" y="6021353"/>
                    <a:ext cx="442309" cy="442309"/>
                  </a:xfrm>
                  <a:prstGeom prst="rect">
                    <a:avLst/>
                  </a:prstGeom>
                </p:spPr>
              </p:pic>
              <p:pic>
                <p:nvPicPr>
                  <p:cNvPr id="100" name="Grafik 99">
                    <a:extLst>
                      <a:ext uri="{FF2B5EF4-FFF2-40B4-BE49-F238E27FC236}">
                        <a16:creationId xmlns:a16="http://schemas.microsoft.com/office/drawing/2014/main" id="{4B39B3CD-F236-40E5-B47E-BEBDCB46AF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64210" y="6017337"/>
                    <a:ext cx="442309" cy="442309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EF899F4-6BC1-4258-B58A-CA4620935352}"/>
              </a:ext>
            </a:extLst>
          </p:cNvPr>
          <p:cNvGrpSpPr/>
          <p:nvPr/>
        </p:nvGrpSpPr>
        <p:grpSpPr>
          <a:xfrm>
            <a:off x="8318302" y="4635831"/>
            <a:ext cx="4228164" cy="2201101"/>
            <a:chOff x="8318302" y="4635831"/>
            <a:chExt cx="4228164" cy="2201101"/>
          </a:xfrm>
        </p:grpSpPr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F4908DDE-7E19-4A43-809A-505A439B2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596000" y="5531022"/>
              <a:ext cx="1305910" cy="1305910"/>
            </a:xfrm>
            <a:prstGeom prst="rect">
              <a:avLst/>
            </a:prstGeom>
          </p:spPr>
        </p:pic>
        <p:cxnSp>
          <p:nvCxnSpPr>
            <p:cNvPr id="82" name="Gerade Verbindung mit Pfeil 81">
              <a:extLst>
                <a:ext uri="{FF2B5EF4-FFF2-40B4-BE49-F238E27FC236}">
                  <a16:creationId xmlns:a16="http://schemas.microsoft.com/office/drawing/2014/main" id="{6B0B90D3-2361-400C-A53B-EFB4FCEC60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8302" y="6419797"/>
              <a:ext cx="2274757" cy="17085"/>
            </a:xfrm>
            <a:prstGeom prst="straightConnector1">
              <a:avLst/>
            </a:prstGeom>
            <a:ln w="793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Gruppieren 110">
              <a:extLst>
                <a:ext uri="{FF2B5EF4-FFF2-40B4-BE49-F238E27FC236}">
                  <a16:creationId xmlns:a16="http://schemas.microsoft.com/office/drawing/2014/main" id="{368C1691-6606-4528-9D9A-1A0B3A854A4C}"/>
                </a:ext>
              </a:extLst>
            </p:cNvPr>
            <p:cNvGrpSpPr/>
            <p:nvPr/>
          </p:nvGrpSpPr>
          <p:grpSpPr>
            <a:xfrm>
              <a:off x="9973990" y="4635831"/>
              <a:ext cx="2572476" cy="1252330"/>
              <a:chOff x="9973990" y="4635831"/>
              <a:chExt cx="2572476" cy="1252330"/>
            </a:xfrm>
          </p:grpSpPr>
          <p:pic>
            <p:nvPicPr>
              <p:cNvPr id="107" name="Grafik 106">
                <a:extLst>
                  <a:ext uri="{FF2B5EF4-FFF2-40B4-BE49-F238E27FC236}">
                    <a16:creationId xmlns:a16="http://schemas.microsoft.com/office/drawing/2014/main" id="{9811F644-8CF5-4E3A-B31A-749BBCCCD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304482" y="4635831"/>
                <a:ext cx="1834488" cy="916643"/>
              </a:xfrm>
              <a:prstGeom prst="rect">
                <a:avLst/>
              </a:prstGeom>
            </p:spPr>
          </p:pic>
          <p:sp>
            <p:nvSpPr>
              <p:cNvPr id="108" name="Textfeld 107">
                <a:extLst>
                  <a:ext uri="{FF2B5EF4-FFF2-40B4-BE49-F238E27FC236}">
                    <a16:creationId xmlns:a16="http://schemas.microsoft.com/office/drawing/2014/main" id="{0B02E5EC-820D-49CC-B181-3ABF8F57E0C1}"/>
                  </a:ext>
                </a:extLst>
              </p:cNvPr>
              <p:cNvSpPr txBox="1"/>
              <p:nvPr/>
            </p:nvSpPr>
            <p:spPr>
              <a:xfrm>
                <a:off x="9973990" y="4771216"/>
                <a:ext cx="2572476" cy="68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de-DE" sz="24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Ich habe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de-DE" sz="2400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Hunger!</a:t>
                </a:r>
              </a:p>
            </p:txBody>
          </p:sp>
          <p:sp>
            <p:nvSpPr>
              <p:cNvPr id="109" name="Flussdiagramm: Verbinder 108">
                <a:extLst>
                  <a:ext uri="{FF2B5EF4-FFF2-40B4-BE49-F238E27FC236}">
                    <a16:creationId xmlns:a16="http://schemas.microsoft.com/office/drawing/2014/main" id="{79BDD5C3-AE92-4CE5-8665-89C188C864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5727621">
                <a:off x="11122052" y="5576365"/>
                <a:ext cx="142918" cy="142918"/>
              </a:xfrm>
              <a:prstGeom prst="flowChartConnector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10" name="Flussdiagramm: Verbinder 109">
                <a:extLst>
                  <a:ext uri="{FF2B5EF4-FFF2-40B4-BE49-F238E27FC236}">
                    <a16:creationId xmlns:a16="http://schemas.microsoft.com/office/drawing/2014/main" id="{9E5B02E5-A31F-4079-9611-8B55CE23E9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5727621" flipV="1">
                <a:off x="11119784" y="5780789"/>
                <a:ext cx="107372" cy="107372"/>
              </a:xfrm>
              <a:prstGeom prst="flowChartConnector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sp>
        <p:nvSpPr>
          <p:cNvPr id="83" name="Rechteck 82">
            <a:extLst>
              <a:ext uri="{FF2B5EF4-FFF2-40B4-BE49-F238E27FC236}">
                <a16:creationId xmlns:a16="http://schemas.microsoft.com/office/drawing/2014/main" id="{117E3681-A3BD-457F-BF9C-5479F34D2980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MARX</a:t>
            </a:r>
          </a:p>
        </p:txBody>
      </p:sp>
    </p:spTree>
    <p:extLst>
      <p:ext uri="{BB962C8B-B14F-4D97-AF65-F5344CB8AC3E}">
        <p14:creationId xmlns:p14="http://schemas.microsoft.com/office/powerpoint/2010/main" val="403931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9385E546-EBAC-42F3-A02A-DD6D8A03B6DE}"/>
              </a:ext>
            </a:extLst>
          </p:cNvPr>
          <p:cNvSpPr txBox="1"/>
          <p:nvPr/>
        </p:nvSpPr>
        <p:spPr>
          <a:xfrm>
            <a:off x="9287090" y="6963446"/>
            <a:ext cx="1112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Trebuchet MS" panose="020B0603020202020204" pitchFamily="34" charset="0"/>
              </a:rPr>
              <a:t> </a:t>
            </a:r>
          </a:p>
          <a:p>
            <a:pPr algn="ctr"/>
            <a:endParaRPr lang="de-DE" sz="2400" dirty="0">
              <a:latin typeface="Trebuchet MS" panose="020B0603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339C79-B882-4EB1-AF46-398AB8A241CD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12191999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de-DE" sz="2400" dirty="0">
              <a:solidFill>
                <a:srgbClr val="376092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93F9B6F-2419-4BD7-B175-ABE100481826}"/>
              </a:ext>
            </a:extLst>
          </p:cNvPr>
          <p:cNvSpPr txBox="1">
            <a:spLocks/>
          </p:cNvSpPr>
          <p:nvPr/>
        </p:nvSpPr>
        <p:spPr>
          <a:xfrm>
            <a:off x="1676400" y="-16"/>
            <a:ext cx="9144000" cy="50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de-DE" sz="2400" b="1" dirty="0">
              <a:solidFill>
                <a:schemeClr val="tx2">
                  <a:lumMod val="60000"/>
                  <a:lumOff val="40000"/>
                </a:schemeClr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86DA072-EF0A-430A-A528-A983A3DC8310}"/>
              </a:ext>
            </a:extLst>
          </p:cNvPr>
          <p:cNvSpPr/>
          <p:nvPr/>
        </p:nvSpPr>
        <p:spPr>
          <a:xfrm>
            <a:off x="0" y="886393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Kapitalismus beruht auf Klassenverhältnis  </a:t>
            </a:r>
          </a:p>
          <a:p>
            <a:pPr algn="ctr"/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 </a:t>
            </a:r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Kapital kann nur durch Ausbeutung von Arbeiter*innen verwertet werden (G-G')</a:t>
            </a:r>
          </a:p>
        </p:txBody>
      </p:sp>
      <p:sp>
        <p:nvSpPr>
          <p:cNvPr id="14" name="Richtungspfeil 88">
            <a:extLst>
              <a:ext uri="{FF2B5EF4-FFF2-40B4-BE49-F238E27FC236}">
                <a16:creationId xmlns:a16="http://schemas.microsoft.com/office/drawing/2014/main" id="{F6603E2D-5413-4244-A632-36B2B0A2732E}"/>
              </a:ext>
            </a:extLst>
          </p:cNvPr>
          <p:cNvSpPr/>
          <p:nvPr/>
        </p:nvSpPr>
        <p:spPr>
          <a:xfrm>
            <a:off x="2188324" y="3114553"/>
            <a:ext cx="1908000" cy="746495"/>
          </a:xfrm>
          <a:prstGeom prst="homePlat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009900"/>
                </a:solidFill>
                <a:latin typeface="Trebuchet MS" panose="020B0603020202020204" pitchFamily="34" charset="0"/>
              </a:rPr>
              <a:t>Löhne senken! </a:t>
            </a:r>
          </a:p>
        </p:txBody>
      </p:sp>
      <p:sp>
        <p:nvSpPr>
          <p:cNvPr id="15" name="Richtungspfeil 94">
            <a:extLst>
              <a:ext uri="{FF2B5EF4-FFF2-40B4-BE49-F238E27FC236}">
                <a16:creationId xmlns:a16="http://schemas.microsoft.com/office/drawing/2014/main" id="{66B43CB1-95A1-4672-A5A7-91934BE4CE44}"/>
              </a:ext>
            </a:extLst>
          </p:cNvPr>
          <p:cNvSpPr/>
          <p:nvPr/>
        </p:nvSpPr>
        <p:spPr>
          <a:xfrm flipH="1">
            <a:off x="8243283" y="3119342"/>
            <a:ext cx="1908000" cy="746495"/>
          </a:xfrm>
          <a:prstGeom prst="homePlate">
            <a:avLst/>
          </a:prstGeom>
          <a:noFill/>
          <a:ln w="28575">
            <a:solidFill>
              <a:srgbClr val="376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76092"/>
                </a:solidFill>
                <a:latin typeface="Trebuchet MS" panose="020B0603020202020204" pitchFamily="34" charset="0"/>
              </a:rPr>
              <a:t>Löhne</a:t>
            </a:r>
          </a:p>
          <a:p>
            <a:pPr algn="ctr"/>
            <a:r>
              <a:rPr lang="de-DE" sz="2400" dirty="0">
                <a:solidFill>
                  <a:srgbClr val="376092"/>
                </a:solidFill>
                <a:latin typeface="Trebuchet MS" panose="020B0603020202020204" pitchFamily="34" charset="0"/>
              </a:rPr>
              <a:t>erhöhen</a:t>
            </a:r>
            <a:r>
              <a:rPr lang="de-DE" sz="2400" b="1" dirty="0">
                <a:solidFill>
                  <a:srgbClr val="376092"/>
                </a:solidFill>
                <a:latin typeface="Trebuchet MS" panose="020B0603020202020204" pitchFamily="34" charset="0"/>
              </a:rPr>
              <a:t>!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99DEFB1-CBF0-4F9D-82AB-8FDCDD3D172D}"/>
              </a:ext>
            </a:extLst>
          </p:cNvPr>
          <p:cNvSpPr/>
          <p:nvPr/>
        </p:nvSpPr>
        <p:spPr>
          <a:xfrm>
            <a:off x="0" y="60212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Klassenverhältnis ist immer umkämpft </a:t>
            </a:r>
          </a:p>
          <a:p>
            <a:pPr algn="ctr"/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 Kapitalismus ist bestimmt von Klassenkampf</a:t>
            </a:r>
            <a:endParaRPr lang="de-DE" sz="2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6886333F-2798-4E06-9FF8-E57063E72DAF}"/>
              </a:ext>
            </a:extLst>
          </p:cNvPr>
          <p:cNvGrpSpPr/>
          <p:nvPr/>
        </p:nvGrpSpPr>
        <p:grpSpPr>
          <a:xfrm>
            <a:off x="4476000" y="3113555"/>
            <a:ext cx="3593278" cy="2576507"/>
            <a:chOff x="4116271" y="3015225"/>
            <a:chExt cx="3593278" cy="2576507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7236E175-13F5-4EC4-B946-799B6F544573}"/>
                </a:ext>
              </a:extLst>
            </p:cNvPr>
            <p:cNvSpPr/>
            <p:nvPr/>
          </p:nvSpPr>
          <p:spPr>
            <a:xfrm>
              <a:off x="4241155" y="3540154"/>
              <a:ext cx="3294845" cy="1274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e-DE" sz="2400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Interessen-/ Klassengegensatz zwischen Kapital und Arbeit </a:t>
              </a:r>
            </a:p>
          </p:txBody>
        </p:sp>
        <p:sp>
          <p:nvSpPr>
            <p:cNvPr id="18" name="Gewitterblitz 17">
              <a:extLst>
                <a:ext uri="{FF2B5EF4-FFF2-40B4-BE49-F238E27FC236}">
                  <a16:creationId xmlns:a16="http://schemas.microsoft.com/office/drawing/2014/main" id="{44272DEC-5BC4-4BCE-83F9-57A8738F4D6E}"/>
                </a:ext>
              </a:extLst>
            </p:cNvPr>
            <p:cNvSpPr/>
            <p:nvPr/>
          </p:nvSpPr>
          <p:spPr>
            <a:xfrm rot="2132529">
              <a:off x="4116271" y="3015225"/>
              <a:ext cx="695910" cy="734139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>
                <a:latin typeface="Trebuchet MS" panose="020B0603020202020204" pitchFamily="34" charset="0"/>
              </a:endParaRPr>
            </a:p>
          </p:txBody>
        </p:sp>
        <p:sp>
          <p:nvSpPr>
            <p:cNvPr id="19" name="Gewitterblitz 18">
              <a:extLst>
                <a:ext uri="{FF2B5EF4-FFF2-40B4-BE49-F238E27FC236}">
                  <a16:creationId xmlns:a16="http://schemas.microsoft.com/office/drawing/2014/main" id="{B024EDA6-D8E8-4D51-8621-C2FEF4E82D29}"/>
                </a:ext>
              </a:extLst>
            </p:cNvPr>
            <p:cNvSpPr/>
            <p:nvPr/>
          </p:nvSpPr>
          <p:spPr>
            <a:xfrm rot="2132529">
              <a:off x="7013639" y="4817577"/>
              <a:ext cx="695910" cy="734139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>
                <a:latin typeface="Trebuchet MS" panose="020B0603020202020204" pitchFamily="34" charset="0"/>
              </a:endParaRPr>
            </a:p>
          </p:txBody>
        </p:sp>
        <p:sp>
          <p:nvSpPr>
            <p:cNvPr id="20" name="Gewitterblitz 19">
              <a:extLst>
                <a:ext uri="{FF2B5EF4-FFF2-40B4-BE49-F238E27FC236}">
                  <a16:creationId xmlns:a16="http://schemas.microsoft.com/office/drawing/2014/main" id="{DC03CF0F-57C2-4F31-B2FF-46A41B368CFB}"/>
                </a:ext>
              </a:extLst>
            </p:cNvPr>
            <p:cNvSpPr/>
            <p:nvPr/>
          </p:nvSpPr>
          <p:spPr>
            <a:xfrm rot="2132529">
              <a:off x="4171540" y="4857593"/>
              <a:ext cx="695910" cy="734139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>
                <a:latin typeface="Trebuchet MS" panose="020B0603020202020204" pitchFamily="34" charset="0"/>
              </a:endParaRPr>
            </a:p>
          </p:txBody>
        </p:sp>
        <p:sp>
          <p:nvSpPr>
            <p:cNvPr id="21" name="Gewitterblitz 20">
              <a:extLst>
                <a:ext uri="{FF2B5EF4-FFF2-40B4-BE49-F238E27FC236}">
                  <a16:creationId xmlns:a16="http://schemas.microsoft.com/office/drawing/2014/main" id="{59914ACA-5D53-46D9-B7EA-9011E6029A15}"/>
                </a:ext>
              </a:extLst>
            </p:cNvPr>
            <p:cNvSpPr/>
            <p:nvPr/>
          </p:nvSpPr>
          <p:spPr>
            <a:xfrm rot="2132529">
              <a:off x="6964550" y="3057649"/>
              <a:ext cx="695910" cy="734139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>
                <a:latin typeface="Trebuchet MS" panose="020B0603020202020204" pitchFamily="34" charset="0"/>
              </a:endParaRPr>
            </a:p>
          </p:txBody>
        </p:sp>
      </p:grpSp>
      <p:sp>
        <p:nvSpPr>
          <p:cNvPr id="23" name="Richtungspfeil 29">
            <a:extLst>
              <a:ext uri="{FF2B5EF4-FFF2-40B4-BE49-F238E27FC236}">
                <a16:creationId xmlns:a16="http://schemas.microsoft.com/office/drawing/2014/main" id="{F8D63246-D2A4-40D9-994A-7380ADF7D35A}"/>
              </a:ext>
            </a:extLst>
          </p:cNvPr>
          <p:cNvSpPr/>
          <p:nvPr/>
        </p:nvSpPr>
        <p:spPr>
          <a:xfrm>
            <a:off x="2186222" y="4156726"/>
            <a:ext cx="1908000" cy="746495"/>
          </a:xfrm>
          <a:prstGeom prst="homePlat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009900"/>
                </a:solidFill>
                <a:latin typeface="Trebuchet MS" panose="020B0603020202020204" pitchFamily="34" charset="0"/>
              </a:rPr>
              <a:t>längere Arbeitszeit</a:t>
            </a:r>
          </a:p>
        </p:txBody>
      </p:sp>
      <p:sp>
        <p:nvSpPr>
          <p:cNvPr id="24" name="Richtungspfeil 30">
            <a:extLst>
              <a:ext uri="{FF2B5EF4-FFF2-40B4-BE49-F238E27FC236}">
                <a16:creationId xmlns:a16="http://schemas.microsoft.com/office/drawing/2014/main" id="{73C35104-25BB-448A-9E54-68FCB9A5BD55}"/>
              </a:ext>
            </a:extLst>
          </p:cNvPr>
          <p:cNvSpPr/>
          <p:nvPr/>
        </p:nvSpPr>
        <p:spPr>
          <a:xfrm>
            <a:off x="2190647" y="5182813"/>
            <a:ext cx="1908000" cy="746495"/>
          </a:xfrm>
          <a:prstGeom prst="homePlat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rgbClr val="009900"/>
                </a:solidFill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25" name="Richtungspfeil 31">
            <a:extLst>
              <a:ext uri="{FF2B5EF4-FFF2-40B4-BE49-F238E27FC236}">
                <a16:creationId xmlns:a16="http://schemas.microsoft.com/office/drawing/2014/main" id="{18592F5A-E677-4D8D-BF88-CE20F72D040F}"/>
              </a:ext>
            </a:extLst>
          </p:cNvPr>
          <p:cNvSpPr/>
          <p:nvPr/>
        </p:nvSpPr>
        <p:spPr>
          <a:xfrm flipH="1">
            <a:off x="8243283" y="4141487"/>
            <a:ext cx="1908000" cy="746495"/>
          </a:xfrm>
          <a:prstGeom prst="homePlate">
            <a:avLst/>
          </a:prstGeom>
          <a:noFill/>
          <a:ln w="28575">
            <a:solidFill>
              <a:srgbClr val="376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76092"/>
                </a:solidFill>
                <a:latin typeface="Trebuchet MS" panose="020B0603020202020204" pitchFamily="34" charset="0"/>
              </a:rPr>
              <a:t>kürzere Arbeitszeit</a:t>
            </a:r>
          </a:p>
        </p:txBody>
      </p:sp>
      <p:sp>
        <p:nvSpPr>
          <p:cNvPr id="26" name="Richtungspfeil 32">
            <a:extLst>
              <a:ext uri="{FF2B5EF4-FFF2-40B4-BE49-F238E27FC236}">
                <a16:creationId xmlns:a16="http://schemas.microsoft.com/office/drawing/2014/main" id="{F9BB73C1-E940-48EA-B36B-5068B22689D5}"/>
              </a:ext>
            </a:extLst>
          </p:cNvPr>
          <p:cNvSpPr/>
          <p:nvPr/>
        </p:nvSpPr>
        <p:spPr>
          <a:xfrm flipH="1">
            <a:off x="8243283" y="5179664"/>
            <a:ext cx="1908000" cy="746495"/>
          </a:xfrm>
          <a:prstGeom prst="homePlate">
            <a:avLst/>
          </a:prstGeom>
          <a:noFill/>
          <a:ln w="28575">
            <a:solidFill>
              <a:srgbClr val="376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376092"/>
                </a:solidFill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28DD1374-4CF4-4AF8-8FEF-15E87E9D7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000"/>
            <a:ext cx="12192000" cy="729000"/>
          </a:xfrm>
        </p:spPr>
        <p:txBody>
          <a:bodyPr>
            <a:normAutofit/>
          </a:bodyPr>
          <a:lstStyle/>
          <a:p>
            <a:r>
              <a:rPr lang="de-DE" dirty="0">
                <a:latin typeface="Trebuchet MS" panose="020B0603020202020204" pitchFamily="34" charset="0"/>
              </a:rPr>
              <a:t>KAPITALISMUS UND (KLASSEN-)KAMPF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E061FF18-7BB3-4670-9D74-8A1AFB0BEB8C}"/>
              </a:ext>
            </a:extLst>
          </p:cNvPr>
          <p:cNvGrpSpPr/>
          <p:nvPr/>
        </p:nvGrpSpPr>
        <p:grpSpPr>
          <a:xfrm>
            <a:off x="-312712" y="1844824"/>
            <a:ext cx="3718904" cy="2332427"/>
            <a:chOff x="-312712" y="1844824"/>
            <a:chExt cx="3718904" cy="2332427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8111A41-CF9A-4B26-A06F-A00F7D40E16E}"/>
                </a:ext>
              </a:extLst>
            </p:cNvPr>
            <p:cNvSpPr txBox="1"/>
            <p:nvPr/>
          </p:nvSpPr>
          <p:spPr>
            <a:xfrm>
              <a:off x="-312712" y="1844824"/>
              <a:ext cx="37189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u="sng" dirty="0">
                  <a:solidFill>
                    <a:srgbClr val="009900"/>
                  </a:solidFill>
                  <a:latin typeface="Trebuchet MS" panose="020B0603020202020204" pitchFamily="34" charset="0"/>
                </a:rPr>
                <a:t>Bourgeoisie</a:t>
              </a:r>
            </a:p>
            <a:p>
              <a:pPr algn="ctr"/>
              <a:r>
                <a:rPr lang="de-DE" sz="2400" dirty="0">
                  <a:solidFill>
                    <a:srgbClr val="009900"/>
                  </a:solidFill>
                  <a:latin typeface="Trebuchet MS" panose="020B0603020202020204" pitchFamily="34" charset="0"/>
                </a:rPr>
                <a:t>Besitzer*innen von Produktionsmitteln</a:t>
              </a: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A01465B8-CD51-4FA5-B2CF-1B3B0D187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0478" y="2916161"/>
              <a:ext cx="623993" cy="1247986"/>
            </a:xfrm>
            <a:prstGeom prst="rect">
              <a:avLst/>
            </a:prstGeom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24BAB5D8-0A6E-46D6-ABAB-9F25E4567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32007" y="2929265"/>
              <a:ext cx="623993" cy="1247986"/>
            </a:xfrm>
            <a:prstGeom prst="rect">
              <a:avLst/>
            </a:prstGeom>
          </p:spPr>
        </p:pic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F96FC0DD-4659-4F72-9F91-14C24A426270}"/>
              </a:ext>
            </a:extLst>
          </p:cNvPr>
          <p:cNvGrpSpPr/>
          <p:nvPr/>
        </p:nvGrpSpPr>
        <p:grpSpPr>
          <a:xfrm>
            <a:off x="9012832" y="1844824"/>
            <a:ext cx="3275856" cy="4761998"/>
            <a:chOff x="9012832" y="1844824"/>
            <a:chExt cx="3275856" cy="4761998"/>
          </a:xfrm>
        </p:grpSpPr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8930D5FD-CD13-46E9-861B-FD6C3543CC78}"/>
                </a:ext>
              </a:extLst>
            </p:cNvPr>
            <p:cNvSpPr txBox="1"/>
            <p:nvPr/>
          </p:nvSpPr>
          <p:spPr>
            <a:xfrm>
              <a:off x="9012832" y="1844824"/>
              <a:ext cx="32758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u="sng" dirty="0">
                  <a:solidFill>
                    <a:srgbClr val="376092"/>
                  </a:solidFill>
                  <a:latin typeface="Trebuchet MS" panose="020B0603020202020204" pitchFamily="34" charset="0"/>
                </a:rPr>
                <a:t>Proletariat</a:t>
              </a:r>
            </a:p>
            <a:p>
              <a:pPr algn="ctr"/>
              <a:r>
                <a:rPr lang="de-DE" sz="2400" dirty="0">
                  <a:solidFill>
                    <a:srgbClr val="376092"/>
                  </a:solidFill>
                  <a:latin typeface="Trebuchet MS" panose="020B0603020202020204" pitchFamily="34" charset="0"/>
                </a:rPr>
                <a:t>doppelt freie Lohnarbeiter*innen</a:t>
              </a:r>
            </a:p>
          </p:txBody>
        </p:sp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9C446510-4244-4FF2-B2EA-FF804BDDD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36000" y="2967796"/>
              <a:ext cx="623993" cy="1247986"/>
            </a:xfrm>
            <a:prstGeom prst="rect">
              <a:avLst/>
            </a:prstGeom>
          </p:spPr>
        </p:pic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C5D930B3-4EEF-4234-B45C-162AF9D98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820400" y="2967796"/>
              <a:ext cx="623993" cy="1247986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82B4259F-7967-4F88-8C6D-71B1F3DE2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439822" y="2967796"/>
              <a:ext cx="623993" cy="1247986"/>
            </a:xfrm>
            <a:prstGeom prst="rect">
              <a:avLst/>
            </a:prstGeom>
          </p:spPr>
        </p:pic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500C5545-975E-404B-BB29-4610120F5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66589" y="4173879"/>
              <a:ext cx="623993" cy="1247986"/>
            </a:xfrm>
            <a:prstGeom prst="rect">
              <a:avLst/>
            </a:prstGeom>
          </p:spPr>
        </p:pic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10320A23-E98B-463A-878A-5721690CC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850989" y="4173879"/>
              <a:ext cx="623993" cy="1247986"/>
            </a:xfrm>
            <a:prstGeom prst="rect">
              <a:avLst/>
            </a:prstGeom>
          </p:spPr>
        </p:pic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26EDBD3D-1539-4A5E-83D9-38638287E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470411" y="4173879"/>
              <a:ext cx="623993" cy="1247986"/>
            </a:xfrm>
            <a:prstGeom prst="rect">
              <a:avLst/>
            </a:prstGeom>
          </p:spPr>
        </p:pic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23F0D746-9700-43DE-BEF9-F4CC15BFC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66589" y="5358836"/>
              <a:ext cx="623993" cy="1247986"/>
            </a:xfrm>
            <a:prstGeom prst="rect">
              <a:avLst/>
            </a:prstGeom>
          </p:spPr>
        </p:pic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1D52CEC1-1548-4612-BBA7-96020D88E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850989" y="5358836"/>
              <a:ext cx="623993" cy="1247986"/>
            </a:xfrm>
            <a:prstGeom prst="rect">
              <a:avLst/>
            </a:prstGeom>
          </p:spPr>
        </p:pic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64B933FF-CEA0-4A07-9E66-A30730248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470411" y="5358836"/>
              <a:ext cx="623993" cy="1247986"/>
            </a:xfrm>
            <a:prstGeom prst="rect">
              <a:avLst/>
            </a:prstGeom>
          </p:spPr>
        </p:pic>
      </p:grpSp>
      <p:sp>
        <p:nvSpPr>
          <p:cNvPr id="38" name="Rechteck 37">
            <a:extLst>
              <a:ext uri="{FF2B5EF4-FFF2-40B4-BE49-F238E27FC236}">
                <a16:creationId xmlns:a16="http://schemas.microsoft.com/office/drawing/2014/main" id="{39E57AA4-7FFA-4625-9632-35E41B106F33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MARX</a:t>
            </a:r>
          </a:p>
        </p:txBody>
      </p:sp>
    </p:spTree>
    <p:extLst>
      <p:ext uri="{BB962C8B-B14F-4D97-AF65-F5344CB8AC3E}">
        <p14:creationId xmlns:p14="http://schemas.microsoft.com/office/powerpoint/2010/main" val="320985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/>
      <p:bldP spid="23" grpId="0" animBg="1"/>
      <p:bldP spid="24" grpId="0" animBg="1"/>
      <p:bldP spid="25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9385E546-EBAC-42F3-A02A-DD6D8A03B6DE}"/>
              </a:ext>
            </a:extLst>
          </p:cNvPr>
          <p:cNvSpPr txBox="1"/>
          <p:nvPr/>
        </p:nvSpPr>
        <p:spPr>
          <a:xfrm>
            <a:off x="9287090" y="6963446"/>
            <a:ext cx="1112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Trebuchet MS" panose="020B0603020202020204" pitchFamily="34" charset="0"/>
              </a:rPr>
              <a:t> </a:t>
            </a:r>
          </a:p>
          <a:p>
            <a:pPr algn="ctr"/>
            <a:endParaRPr lang="de-DE" sz="1600" dirty="0">
              <a:latin typeface="Trebuchet MS" panose="020B0603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BC98A8-BFE4-4034-BB0A-5BBF6D03F26E}"/>
              </a:ext>
            </a:extLst>
          </p:cNvPr>
          <p:cNvSpPr txBox="1">
            <a:spLocks/>
          </p:cNvSpPr>
          <p:nvPr/>
        </p:nvSpPr>
        <p:spPr>
          <a:xfrm>
            <a:off x="1676400" y="-16"/>
            <a:ext cx="9144000" cy="50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de-DE" dirty="0">
              <a:solidFill>
                <a:schemeClr val="tx2">
                  <a:lumMod val="60000"/>
                  <a:lumOff val="40000"/>
                </a:schemeClr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1D4D6DE-6399-499F-888A-31478E5FC5B7}"/>
              </a:ext>
            </a:extLst>
          </p:cNvPr>
          <p:cNvSpPr txBox="1"/>
          <p:nvPr/>
        </p:nvSpPr>
        <p:spPr>
          <a:xfrm>
            <a:off x="384000" y="567900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„An die Stelle der alten bürgerlichen Gesellschaft mit ihren Klassen und Klassen-gegensätzen tritt eine Assoziation, worin die freie Entwicklung eines jeden die Bedingung für die freie Entwicklung aller ist.“ </a:t>
            </a:r>
            <a:r>
              <a:rPr lang="de-DE" dirty="0">
                <a:solidFill>
                  <a:srgbClr val="002060"/>
                </a:solidFill>
                <a:latin typeface="Trebuchet MS" panose="020B0603020202020204" pitchFamily="34" charset="0"/>
              </a:rPr>
              <a:t>(Marx/Engels</a:t>
            </a:r>
            <a:r>
              <a:rPr lang="de-DE" i="1" dirty="0">
                <a:solidFill>
                  <a:srgbClr val="002060"/>
                </a:solidFill>
                <a:latin typeface="Trebuchet MS" panose="020B0603020202020204" pitchFamily="34" charset="0"/>
              </a:rPr>
              <a:t>, Kommunistisches Manifest)</a:t>
            </a:r>
            <a:endParaRPr lang="de-DE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F84B68-FBF8-4020-941C-DCDC3F34F4BF}"/>
              </a:ext>
            </a:extLst>
          </p:cNvPr>
          <p:cNvSpPr txBox="1">
            <a:spLocks/>
          </p:cNvSpPr>
          <p:nvPr/>
        </p:nvSpPr>
        <p:spPr>
          <a:xfrm>
            <a:off x="-24680" y="-27384"/>
            <a:ext cx="12191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de-DE" sz="3200" dirty="0">
              <a:solidFill>
                <a:srgbClr val="376092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22555DF-754F-43EF-AE70-83B6EADE913C}"/>
              </a:ext>
            </a:extLst>
          </p:cNvPr>
          <p:cNvGrpSpPr/>
          <p:nvPr/>
        </p:nvGrpSpPr>
        <p:grpSpPr>
          <a:xfrm>
            <a:off x="2496000" y="4155946"/>
            <a:ext cx="2798468" cy="683264"/>
            <a:chOff x="-96520" y="4131136"/>
            <a:chExt cx="2940755" cy="690210"/>
          </a:xfrm>
        </p:grpSpPr>
        <p:sp>
          <p:nvSpPr>
            <p:cNvPr id="19" name="Abgerundete rechteckige Legende 80">
              <a:extLst>
                <a:ext uri="{FF2B5EF4-FFF2-40B4-BE49-F238E27FC236}">
                  <a16:creationId xmlns:a16="http://schemas.microsoft.com/office/drawing/2014/main" id="{DD0F091A-6B7C-43A7-AC65-A32EE048BA83}"/>
                </a:ext>
              </a:extLst>
            </p:cNvPr>
            <p:cNvSpPr/>
            <p:nvPr/>
          </p:nvSpPr>
          <p:spPr>
            <a:xfrm>
              <a:off x="534233" y="4320375"/>
              <a:ext cx="812555" cy="287545"/>
            </a:xfrm>
            <a:prstGeom prst="wedgeRoundRectCallout">
              <a:avLst>
                <a:gd name="adj1" fmla="val 25655"/>
                <a:gd name="adj2" fmla="val 151838"/>
                <a:gd name="adj3" fmla="val 16667"/>
              </a:avLst>
            </a:prstGeom>
            <a:solidFill>
              <a:schemeClr val="bg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0000FF"/>
                </a:solidFill>
                <a:latin typeface="Trebuchet MS" panose="020B0603020202020204" pitchFamily="34" charset="0"/>
              </a:endParaRPr>
            </a:p>
          </p:txBody>
        </p: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C0544BE4-839E-4FB4-832B-7AAEB362A1B8}"/>
                </a:ext>
              </a:extLst>
            </p:cNvPr>
            <p:cNvGrpSpPr/>
            <p:nvPr/>
          </p:nvGrpSpPr>
          <p:grpSpPr>
            <a:xfrm>
              <a:off x="500587" y="4311990"/>
              <a:ext cx="2093352" cy="467402"/>
              <a:chOff x="500587" y="4077546"/>
              <a:chExt cx="2093352" cy="467402"/>
            </a:xfrm>
          </p:grpSpPr>
          <p:sp>
            <p:nvSpPr>
              <p:cNvPr id="22" name="Abgerundete rechteckige Legende 78">
                <a:extLst>
                  <a:ext uri="{FF2B5EF4-FFF2-40B4-BE49-F238E27FC236}">
                    <a16:creationId xmlns:a16="http://schemas.microsoft.com/office/drawing/2014/main" id="{30992E83-4E43-46A7-B931-201895B6FA06}"/>
                  </a:ext>
                </a:extLst>
              </p:cNvPr>
              <p:cNvSpPr/>
              <p:nvPr/>
            </p:nvSpPr>
            <p:spPr>
              <a:xfrm>
                <a:off x="534233" y="4138086"/>
                <a:ext cx="1087595" cy="287545"/>
              </a:xfrm>
              <a:prstGeom prst="wedgeRoundRectCallout">
                <a:avLst>
                  <a:gd name="adj1" fmla="val 29065"/>
                  <a:gd name="adj2" fmla="val 145414"/>
                  <a:gd name="adj3" fmla="val 16667"/>
                </a:avLst>
              </a:prstGeom>
              <a:solidFill>
                <a:schemeClr val="bg1"/>
              </a:solidFill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0000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3" name="Abgerundete rechteckige Legende 77">
                <a:extLst>
                  <a:ext uri="{FF2B5EF4-FFF2-40B4-BE49-F238E27FC236}">
                    <a16:creationId xmlns:a16="http://schemas.microsoft.com/office/drawing/2014/main" id="{FD625D05-A913-4AAF-91C6-29702C4EBABC}"/>
                  </a:ext>
                </a:extLst>
              </p:cNvPr>
              <p:cNvSpPr/>
              <p:nvPr/>
            </p:nvSpPr>
            <p:spPr>
              <a:xfrm>
                <a:off x="1213190" y="4164727"/>
                <a:ext cx="1087595" cy="287545"/>
              </a:xfrm>
              <a:prstGeom prst="wedgeRoundRectCallout">
                <a:avLst>
                  <a:gd name="adj1" fmla="val 27313"/>
                  <a:gd name="adj2" fmla="val 132164"/>
                  <a:gd name="adj3" fmla="val 16667"/>
                </a:avLst>
              </a:prstGeom>
              <a:solidFill>
                <a:schemeClr val="bg1"/>
              </a:solidFill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0000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4" name="Abgerundete rechteckige Legende 76">
                <a:extLst>
                  <a:ext uri="{FF2B5EF4-FFF2-40B4-BE49-F238E27FC236}">
                    <a16:creationId xmlns:a16="http://schemas.microsoft.com/office/drawing/2014/main" id="{9546FC49-BCDC-4880-8E08-473252322EF2}"/>
                  </a:ext>
                </a:extLst>
              </p:cNvPr>
              <p:cNvSpPr/>
              <p:nvPr/>
            </p:nvSpPr>
            <p:spPr>
              <a:xfrm>
                <a:off x="1439822" y="4142496"/>
                <a:ext cx="1087595" cy="287545"/>
              </a:xfrm>
              <a:prstGeom prst="wedgeRoundRectCallout">
                <a:avLst>
                  <a:gd name="adj1" fmla="val 29065"/>
                  <a:gd name="adj2" fmla="val 145414"/>
                  <a:gd name="adj3" fmla="val 16667"/>
                </a:avLst>
              </a:prstGeom>
              <a:solidFill>
                <a:schemeClr val="bg1"/>
              </a:solidFill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0000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5" name="Abgerundete rechteckige Legende 75">
                <a:extLst>
                  <a:ext uri="{FF2B5EF4-FFF2-40B4-BE49-F238E27FC236}">
                    <a16:creationId xmlns:a16="http://schemas.microsoft.com/office/drawing/2014/main" id="{2C542D49-7D3B-4F95-B0F5-287CC6D1E6A0}"/>
                  </a:ext>
                </a:extLst>
              </p:cNvPr>
              <p:cNvSpPr/>
              <p:nvPr/>
            </p:nvSpPr>
            <p:spPr>
              <a:xfrm>
                <a:off x="1506344" y="4238466"/>
                <a:ext cx="1087595" cy="287545"/>
              </a:xfrm>
              <a:prstGeom prst="wedgeRoundRectCallout">
                <a:avLst>
                  <a:gd name="adj1" fmla="val -22739"/>
                  <a:gd name="adj2" fmla="val 110080"/>
                  <a:gd name="adj3" fmla="val 16667"/>
                </a:avLst>
              </a:prstGeom>
              <a:solidFill>
                <a:schemeClr val="bg1"/>
              </a:solidFill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0000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6" name="Abgerundete rechteckige Legende 73">
                <a:extLst>
                  <a:ext uri="{FF2B5EF4-FFF2-40B4-BE49-F238E27FC236}">
                    <a16:creationId xmlns:a16="http://schemas.microsoft.com/office/drawing/2014/main" id="{F4A7BEAA-1F9C-404F-A03B-ECC8217803C2}"/>
                  </a:ext>
                </a:extLst>
              </p:cNvPr>
              <p:cNvSpPr/>
              <p:nvPr/>
            </p:nvSpPr>
            <p:spPr>
              <a:xfrm>
                <a:off x="599102" y="4211171"/>
                <a:ext cx="1222352" cy="273544"/>
              </a:xfrm>
              <a:prstGeom prst="wedgeRoundRectCallout">
                <a:avLst>
                  <a:gd name="adj1" fmla="val -28390"/>
                  <a:gd name="adj2" fmla="val 130339"/>
                  <a:gd name="adj3" fmla="val 16667"/>
                </a:avLst>
              </a:prstGeom>
              <a:solidFill>
                <a:schemeClr val="bg1"/>
              </a:solidFill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0000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7" name="Abgerundete rechteckige Legende 74">
                <a:extLst>
                  <a:ext uri="{FF2B5EF4-FFF2-40B4-BE49-F238E27FC236}">
                    <a16:creationId xmlns:a16="http://schemas.microsoft.com/office/drawing/2014/main" id="{6482B9FF-3B8F-47E8-BA82-D3AB7A2AC42B}"/>
                  </a:ext>
                </a:extLst>
              </p:cNvPr>
              <p:cNvSpPr/>
              <p:nvPr/>
            </p:nvSpPr>
            <p:spPr>
              <a:xfrm>
                <a:off x="1238183" y="4271404"/>
                <a:ext cx="1222352" cy="273544"/>
              </a:xfrm>
              <a:prstGeom prst="wedgeRoundRectCallout">
                <a:avLst>
                  <a:gd name="adj1" fmla="val -21353"/>
                  <a:gd name="adj2" fmla="val 110924"/>
                  <a:gd name="adj3" fmla="val 16667"/>
                </a:avLst>
              </a:prstGeom>
              <a:solidFill>
                <a:schemeClr val="bg1"/>
              </a:solidFill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0000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8" name="Abgerundete rechteckige Legende 72">
                <a:extLst>
                  <a:ext uri="{FF2B5EF4-FFF2-40B4-BE49-F238E27FC236}">
                    <a16:creationId xmlns:a16="http://schemas.microsoft.com/office/drawing/2014/main" id="{A7E164E1-6296-4CFD-A61B-408C50158F77}"/>
                  </a:ext>
                </a:extLst>
              </p:cNvPr>
              <p:cNvSpPr/>
              <p:nvPr/>
            </p:nvSpPr>
            <p:spPr>
              <a:xfrm>
                <a:off x="500587" y="4077546"/>
                <a:ext cx="705088" cy="318633"/>
              </a:xfrm>
              <a:prstGeom prst="wedgeRoundRectCallout">
                <a:avLst>
                  <a:gd name="adj1" fmla="val -29999"/>
                  <a:gd name="adj2" fmla="val 143303"/>
                  <a:gd name="adj3" fmla="val 16667"/>
                </a:avLst>
              </a:prstGeom>
              <a:solidFill>
                <a:schemeClr val="bg1"/>
              </a:solidFill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0000FF"/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21" name="Abgerundete rechteckige Legende 5">
              <a:extLst>
                <a:ext uri="{FF2B5EF4-FFF2-40B4-BE49-F238E27FC236}">
                  <a16:creationId xmlns:a16="http://schemas.microsoft.com/office/drawing/2014/main" id="{C91B45D6-8FFE-448D-8D39-C23D14414B8C}"/>
                </a:ext>
              </a:extLst>
            </p:cNvPr>
            <p:cNvSpPr/>
            <p:nvPr/>
          </p:nvSpPr>
          <p:spPr>
            <a:xfrm>
              <a:off x="-96520" y="4131136"/>
              <a:ext cx="2940755" cy="690210"/>
            </a:xfrm>
            <a:prstGeom prst="wedgeRoundRectCallout">
              <a:avLst>
                <a:gd name="adj1" fmla="val -23391"/>
                <a:gd name="adj2" fmla="val 52080"/>
                <a:gd name="adj3" fmla="val 16667"/>
              </a:avLst>
            </a:prstGeom>
            <a:solidFill>
              <a:schemeClr val="bg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de-DE" sz="2400" dirty="0">
                  <a:solidFill>
                    <a:srgbClr val="376092"/>
                  </a:solidFill>
                  <a:latin typeface="Trebuchet MS" panose="020B0603020202020204" pitchFamily="34" charset="0"/>
                </a:rPr>
                <a:t>gemeinsamer  Produktionsplan!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F1B27223-1E5D-480E-ADC1-A25FAB0CCCC4}"/>
              </a:ext>
            </a:extLst>
          </p:cNvPr>
          <p:cNvGrpSpPr/>
          <p:nvPr/>
        </p:nvGrpSpPr>
        <p:grpSpPr>
          <a:xfrm>
            <a:off x="550718" y="726715"/>
            <a:ext cx="5714418" cy="2218950"/>
            <a:chOff x="550718" y="726715"/>
            <a:chExt cx="5714418" cy="2218950"/>
          </a:xfrm>
        </p:grpSpPr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B117BD2C-660F-40D7-8353-C1A84A552729}"/>
                </a:ext>
              </a:extLst>
            </p:cNvPr>
            <p:cNvCxnSpPr>
              <a:endCxn id="36" idx="0"/>
            </p:cNvCxnSpPr>
            <p:nvPr/>
          </p:nvCxnSpPr>
          <p:spPr>
            <a:xfrm flipH="1">
              <a:off x="2237770" y="726715"/>
              <a:ext cx="4027366" cy="1809140"/>
            </a:xfrm>
            <a:prstGeom prst="line">
              <a:avLst/>
            </a:prstGeom>
            <a:ln w="31750">
              <a:solidFill>
                <a:srgbClr val="37609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A6E8A392-D818-48B2-9051-62CECFB24267}"/>
                </a:ext>
              </a:extLst>
            </p:cNvPr>
            <p:cNvSpPr txBox="1"/>
            <p:nvPr/>
          </p:nvSpPr>
          <p:spPr>
            <a:xfrm>
              <a:off x="550718" y="2484000"/>
              <a:ext cx="33785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Verteilung der Güter:</a:t>
              </a:r>
            </a:p>
          </p:txBody>
        </p:sp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37ABBE2A-F48B-431B-B9CF-BC83B97ADFFB}"/>
              </a:ext>
            </a:extLst>
          </p:cNvPr>
          <p:cNvSpPr txBox="1"/>
          <p:nvPr/>
        </p:nvSpPr>
        <p:spPr>
          <a:xfrm>
            <a:off x="541978" y="2806511"/>
            <a:ext cx="338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376092"/>
                </a:solidFill>
                <a:latin typeface="Trebuchet MS" panose="020B0603020202020204" pitchFamily="34" charset="0"/>
              </a:rPr>
              <a:t>nach Bedürfnissen</a:t>
            </a:r>
          </a:p>
        </p:txBody>
      </p:sp>
      <p:sp>
        <p:nvSpPr>
          <p:cNvPr id="36" name="Abgerundetes Rechteck 61">
            <a:extLst>
              <a:ext uri="{FF2B5EF4-FFF2-40B4-BE49-F238E27FC236}">
                <a16:creationId xmlns:a16="http://schemas.microsoft.com/office/drawing/2014/main" id="{2DDED3F5-B891-4514-985E-7E59F0C2265A}"/>
              </a:ext>
            </a:extLst>
          </p:cNvPr>
          <p:cNvSpPr/>
          <p:nvPr/>
        </p:nvSpPr>
        <p:spPr>
          <a:xfrm>
            <a:off x="554768" y="2535855"/>
            <a:ext cx="3366003" cy="828468"/>
          </a:xfrm>
          <a:prstGeom prst="roundRect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buchet MS" panose="020B0603020202020204" pitchFamily="34" charset="0"/>
            </a:endParaRPr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B9B2CDBC-D9DF-4150-919A-11011B5D0A7C}"/>
              </a:ext>
            </a:extLst>
          </p:cNvPr>
          <p:cNvGrpSpPr/>
          <p:nvPr/>
        </p:nvGrpSpPr>
        <p:grpSpPr>
          <a:xfrm>
            <a:off x="1739268" y="710557"/>
            <a:ext cx="4525868" cy="4860782"/>
            <a:chOff x="1739268" y="710557"/>
            <a:chExt cx="4525868" cy="4860782"/>
          </a:xfrm>
        </p:grpSpPr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414B0CD9-122E-42CA-A85E-48396DC855E0}"/>
                </a:ext>
              </a:extLst>
            </p:cNvPr>
            <p:cNvSpPr txBox="1"/>
            <p:nvPr/>
          </p:nvSpPr>
          <p:spPr>
            <a:xfrm>
              <a:off x="1739268" y="3526712"/>
              <a:ext cx="4320480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e-DE" sz="24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Organisation der </a:t>
              </a:r>
            </a:p>
            <a:p>
              <a:pPr algn="ctr">
                <a:lnSpc>
                  <a:spcPct val="80000"/>
                </a:lnSpc>
              </a:pPr>
              <a:r>
                <a:rPr lang="de-DE" sz="24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 Produktion:</a:t>
              </a:r>
            </a:p>
          </p:txBody>
        </p:sp>
        <p:sp>
          <p:nvSpPr>
            <p:cNvPr id="52" name="Abgerundetes Rechteck 57">
              <a:extLst>
                <a:ext uri="{FF2B5EF4-FFF2-40B4-BE49-F238E27FC236}">
                  <a16:creationId xmlns:a16="http://schemas.microsoft.com/office/drawing/2014/main" id="{8A517D96-29A1-4CA1-8B41-1F5220CAADBB}"/>
                </a:ext>
              </a:extLst>
            </p:cNvPr>
            <p:cNvSpPr/>
            <p:nvPr/>
          </p:nvSpPr>
          <p:spPr>
            <a:xfrm>
              <a:off x="2181000" y="3519000"/>
              <a:ext cx="3437016" cy="2052339"/>
            </a:xfrm>
            <a:prstGeom prst="roundRect">
              <a:avLst/>
            </a:prstGeom>
            <a:noFill/>
            <a:ln w="317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Trebuchet MS" panose="020B0603020202020204" pitchFamily="34" charset="0"/>
              </a:endParaRPr>
            </a:p>
          </p:txBody>
        </p: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792AA3FC-491A-447F-9F19-68FFD2C78179}"/>
                </a:ext>
              </a:extLst>
            </p:cNvPr>
            <p:cNvCxnSpPr>
              <a:endCxn id="52" idx="0"/>
            </p:cNvCxnSpPr>
            <p:nvPr/>
          </p:nvCxnSpPr>
          <p:spPr>
            <a:xfrm flipH="1">
              <a:off x="3899508" y="710557"/>
              <a:ext cx="2365628" cy="2808443"/>
            </a:xfrm>
            <a:prstGeom prst="line">
              <a:avLst/>
            </a:prstGeom>
            <a:ln w="31750">
              <a:solidFill>
                <a:srgbClr val="37609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B876046-70D2-445B-B43D-3D44871E2BF8}"/>
              </a:ext>
            </a:extLst>
          </p:cNvPr>
          <p:cNvGrpSpPr/>
          <p:nvPr/>
        </p:nvGrpSpPr>
        <p:grpSpPr>
          <a:xfrm>
            <a:off x="6397259" y="753663"/>
            <a:ext cx="5653378" cy="1732611"/>
            <a:chOff x="6397259" y="753663"/>
            <a:chExt cx="5653378" cy="1732611"/>
          </a:xfrm>
        </p:grpSpPr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8429DB13-B07B-49F9-8902-C922D9509E2A}"/>
                </a:ext>
              </a:extLst>
            </p:cNvPr>
            <p:cNvSpPr txBox="1"/>
            <p:nvPr/>
          </p:nvSpPr>
          <p:spPr>
            <a:xfrm>
              <a:off x="8264414" y="1102149"/>
              <a:ext cx="3786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Herrschaftsverhältnis:</a:t>
              </a:r>
            </a:p>
          </p:txBody>
        </p:sp>
        <p:sp>
          <p:nvSpPr>
            <p:cNvPr id="60" name="Abgerundetes Rechteck 63">
              <a:extLst>
                <a:ext uri="{FF2B5EF4-FFF2-40B4-BE49-F238E27FC236}">
                  <a16:creationId xmlns:a16="http://schemas.microsoft.com/office/drawing/2014/main" id="{94B6B59C-E7C7-41F7-B248-F2AD259E1E3C}"/>
                </a:ext>
              </a:extLst>
            </p:cNvPr>
            <p:cNvSpPr/>
            <p:nvPr/>
          </p:nvSpPr>
          <p:spPr>
            <a:xfrm>
              <a:off x="8250593" y="1134148"/>
              <a:ext cx="3786223" cy="1352126"/>
            </a:xfrm>
            <a:prstGeom prst="roundRect">
              <a:avLst/>
            </a:prstGeom>
            <a:noFill/>
            <a:ln w="317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Trebuchet MS" panose="020B0603020202020204" pitchFamily="34" charset="0"/>
              </a:endParaRPr>
            </a:p>
          </p:txBody>
        </p: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F20829D4-FA25-4B34-BABA-011F8C55CA61}"/>
                </a:ext>
              </a:extLst>
            </p:cNvPr>
            <p:cNvCxnSpPr/>
            <p:nvPr/>
          </p:nvCxnSpPr>
          <p:spPr>
            <a:xfrm>
              <a:off x="6397259" y="753663"/>
              <a:ext cx="3937477" cy="348486"/>
            </a:xfrm>
            <a:prstGeom prst="line">
              <a:avLst/>
            </a:prstGeom>
            <a:ln w="31750">
              <a:solidFill>
                <a:srgbClr val="37609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0728C165-3E30-4DB1-A884-0E85F110D526}"/>
              </a:ext>
            </a:extLst>
          </p:cNvPr>
          <p:cNvGrpSpPr/>
          <p:nvPr/>
        </p:nvGrpSpPr>
        <p:grpSpPr>
          <a:xfrm>
            <a:off x="509999" y="765000"/>
            <a:ext cx="5763878" cy="1584000"/>
            <a:chOff x="217275" y="799194"/>
            <a:chExt cx="5763878" cy="1584000"/>
          </a:xfrm>
        </p:grpSpPr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4813F16D-7A65-4F80-BA87-2886537FBD2C}"/>
                </a:ext>
              </a:extLst>
            </p:cNvPr>
            <p:cNvCxnSpPr>
              <a:cxnSpLocks/>
              <a:endCxn id="64" idx="0"/>
            </p:cNvCxnSpPr>
            <p:nvPr/>
          </p:nvCxnSpPr>
          <p:spPr>
            <a:xfrm flipH="1">
              <a:off x="1932905" y="799194"/>
              <a:ext cx="4048248" cy="377793"/>
            </a:xfrm>
            <a:prstGeom prst="line">
              <a:avLst/>
            </a:prstGeom>
            <a:ln w="31750">
              <a:solidFill>
                <a:srgbClr val="37609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Abgerundetes Rechteck 7">
              <a:extLst>
                <a:ext uri="{FF2B5EF4-FFF2-40B4-BE49-F238E27FC236}">
                  <a16:creationId xmlns:a16="http://schemas.microsoft.com/office/drawing/2014/main" id="{4C0D3855-04A0-45DA-8097-182B8B7D9672}"/>
                </a:ext>
              </a:extLst>
            </p:cNvPr>
            <p:cNvSpPr/>
            <p:nvPr/>
          </p:nvSpPr>
          <p:spPr>
            <a:xfrm>
              <a:off x="223276" y="1176987"/>
              <a:ext cx="3419258" cy="1206207"/>
            </a:xfrm>
            <a:prstGeom prst="roundRect">
              <a:avLst/>
            </a:prstGeom>
            <a:solidFill>
              <a:schemeClr val="bg1"/>
            </a:solidFill>
            <a:ln w="317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Trebuchet MS" panose="020B0603020202020204" pitchFamily="34" charset="0"/>
              </a:endParaRPr>
            </a:p>
          </p:txBody>
        </p:sp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6CA9FF5A-C46D-4AFB-940F-4C11C5A836F8}"/>
                </a:ext>
              </a:extLst>
            </p:cNvPr>
            <p:cNvSpPr/>
            <p:nvPr/>
          </p:nvSpPr>
          <p:spPr>
            <a:xfrm>
              <a:off x="217275" y="1219236"/>
              <a:ext cx="341925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24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Ziel der Produktion:</a:t>
              </a:r>
            </a:p>
          </p:txBody>
        </p:sp>
      </p:grpSp>
      <p:sp>
        <p:nvSpPr>
          <p:cNvPr id="66" name="Textfeld 65">
            <a:extLst>
              <a:ext uri="{FF2B5EF4-FFF2-40B4-BE49-F238E27FC236}">
                <a16:creationId xmlns:a16="http://schemas.microsoft.com/office/drawing/2014/main" id="{E8F6ACD9-D260-4259-A812-8BC1D0550ED0}"/>
              </a:ext>
            </a:extLst>
          </p:cNvPr>
          <p:cNvSpPr txBox="1"/>
          <p:nvPr/>
        </p:nvSpPr>
        <p:spPr>
          <a:xfrm>
            <a:off x="525245" y="1526339"/>
            <a:ext cx="345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376092"/>
                </a:solidFill>
                <a:latin typeface="Trebuchet MS" panose="020B0603020202020204" pitchFamily="34" charset="0"/>
              </a:rPr>
              <a:t>gesellschaftliche Bedürfnisse</a:t>
            </a:r>
          </a:p>
        </p:txBody>
      </p:sp>
      <p:sp>
        <p:nvSpPr>
          <p:cNvPr id="67" name="Titel 1">
            <a:extLst>
              <a:ext uri="{FF2B5EF4-FFF2-40B4-BE49-F238E27FC236}">
                <a16:creationId xmlns:a16="http://schemas.microsoft.com/office/drawing/2014/main" id="{AE0E6F22-85C5-4F8B-BDA5-8405676302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000"/>
            <a:ext cx="12192000" cy="729000"/>
          </a:xfrm>
        </p:spPr>
        <p:txBody>
          <a:bodyPr/>
          <a:lstStyle/>
          <a:p>
            <a:r>
              <a:rPr lang="de-DE" dirty="0"/>
              <a:t>DIE KOMMUNISTISCHE PRODUKTIONSWEISE</a:t>
            </a:r>
          </a:p>
        </p:txBody>
      </p: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EB799674-A49E-419B-96D7-848FEC9A6323}"/>
              </a:ext>
            </a:extLst>
          </p:cNvPr>
          <p:cNvGrpSpPr/>
          <p:nvPr/>
        </p:nvGrpSpPr>
        <p:grpSpPr>
          <a:xfrm>
            <a:off x="2965580" y="4937377"/>
            <a:ext cx="2093602" cy="662970"/>
            <a:chOff x="2965580" y="4937377"/>
            <a:chExt cx="2093602" cy="66297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3EC8C145-5558-4F44-86A0-03373C7FA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65580" y="4937377"/>
              <a:ext cx="330573" cy="661147"/>
            </a:xfrm>
            <a:prstGeom prst="rect">
              <a:avLst/>
            </a:prstGeom>
          </p:spPr>
        </p:pic>
        <p:pic>
          <p:nvPicPr>
            <p:cNvPr id="68" name="Grafik 67">
              <a:extLst>
                <a:ext uri="{FF2B5EF4-FFF2-40B4-BE49-F238E27FC236}">
                  <a16:creationId xmlns:a16="http://schemas.microsoft.com/office/drawing/2014/main" id="{1842D6F3-F5F7-4962-A9AA-C55899770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9609" y="4939200"/>
              <a:ext cx="330573" cy="661147"/>
            </a:xfrm>
            <a:prstGeom prst="rect">
              <a:avLst/>
            </a:prstGeom>
          </p:spPr>
        </p:pic>
        <p:pic>
          <p:nvPicPr>
            <p:cNvPr id="69" name="Grafik 68">
              <a:extLst>
                <a:ext uri="{FF2B5EF4-FFF2-40B4-BE49-F238E27FC236}">
                  <a16:creationId xmlns:a16="http://schemas.microsoft.com/office/drawing/2014/main" id="{A5061EF2-E96D-4D92-8677-0D43E9EDC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67423" y="4939200"/>
              <a:ext cx="330573" cy="661147"/>
            </a:xfrm>
            <a:prstGeom prst="rect">
              <a:avLst/>
            </a:prstGeom>
          </p:spPr>
        </p:pic>
        <p:pic>
          <p:nvPicPr>
            <p:cNvPr id="70" name="Grafik 69">
              <a:extLst>
                <a:ext uri="{FF2B5EF4-FFF2-40B4-BE49-F238E27FC236}">
                  <a16:creationId xmlns:a16="http://schemas.microsoft.com/office/drawing/2014/main" id="{B4466214-33A4-44ED-A909-58B7B89FD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712959" y="4939200"/>
              <a:ext cx="330573" cy="661147"/>
            </a:xfrm>
            <a:prstGeom prst="rect">
              <a:avLst/>
            </a:prstGeom>
          </p:spPr>
        </p:pic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F77ABF95-DC85-469E-9C0F-E2F27D4CF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56270" y="4939200"/>
              <a:ext cx="330573" cy="661147"/>
            </a:xfrm>
            <a:prstGeom prst="rect">
              <a:avLst/>
            </a:prstGeom>
          </p:spPr>
        </p:pic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9B722EBD-F88F-428B-A537-ECEEA19A0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206309" y="4939200"/>
              <a:ext cx="330573" cy="661147"/>
            </a:xfrm>
            <a:prstGeom prst="rect">
              <a:avLst/>
            </a:prstGeom>
          </p:spPr>
        </p:pic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7C1EAF02-2BEF-4E84-96D8-660DF2D30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444613" y="4939200"/>
              <a:ext cx="330573" cy="661147"/>
            </a:xfrm>
            <a:prstGeom prst="rect">
              <a:avLst/>
            </a:prstGeom>
          </p:spPr>
        </p:pic>
        <p:pic>
          <p:nvPicPr>
            <p:cNvPr id="74" name="Grafik 73">
              <a:extLst>
                <a:ext uri="{FF2B5EF4-FFF2-40B4-BE49-F238E27FC236}">
                  <a16:creationId xmlns:a16="http://schemas.microsoft.com/office/drawing/2014/main" id="{8B8AEF78-9DA2-44A1-BD9E-8535BEEC3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728609" y="4939200"/>
              <a:ext cx="330573" cy="661147"/>
            </a:xfrm>
            <a:prstGeom prst="rect">
              <a:avLst/>
            </a:prstGeom>
          </p:spPr>
        </p:pic>
      </p:grp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12E4A2E6-4D1C-470B-8D22-EAE4C03E6FBB}"/>
              </a:ext>
            </a:extLst>
          </p:cNvPr>
          <p:cNvGrpSpPr/>
          <p:nvPr/>
        </p:nvGrpSpPr>
        <p:grpSpPr>
          <a:xfrm>
            <a:off x="8250592" y="1431830"/>
            <a:ext cx="3786223" cy="1014433"/>
            <a:chOff x="8250592" y="1431830"/>
            <a:chExt cx="3786223" cy="1014433"/>
          </a:xfrm>
        </p:grpSpPr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AC5CD4A8-6963-4D05-8148-EFD5BF4C3313}"/>
                </a:ext>
              </a:extLst>
            </p:cNvPr>
            <p:cNvSpPr txBox="1"/>
            <p:nvPr/>
          </p:nvSpPr>
          <p:spPr>
            <a:xfrm>
              <a:off x="8250592" y="1431830"/>
              <a:ext cx="3786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rgbClr val="376092"/>
                  </a:solidFill>
                  <a:latin typeface="Trebuchet MS" panose="020B0603020202020204" pitchFamily="34" charset="0"/>
                </a:rPr>
                <a:t>klassenlose Gesellschaft</a:t>
              </a:r>
            </a:p>
          </p:txBody>
        </p:sp>
        <p:grpSp>
          <p:nvGrpSpPr>
            <p:cNvPr id="77" name="Gruppieren 76">
              <a:extLst>
                <a:ext uri="{FF2B5EF4-FFF2-40B4-BE49-F238E27FC236}">
                  <a16:creationId xmlns:a16="http://schemas.microsoft.com/office/drawing/2014/main" id="{25A4B4A7-D47F-4CD7-86F7-5EF5135EB21D}"/>
                </a:ext>
              </a:extLst>
            </p:cNvPr>
            <p:cNvGrpSpPr/>
            <p:nvPr/>
          </p:nvGrpSpPr>
          <p:grpSpPr>
            <a:xfrm>
              <a:off x="9103042" y="1783293"/>
              <a:ext cx="2093602" cy="662970"/>
              <a:chOff x="2965580" y="4937377"/>
              <a:chExt cx="2093602" cy="662970"/>
            </a:xfrm>
          </p:grpSpPr>
          <p:pic>
            <p:nvPicPr>
              <p:cNvPr id="78" name="Grafik 77">
                <a:extLst>
                  <a:ext uri="{FF2B5EF4-FFF2-40B4-BE49-F238E27FC236}">
                    <a16:creationId xmlns:a16="http://schemas.microsoft.com/office/drawing/2014/main" id="{04F16BFB-E250-4179-B9BA-B3CAD77F63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965580" y="4937377"/>
                <a:ext cx="330574" cy="661147"/>
              </a:xfrm>
              <a:prstGeom prst="rect">
                <a:avLst/>
              </a:prstGeom>
            </p:spPr>
          </p:pic>
          <p:pic>
            <p:nvPicPr>
              <p:cNvPr id="79" name="Grafik 78">
                <a:extLst>
                  <a:ext uri="{FF2B5EF4-FFF2-40B4-BE49-F238E27FC236}">
                    <a16:creationId xmlns:a16="http://schemas.microsoft.com/office/drawing/2014/main" id="{8246647F-FD35-4B3A-8170-C88CF8DD50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219609" y="4939200"/>
                <a:ext cx="330573" cy="661147"/>
              </a:xfrm>
              <a:prstGeom prst="rect">
                <a:avLst/>
              </a:prstGeom>
            </p:spPr>
          </p:pic>
          <p:pic>
            <p:nvPicPr>
              <p:cNvPr id="80" name="Grafik 79">
                <a:extLst>
                  <a:ext uri="{FF2B5EF4-FFF2-40B4-BE49-F238E27FC236}">
                    <a16:creationId xmlns:a16="http://schemas.microsoft.com/office/drawing/2014/main" id="{464D7DBF-35FA-48AF-A6D7-EBED50459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467423" y="4939200"/>
                <a:ext cx="330573" cy="661147"/>
              </a:xfrm>
              <a:prstGeom prst="rect">
                <a:avLst/>
              </a:prstGeom>
            </p:spPr>
          </p:pic>
          <p:pic>
            <p:nvPicPr>
              <p:cNvPr id="81" name="Grafik 80">
                <a:extLst>
                  <a:ext uri="{FF2B5EF4-FFF2-40B4-BE49-F238E27FC236}">
                    <a16:creationId xmlns:a16="http://schemas.microsoft.com/office/drawing/2014/main" id="{1441331A-C051-48DD-9300-F4302B08B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712959" y="4939200"/>
                <a:ext cx="330573" cy="661147"/>
              </a:xfrm>
              <a:prstGeom prst="rect">
                <a:avLst/>
              </a:prstGeom>
            </p:spPr>
          </p:pic>
          <p:pic>
            <p:nvPicPr>
              <p:cNvPr id="82" name="Grafik 81">
                <a:extLst>
                  <a:ext uri="{FF2B5EF4-FFF2-40B4-BE49-F238E27FC236}">
                    <a16:creationId xmlns:a16="http://schemas.microsoft.com/office/drawing/2014/main" id="{7DF74E68-2CB6-440A-A5E2-CB13F28E00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956270" y="4939200"/>
                <a:ext cx="330573" cy="661147"/>
              </a:xfrm>
              <a:prstGeom prst="rect">
                <a:avLst/>
              </a:prstGeom>
            </p:spPr>
          </p:pic>
          <p:pic>
            <p:nvPicPr>
              <p:cNvPr id="83" name="Grafik 82">
                <a:extLst>
                  <a:ext uri="{FF2B5EF4-FFF2-40B4-BE49-F238E27FC236}">
                    <a16:creationId xmlns:a16="http://schemas.microsoft.com/office/drawing/2014/main" id="{8ABE400E-2F05-473B-9224-6EB152D0D7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206309" y="4939200"/>
                <a:ext cx="330573" cy="661147"/>
              </a:xfrm>
              <a:prstGeom prst="rect">
                <a:avLst/>
              </a:prstGeom>
            </p:spPr>
          </p:pic>
          <p:pic>
            <p:nvPicPr>
              <p:cNvPr id="84" name="Grafik 83">
                <a:extLst>
                  <a:ext uri="{FF2B5EF4-FFF2-40B4-BE49-F238E27FC236}">
                    <a16:creationId xmlns:a16="http://schemas.microsoft.com/office/drawing/2014/main" id="{503D5795-53D9-42D0-BC2D-D221C00781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4444613" y="4939200"/>
                <a:ext cx="330573" cy="661147"/>
              </a:xfrm>
              <a:prstGeom prst="rect">
                <a:avLst/>
              </a:prstGeom>
            </p:spPr>
          </p:pic>
          <p:pic>
            <p:nvPicPr>
              <p:cNvPr id="85" name="Grafik 84">
                <a:extLst>
                  <a:ext uri="{FF2B5EF4-FFF2-40B4-BE49-F238E27FC236}">
                    <a16:creationId xmlns:a16="http://schemas.microsoft.com/office/drawing/2014/main" id="{98053212-99F7-404E-B1BA-29A174ECC1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4728609" y="4939200"/>
                <a:ext cx="330573" cy="661147"/>
              </a:xfrm>
              <a:prstGeom prst="rect">
                <a:avLst/>
              </a:prstGeom>
            </p:spPr>
          </p:pic>
        </p:grp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F604D50F-38AF-4B3F-AC84-EFFCA830D151}"/>
              </a:ext>
            </a:extLst>
          </p:cNvPr>
          <p:cNvGrpSpPr/>
          <p:nvPr/>
        </p:nvGrpSpPr>
        <p:grpSpPr>
          <a:xfrm>
            <a:off x="6250871" y="726715"/>
            <a:ext cx="5386361" cy="4887730"/>
            <a:chOff x="6250871" y="726715"/>
            <a:chExt cx="5386361" cy="4887730"/>
          </a:xfrm>
        </p:grpSpPr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9FD8D408-21A1-47F7-B9F5-963AE9DA738B}"/>
                </a:ext>
              </a:extLst>
            </p:cNvPr>
            <p:cNvSpPr txBox="1"/>
            <p:nvPr/>
          </p:nvSpPr>
          <p:spPr>
            <a:xfrm>
              <a:off x="6250871" y="2791683"/>
              <a:ext cx="5372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Eigentumsverhältnisse:</a:t>
              </a:r>
            </a:p>
          </p:txBody>
        </p:sp>
        <p:sp>
          <p:nvSpPr>
            <p:cNvPr id="56" name="Abgerundetes Rechteck 58">
              <a:extLst>
                <a:ext uri="{FF2B5EF4-FFF2-40B4-BE49-F238E27FC236}">
                  <a16:creationId xmlns:a16="http://schemas.microsoft.com/office/drawing/2014/main" id="{0273243F-1BEF-490C-88F1-5EAD51543612}"/>
                </a:ext>
              </a:extLst>
            </p:cNvPr>
            <p:cNvSpPr/>
            <p:nvPr/>
          </p:nvSpPr>
          <p:spPr>
            <a:xfrm>
              <a:off x="6265136" y="2829235"/>
              <a:ext cx="5372096" cy="2785210"/>
            </a:xfrm>
            <a:prstGeom prst="roundRect">
              <a:avLst/>
            </a:prstGeom>
            <a:noFill/>
            <a:ln w="317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Trebuchet MS" panose="020B0603020202020204" pitchFamily="34" charset="0"/>
              </a:endParaRPr>
            </a:p>
          </p:txBody>
        </p: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8AA91E9A-CBC8-4BF1-92D9-C681711F1181}"/>
                </a:ext>
              </a:extLst>
            </p:cNvPr>
            <p:cNvCxnSpPr>
              <a:cxnSpLocks/>
            </p:cNvCxnSpPr>
            <p:nvPr/>
          </p:nvCxnSpPr>
          <p:spPr>
            <a:xfrm>
              <a:off x="6273877" y="726715"/>
              <a:ext cx="2342123" cy="2102520"/>
            </a:xfrm>
            <a:prstGeom prst="line">
              <a:avLst/>
            </a:prstGeom>
            <a:ln w="31750">
              <a:solidFill>
                <a:srgbClr val="37609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FA4215F5-2FD0-43EE-A7E8-2AC6E58E8806}"/>
              </a:ext>
            </a:extLst>
          </p:cNvPr>
          <p:cNvGrpSpPr/>
          <p:nvPr/>
        </p:nvGrpSpPr>
        <p:grpSpPr>
          <a:xfrm>
            <a:off x="6181152" y="3189390"/>
            <a:ext cx="5257965" cy="2536245"/>
            <a:chOff x="6181152" y="3189390"/>
            <a:chExt cx="5257965" cy="2536245"/>
          </a:xfrm>
        </p:grpSpPr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2391F860-05D4-4549-83C1-A2B6D7C028F8}"/>
                </a:ext>
              </a:extLst>
            </p:cNvPr>
            <p:cNvSpPr txBox="1"/>
            <p:nvPr/>
          </p:nvSpPr>
          <p:spPr>
            <a:xfrm>
              <a:off x="6181152" y="3221095"/>
              <a:ext cx="31059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de-DE" sz="2400" dirty="0">
                  <a:solidFill>
                    <a:srgbClr val="376092"/>
                  </a:solidFill>
                  <a:latin typeface="Trebuchet MS" panose="020B0603020202020204" pitchFamily="34" charset="0"/>
                </a:rPr>
                <a:t>Vergesellschaftung des Eigentums </a:t>
              </a:r>
            </a:p>
            <a:p>
              <a:pPr algn="ctr">
                <a:lnSpc>
                  <a:spcPct val="80000"/>
                </a:lnSpc>
              </a:pPr>
              <a:r>
                <a:rPr lang="de-DE" sz="2400" dirty="0">
                  <a:solidFill>
                    <a:srgbClr val="376092"/>
                  </a:solidFill>
                  <a:latin typeface="Trebuchet MS" panose="020B0603020202020204" pitchFamily="34" charset="0"/>
                  <a:sym typeface="Wingdings" panose="05000000000000000000" pitchFamily="2" charset="2"/>
                </a:rPr>
                <a:t> Produktionsmittel gehören der Gesellschaft</a:t>
              </a:r>
              <a:endParaRPr lang="de-DE" sz="2400" dirty="0">
                <a:solidFill>
                  <a:srgbClr val="376092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87" name="Grafik 86">
              <a:extLst>
                <a:ext uri="{FF2B5EF4-FFF2-40B4-BE49-F238E27FC236}">
                  <a16:creationId xmlns:a16="http://schemas.microsoft.com/office/drawing/2014/main" id="{38756112-89DC-4798-999F-33C7A9449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924580" y="4708897"/>
              <a:ext cx="1007624" cy="1007624"/>
            </a:xfrm>
            <a:prstGeom prst="rect">
              <a:avLst/>
            </a:prstGeom>
          </p:spPr>
        </p:pic>
        <p:pic>
          <p:nvPicPr>
            <p:cNvPr id="89" name="Grafik 88">
              <a:extLst>
                <a:ext uri="{FF2B5EF4-FFF2-40B4-BE49-F238E27FC236}">
                  <a16:creationId xmlns:a16="http://schemas.microsoft.com/office/drawing/2014/main" id="{BE39738B-84D1-4BF0-B208-B473DF709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902872" y="3189390"/>
              <a:ext cx="2536245" cy="2536245"/>
            </a:xfrm>
            <a:prstGeom prst="rect">
              <a:avLst/>
            </a:prstGeom>
          </p:spPr>
        </p:pic>
        <p:pic>
          <p:nvPicPr>
            <p:cNvPr id="91" name="Grafik 90">
              <a:extLst>
                <a:ext uri="{FF2B5EF4-FFF2-40B4-BE49-F238E27FC236}">
                  <a16:creationId xmlns:a16="http://schemas.microsoft.com/office/drawing/2014/main" id="{E8F828D1-5370-4C59-ABA0-1E2A5D132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8053608" y="4737696"/>
              <a:ext cx="863644" cy="863644"/>
            </a:xfrm>
            <a:prstGeom prst="rect">
              <a:avLst/>
            </a:prstGeom>
          </p:spPr>
        </p:pic>
      </p:grpSp>
      <p:sp>
        <p:nvSpPr>
          <p:cNvPr id="76" name="Rechteck 75">
            <a:extLst>
              <a:ext uri="{FF2B5EF4-FFF2-40B4-BE49-F238E27FC236}">
                <a16:creationId xmlns:a16="http://schemas.microsoft.com/office/drawing/2014/main" id="{06378217-8663-45E8-9534-26F1D79A6006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MARX</a:t>
            </a:r>
          </a:p>
        </p:txBody>
      </p:sp>
    </p:spTree>
    <p:extLst>
      <p:ext uri="{BB962C8B-B14F-4D97-AF65-F5344CB8AC3E}">
        <p14:creationId xmlns:p14="http://schemas.microsoft.com/office/powerpoint/2010/main" val="10891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/>
      <p:bldP spid="36" grpId="0" animBg="1"/>
      <p:bldP spid="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ABB0D-DC1F-4170-9520-11E11699A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Trebuchet MS" panose="020B0603020202020204" pitchFamily="34" charset="0"/>
              </a:rPr>
              <a:t>Theorien als Brillen, Betriebsanleitungen und Werkzeugkoffer</a:t>
            </a:r>
            <a:endParaRPr lang="de-DE" dirty="0"/>
          </a:p>
        </p:txBody>
      </p:sp>
      <p:sp>
        <p:nvSpPr>
          <p:cNvPr id="7" name="Trapezoid 117">
            <a:extLst>
              <a:ext uri="{FF2B5EF4-FFF2-40B4-BE49-F238E27FC236}">
                <a16:creationId xmlns:a16="http://schemas.microsoft.com/office/drawing/2014/main" id="{31AC2341-11A9-4800-80F2-05A35C1BF94D}"/>
              </a:ext>
            </a:extLst>
          </p:cNvPr>
          <p:cNvSpPr/>
          <p:nvPr/>
        </p:nvSpPr>
        <p:spPr>
          <a:xfrm>
            <a:off x="10400398" y="4214519"/>
            <a:ext cx="508133" cy="2676138"/>
          </a:xfrm>
          <a:custGeom>
            <a:avLst/>
            <a:gdLst>
              <a:gd name="connsiteX0" fmla="*/ 0 w 550242"/>
              <a:gd name="connsiteY0" fmla="*/ 1866166 h 1866166"/>
              <a:gd name="connsiteX1" fmla="*/ 173519 w 550242"/>
              <a:gd name="connsiteY1" fmla="*/ 0 h 1866166"/>
              <a:gd name="connsiteX2" fmla="*/ 376723 w 550242"/>
              <a:gd name="connsiteY2" fmla="*/ 0 h 1866166"/>
              <a:gd name="connsiteX3" fmla="*/ 550242 w 550242"/>
              <a:gd name="connsiteY3" fmla="*/ 1866166 h 1866166"/>
              <a:gd name="connsiteX4" fmla="*/ 0 w 550242"/>
              <a:gd name="connsiteY4" fmla="*/ 1866166 h 1866166"/>
              <a:gd name="connsiteX0" fmla="*/ 182081 w 732323"/>
              <a:gd name="connsiteY0" fmla="*/ 1866166 h 1866166"/>
              <a:gd name="connsiteX1" fmla="*/ 0 w 732323"/>
              <a:gd name="connsiteY1" fmla="*/ 203200 h 1866166"/>
              <a:gd name="connsiteX2" fmla="*/ 558804 w 732323"/>
              <a:gd name="connsiteY2" fmla="*/ 0 h 1866166"/>
              <a:gd name="connsiteX3" fmla="*/ 732323 w 732323"/>
              <a:gd name="connsiteY3" fmla="*/ 1866166 h 1866166"/>
              <a:gd name="connsiteX4" fmla="*/ 182081 w 732323"/>
              <a:gd name="connsiteY4" fmla="*/ 1866166 h 1866166"/>
              <a:gd name="connsiteX0" fmla="*/ 182081 w 732323"/>
              <a:gd name="connsiteY0" fmla="*/ 1739166 h 1739166"/>
              <a:gd name="connsiteX1" fmla="*/ 0 w 732323"/>
              <a:gd name="connsiteY1" fmla="*/ 76200 h 1739166"/>
              <a:gd name="connsiteX2" fmla="*/ 292104 w 732323"/>
              <a:gd name="connsiteY2" fmla="*/ 0 h 1739166"/>
              <a:gd name="connsiteX3" fmla="*/ 732323 w 732323"/>
              <a:gd name="connsiteY3" fmla="*/ 1739166 h 1739166"/>
              <a:gd name="connsiteX4" fmla="*/ 182081 w 732323"/>
              <a:gd name="connsiteY4" fmla="*/ 1739166 h 1739166"/>
              <a:gd name="connsiteX0" fmla="*/ 436081 w 732323"/>
              <a:gd name="connsiteY0" fmla="*/ 1739166 h 1739166"/>
              <a:gd name="connsiteX1" fmla="*/ 0 w 732323"/>
              <a:gd name="connsiteY1" fmla="*/ 76200 h 1739166"/>
              <a:gd name="connsiteX2" fmla="*/ 292104 w 732323"/>
              <a:gd name="connsiteY2" fmla="*/ 0 h 1739166"/>
              <a:gd name="connsiteX3" fmla="*/ 732323 w 732323"/>
              <a:gd name="connsiteY3" fmla="*/ 1739166 h 1739166"/>
              <a:gd name="connsiteX4" fmla="*/ 436081 w 732323"/>
              <a:gd name="connsiteY4" fmla="*/ 1739166 h 1739166"/>
              <a:gd name="connsiteX0" fmla="*/ 436081 w 732323"/>
              <a:gd name="connsiteY0" fmla="*/ 1688623 h 1688623"/>
              <a:gd name="connsiteX1" fmla="*/ 0 w 732323"/>
              <a:gd name="connsiteY1" fmla="*/ 25657 h 1688623"/>
              <a:gd name="connsiteX2" fmla="*/ 300116 w 732323"/>
              <a:gd name="connsiteY2" fmla="*/ 0 h 1688623"/>
              <a:gd name="connsiteX3" fmla="*/ 732323 w 732323"/>
              <a:gd name="connsiteY3" fmla="*/ 1688623 h 1688623"/>
              <a:gd name="connsiteX4" fmla="*/ 436081 w 732323"/>
              <a:gd name="connsiteY4" fmla="*/ 1688623 h 1688623"/>
              <a:gd name="connsiteX0" fmla="*/ 227781 w 524023"/>
              <a:gd name="connsiteY0" fmla="*/ 1688623 h 1688623"/>
              <a:gd name="connsiteX1" fmla="*/ 0 w 524023"/>
              <a:gd name="connsiteY1" fmla="*/ 50929 h 1688623"/>
              <a:gd name="connsiteX2" fmla="*/ 91816 w 524023"/>
              <a:gd name="connsiteY2" fmla="*/ 0 h 1688623"/>
              <a:gd name="connsiteX3" fmla="*/ 524023 w 524023"/>
              <a:gd name="connsiteY3" fmla="*/ 1688623 h 1688623"/>
              <a:gd name="connsiteX4" fmla="*/ 227781 w 524023"/>
              <a:gd name="connsiteY4" fmla="*/ 1688623 h 1688623"/>
              <a:gd name="connsiteX0" fmla="*/ 51527 w 524023"/>
              <a:gd name="connsiteY0" fmla="*/ 1694941 h 1694941"/>
              <a:gd name="connsiteX1" fmla="*/ 0 w 524023"/>
              <a:gd name="connsiteY1" fmla="*/ 50929 h 1694941"/>
              <a:gd name="connsiteX2" fmla="*/ 91816 w 524023"/>
              <a:gd name="connsiteY2" fmla="*/ 0 h 1694941"/>
              <a:gd name="connsiteX3" fmla="*/ 524023 w 524023"/>
              <a:gd name="connsiteY3" fmla="*/ 1688623 h 1694941"/>
              <a:gd name="connsiteX4" fmla="*/ 51527 w 524023"/>
              <a:gd name="connsiteY4" fmla="*/ 1694941 h 1694941"/>
              <a:gd name="connsiteX0" fmla="*/ 19481 w 524023"/>
              <a:gd name="connsiteY0" fmla="*/ 1688623 h 1688623"/>
              <a:gd name="connsiteX1" fmla="*/ 0 w 524023"/>
              <a:gd name="connsiteY1" fmla="*/ 50929 h 1688623"/>
              <a:gd name="connsiteX2" fmla="*/ 91816 w 524023"/>
              <a:gd name="connsiteY2" fmla="*/ 0 h 1688623"/>
              <a:gd name="connsiteX3" fmla="*/ 524023 w 524023"/>
              <a:gd name="connsiteY3" fmla="*/ 1688623 h 1688623"/>
              <a:gd name="connsiteX4" fmla="*/ 19481 w 524023"/>
              <a:gd name="connsiteY4" fmla="*/ 1688623 h 1688623"/>
              <a:gd name="connsiteX0" fmla="*/ 388012 w 892554"/>
              <a:gd name="connsiteY0" fmla="*/ 1688623 h 1688623"/>
              <a:gd name="connsiteX1" fmla="*/ 0 w 892554"/>
              <a:gd name="connsiteY1" fmla="*/ 57064 h 1688623"/>
              <a:gd name="connsiteX2" fmla="*/ 460347 w 892554"/>
              <a:gd name="connsiteY2" fmla="*/ 0 h 1688623"/>
              <a:gd name="connsiteX3" fmla="*/ 892554 w 892554"/>
              <a:gd name="connsiteY3" fmla="*/ 1688623 h 1688623"/>
              <a:gd name="connsiteX4" fmla="*/ 388012 w 892554"/>
              <a:gd name="connsiteY4" fmla="*/ 1688623 h 1688623"/>
              <a:gd name="connsiteX0" fmla="*/ 388012 w 892554"/>
              <a:gd name="connsiteY0" fmla="*/ 1631559 h 1631559"/>
              <a:gd name="connsiteX1" fmla="*/ 0 w 892554"/>
              <a:gd name="connsiteY1" fmla="*/ 0 h 1631559"/>
              <a:gd name="connsiteX2" fmla="*/ 187955 w 892554"/>
              <a:gd name="connsiteY2" fmla="*/ 22681 h 1631559"/>
              <a:gd name="connsiteX3" fmla="*/ 892554 w 892554"/>
              <a:gd name="connsiteY3" fmla="*/ 1631559 h 1631559"/>
              <a:gd name="connsiteX4" fmla="*/ 388012 w 892554"/>
              <a:gd name="connsiteY4" fmla="*/ 1631559 h 1631559"/>
              <a:gd name="connsiteX0" fmla="*/ 388012 w 892554"/>
              <a:gd name="connsiteY0" fmla="*/ 1637839 h 1637839"/>
              <a:gd name="connsiteX1" fmla="*/ 0 w 892554"/>
              <a:gd name="connsiteY1" fmla="*/ 6280 h 1637839"/>
              <a:gd name="connsiteX2" fmla="*/ 187955 w 892554"/>
              <a:gd name="connsiteY2" fmla="*/ 0 h 1637839"/>
              <a:gd name="connsiteX3" fmla="*/ 892554 w 892554"/>
              <a:gd name="connsiteY3" fmla="*/ 1637839 h 1637839"/>
              <a:gd name="connsiteX4" fmla="*/ 388012 w 892554"/>
              <a:gd name="connsiteY4" fmla="*/ 1637839 h 1637839"/>
              <a:gd name="connsiteX0" fmla="*/ 388012 w 892554"/>
              <a:gd name="connsiteY0" fmla="*/ 1631559 h 1631559"/>
              <a:gd name="connsiteX1" fmla="*/ 0 w 892554"/>
              <a:gd name="connsiteY1" fmla="*/ 0 h 1631559"/>
              <a:gd name="connsiteX2" fmla="*/ 187955 w 892554"/>
              <a:gd name="connsiteY2" fmla="*/ 8201 h 1631559"/>
              <a:gd name="connsiteX3" fmla="*/ 892554 w 892554"/>
              <a:gd name="connsiteY3" fmla="*/ 1631559 h 1631559"/>
              <a:gd name="connsiteX4" fmla="*/ 388012 w 892554"/>
              <a:gd name="connsiteY4" fmla="*/ 1631559 h 1631559"/>
              <a:gd name="connsiteX0" fmla="*/ 0 w 1121793"/>
              <a:gd name="connsiteY0" fmla="*/ 1651715 h 1651715"/>
              <a:gd name="connsiteX1" fmla="*/ 229239 w 1121793"/>
              <a:gd name="connsiteY1" fmla="*/ 0 h 1651715"/>
              <a:gd name="connsiteX2" fmla="*/ 417194 w 1121793"/>
              <a:gd name="connsiteY2" fmla="*/ 8201 h 1651715"/>
              <a:gd name="connsiteX3" fmla="*/ 1121793 w 1121793"/>
              <a:gd name="connsiteY3" fmla="*/ 1631559 h 1651715"/>
              <a:gd name="connsiteX4" fmla="*/ 0 w 1121793"/>
              <a:gd name="connsiteY4" fmla="*/ 1651715 h 1651715"/>
              <a:gd name="connsiteX0" fmla="*/ 0 w 464719"/>
              <a:gd name="connsiteY0" fmla="*/ 1651715 h 1651715"/>
              <a:gd name="connsiteX1" fmla="*/ 229239 w 464719"/>
              <a:gd name="connsiteY1" fmla="*/ 0 h 1651715"/>
              <a:gd name="connsiteX2" fmla="*/ 417194 w 464719"/>
              <a:gd name="connsiteY2" fmla="*/ 8201 h 1651715"/>
              <a:gd name="connsiteX3" fmla="*/ 464719 w 464719"/>
              <a:gd name="connsiteY3" fmla="*/ 1651715 h 1651715"/>
              <a:gd name="connsiteX4" fmla="*/ 0 w 464719"/>
              <a:gd name="connsiteY4" fmla="*/ 1651715 h 1651715"/>
              <a:gd name="connsiteX0" fmla="*/ 0 w 464719"/>
              <a:gd name="connsiteY0" fmla="*/ 1651715 h 1651715"/>
              <a:gd name="connsiteX1" fmla="*/ 229239 w 464719"/>
              <a:gd name="connsiteY1" fmla="*/ 0 h 1651715"/>
              <a:gd name="connsiteX2" fmla="*/ 417194 w 464719"/>
              <a:gd name="connsiteY2" fmla="*/ 8201 h 1651715"/>
              <a:gd name="connsiteX3" fmla="*/ 464719 w 464719"/>
              <a:gd name="connsiteY3" fmla="*/ 1651715 h 1651715"/>
              <a:gd name="connsiteX4" fmla="*/ 0 w 464719"/>
              <a:gd name="connsiteY4" fmla="*/ 1651715 h 1651715"/>
              <a:gd name="connsiteX0" fmla="*/ 0 w 464719"/>
              <a:gd name="connsiteY0" fmla="*/ 1651715 h 1651715"/>
              <a:gd name="connsiteX1" fmla="*/ 229239 w 464719"/>
              <a:gd name="connsiteY1" fmla="*/ 0 h 1651715"/>
              <a:gd name="connsiteX2" fmla="*/ 417194 w 464719"/>
              <a:gd name="connsiteY2" fmla="*/ 8201 h 1651715"/>
              <a:gd name="connsiteX3" fmla="*/ 464719 w 464719"/>
              <a:gd name="connsiteY3" fmla="*/ 1651715 h 1651715"/>
              <a:gd name="connsiteX4" fmla="*/ 0 w 464719"/>
              <a:gd name="connsiteY4" fmla="*/ 1651715 h 165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719" h="1651715">
                <a:moveTo>
                  <a:pt x="0" y="1651715"/>
                </a:moveTo>
                <a:lnTo>
                  <a:pt x="229239" y="0"/>
                </a:lnTo>
                <a:lnTo>
                  <a:pt x="417194" y="8201"/>
                </a:lnTo>
                <a:lnTo>
                  <a:pt x="464719" y="1651715"/>
                </a:lnTo>
                <a:cubicBezTo>
                  <a:pt x="409371" y="1631559"/>
                  <a:pt x="154906" y="1651715"/>
                  <a:pt x="0" y="1651715"/>
                </a:cubicBezTo>
                <a:close/>
              </a:path>
            </a:pathLst>
          </a:custGeom>
          <a:solidFill>
            <a:srgbClr val="FF33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rapezoid 115">
            <a:extLst>
              <a:ext uri="{FF2B5EF4-FFF2-40B4-BE49-F238E27FC236}">
                <a16:creationId xmlns:a16="http://schemas.microsoft.com/office/drawing/2014/main" id="{7DF299B1-44DF-4D86-8FC9-ECB84E061521}"/>
              </a:ext>
            </a:extLst>
          </p:cNvPr>
          <p:cNvSpPr/>
          <p:nvPr/>
        </p:nvSpPr>
        <p:spPr>
          <a:xfrm>
            <a:off x="570517" y="4203633"/>
            <a:ext cx="9048394" cy="2654367"/>
          </a:xfrm>
          <a:custGeom>
            <a:avLst/>
            <a:gdLst>
              <a:gd name="connsiteX0" fmla="*/ 0 w 7708388"/>
              <a:gd name="connsiteY0" fmla="*/ 1714924 h 1714924"/>
              <a:gd name="connsiteX1" fmla="*/ 2208548 w 7708388"/>
              <a:gd name="connsiteY1" fmla="*/ 0 h 1714924"/>
              <a:gd name="connsiteX2" fmla="*/ 5499840 w 7708388"/>
              <a:gd name="connsiteY2" fmla="*/ 0 h 1714924"/>
              <a:gd name="connsiteX3" fmla="*/ 7708388 w 7708388"/>
              <a:gd name="connsiteY3" fmla="*/ 1714924 h 1714924"/>
              <a:gd name="connsiteX4" fmla="*/ 0 w 7708388"/>
              <a:gd name="connsiteY4" fmla="*/ 1714924 h 1714924"/>
              <a:gd name="connsiteX0" fmla="*/ 0 w 7708388"/>
              <a:gd name="connsiteY0" fmla="*/ 1714924 h 1714924"/>
              <a:gd name="connsiteX1" fmla="*/ 3003678 w 7708388"/>
              <a:gd name="connsiteY1" fmla="*/ 0 h 1714924"/>
              <a:gd name="connsiteX2" fmla="*/ 5499840 w 7708388"/>
              <a:gd name="connsiteY2" fmla="*/ 0 h 1714924"/>
              <a:gd name="connsiteX3" fmla="*/ 7708388 w 7708388"/>
              <a:gd name="connsiteY3" fmla="*/ 1714924 h 1714924"/>
              <a:gd name="connsiteX4" fmla="*/ 0 w 7708388"/>
              <a:gd name="connsiteY4" fmla="*/ 1714924 h 1714924"/>
              <a:gd name="connsiteX0" fmla="*/ 0 w 7708388"/>
              <a:gd name="connsiteY0" fmla="*/ 1714924 h 1714924"/>
              <a:gd name="connsiteX1" fmla="*/ 3003678 w 7708388"/>
              <a:gd name="connsiteY1" fmla="*/ 0 h 1714924"/>
              <a:gd name="connsiteX2" fmla="*/ 4664953 w 7708388"/>
              <a:gd name="connsiteY2" fmla="*/ 26504 h 1714924"/>
              <a:gd name="connsiteX3" fmla="*/ 7708388 w 7708388"/>
              <a:gd name="connsiteY3" fmla="*/ 1714924 h 1714924"/>
              <a:gd name="connsiteX4" fmla="*/ 0 w 7708388"/>
              <a:gd name="connsiteY4" fmla="*/ 1714924 h 1714924"/>
              <a:gd name="connsiteX0" fmla="*/ 0 w 7708388"/>
              <a:gd name="connsiteY0" fmla="*/ 1714924 h 1714924"/>
              <a:gd name="connsiteX1" fmla="*/ 3003678 w 7708388"/>
              <a:gd name="connsiteY1" fmla="*/ 0 h 1714924"/>
              <a:gd name="connsiteX2" fmla="*/ 4651701 w 7708388"/>
              <a:gd name="connsiteY2" fmla="*/ 0 h 1714924"/>
              <a:gd name="connsiteX3" fmla="*/ 7708388 w 7708388"/>
              <a:gd name="connsiteY3" fmla="*/ 1714924 h 1714924"/>
              <a:gd name="connsiteX4" fmla="*/ 0 w 7708388"/>
              <a:gd name="connsiteY4" fmla="*/ 1714924 h 1714924"/>
              <a:gd name="connsiteX0" fmla="*/ 0 w 7708388"/>
              <a:gd name="connsiteY0" fmla="*/ 1714924 h 1714924"/>
              <a:gd name="connsiteX1" fmla="*/ 525740 w 7708388"/>
              <a:gd name="connsiteY1" fmla="*/ 118650 h 1714924"/>
              <a:gd name="connsiteX2" fmla="*/ 4651701 w 7708388"/>
              <a:gd name="connsiteY2" fmla="*/ 0 h 1714924"/>
              <a:gd name="connsiteX3" fmla="*/ 7708388 w 7708388"/>
              <a:gd name="connsiteY3" fmla="*/ 1714924 h 1714924"/>
              <a:gd name="connsiteX4" fmla="*/ 0 w 7708388"/>
              <a:gd name="connsiteY4" fmla="*/ 1714924 h 1714924"/>
              <a:gd name="connsiteX0" fmla="*/ 0 w 7342518"/>
              <a:gd name="connsiteY0" fmla="*/ 1707014 h 1714924"/>
              <a:gd name="connsiteX1" fmla="*/ 159870 w 7342518"/>
              <a:gd name="connsiteY1" fmla="*/ 118650 h 1714924"/>
              <a:gd name="connsiteX2" fmla="*/ 4285831 w 7342518"/>
              <a:gd name="connsiteY2" fmla="*/ 0 h 1714924"/>
              <a:gd name="connsiteX3" fmla="*/ 7342518 w 7342518"/>
              <a:gd name="connsiteY3" fmla="*/ 1714924 h 1714924"/>
              <a:gd name="connsiteX4" fmla="*/ 0 w 7342518"/>
              <a:gd name="connsiteY4" fmla="*/ 1707014 h 1714924"/>
              <a:gd name="connsiteX0" fmla="*/ 23065 w 7182648"/>
              <a:gd name="connsiteY0" fmla="*/ 1707014 h 1714924"/>
              <a:gd name="connsiteX1" fmla="*/ 0 w 7182648"/>
              <a:gd name="connsiteY1" fmla="*/ 118650 h 1714924"/>
              <a:gd name="connsiteX2" fmla="*/ 4125961 w 7182648"/>
              <a:gd name="connsiteY2" fmla="*/ 0 h 1714924"/>
              <a:gd name="connsiteX3" fmla="*/ 7182648 w 7182648"/>
              <a:gd name="connsiteY3" fmla="*/ 1714924 h 1714924"/>
              <a:gd name="connsiteX4" fmla="*/ 23065 w 7182648"/>
              <a:gd name="connsiteY4" fmla="*/ 1707014 h 1714924"/>
              <a:gd name="connsiteX0" fmla="*/ 23065 w 7182648"/>
              <a:gd name="connsiteY0" fmla="*/ 1612093 h 1620003"/>
              <a:gd name="connsiteX1" fmla="*/ 0 w 7182648"/>
              <a:gd name="connsiteY1" fmla="*/ 23729 h 1620003"/>
              <a:gd name="connsiteX2" fmla="*/ 2920254 w 7182648"/>
              <a:gd name="connsiteY2" fmla="*/ 0 h 1620003"/>
              <a:gd name="connsiteX3" fmla="*/ 7182648 w 7182648"/>
              <a:gd name="connsiteY3" fmla="*/ 1620003 h 1620003"/>
              <a:gd name="connsiteX4" fmla="*/ 23065 w 7182648"/>
              <a:gd name="connsiteY4" fmla="*/ 1612093 h 1620003"/>
              <a:gd name="connsiteX0" fmla="*/ 0 w 7629320"/>
              <a:gd name="connsiteY0" fmla="*/ 1659970 h 1659970"/>
              <a:gd name="connsiteX1" fmla="*/ 446672 w 7629320"/>
              <a:gd name="connsiteY1" fmla="*/ 23729 h 1659970"/>
              <a:gd name="connsiteX2" fmla="*/ 3366926 w 7629320"/>
              <a:gd name="connsiteY2" fmla="*/ 0 h 1659970"/>
              <a:gd name="connsiteX3" fmla="*/ 7629320 w 7629320"/>
              <a:gd name="connsiteY3" fmla="*/ 1620003 h 1659970"/>
              <a:gd name="connsiteX4" fmla="*/ 0 w 7629320"/>
              <a:gd name="connsiteY4" fmla="*/ 1659970 h 1659970"/>
              <a:gd name="connsiteX0" fmla="*/ 0 w 7629320"/>
              <a:gd name="connsiteY0" fmla="*/ 1659970 h 1659970"/>
              <a:gd name="connsiteX1" fmla="*/ 446672 w 7629320"/>
              <a:gd name="connsiteY1" fmla="*/ 23729 h 1659970"/>
              <a:gd name="connsiteX2" fmla="*/ 2511332 w 7629320"/>
              <a:gd name="connsiteY2" fmla="*/ 0 h 1659970"/>
              <a:gd name="connsiteX3" fmla="*/ 7629320 w 7629320"/>
              <a:gd name="connsiteY3" fmla="*/ 1620003 h 1659970"/>
              <a:gd name="connsiteX4" fmla="*/ 0 w 7629320"/>
              <a:gd name="connsiteY4" fmla="*/ 1659970 h 1659970"/>
              <a:gd name="connsiteX0" fmla="*/ 0 w 7629320"/>
              <a:gd name="connsiteY0" fmla="*/ 1659970 h 1659970"/>
              <a:gd name="connsiteX1" fmla="*/ 933185 w 7629320"/>
              <a:gd name="connsiteY1" fmla="*/ 23729 h 1659970"/>
              <a:gd name="connsiteX2" fmla="*/ 2511332 w 7629320"/>
              <a:gd name="connsiteY2" fmla="*/ 0 h 1659970"/>
              <a:gd name="connsiteX3" fmla="*/ 7629320 w 7629320"/>
              <a:gd name="connsiteY3" fmla="*/ 1620003 h 1659970"/>
              <a:gd name="connsiteX4" fmla="*/ 0 w 7629320"/>
              <a:gd name="connsiteY4" fmla="*/ 1659970 h 1659970"/>
              <a:gd name="connsiteX0" fmla="*/ 0 w 7629320"/>
              <a:gd name="connsiteY0" fmla="*/ 1659970 h 1659970"/>
              <a:gd name="connsiteX1" fmla="*/ 1419271 w 7629320"/>
              <a:gd name="connsiteY1" fmla="*/ 8210 h 1659970"/>
              <a:gd name="connsiteX2" fmla="*/ 2511332 w 7629320"/>
              <a:gd name="connsiteY2" fmla="*/ 0 h 1659970"/>
              <a:gd name="connsiteX3" fmla="*/ 7629320 w 7629320"/>
              <a:gd name="connsiteY3" fmla="*/ 1620003 h 1659970"/>
              <a:gd name="connsiteX4" fmla="*/ 0 w 7629320"/>
              <a:gd name="connsiteY4" fmla="*/ 1659970 h 1659970"/>
              <a:gd name="connsiteX0" fmla="*/ 0 w 7629320"/>
              <a:gd name="connsiteY0" fmla="*/ 1659970 h 1659970"/>
              <a:gd name="connsiteX1" fmla="*/ 1419271 w 7629320"/>
              <a:gd name="connsiteY1" fmla="*/ 8210 h 1659970"/>
              <a:gd name="connsiteX2" fmla="*/ 2852627 w 7629320"/>
              <a:gd name="connsiteY2" fmla="*/ 0 h 1659970"/>
              <a:gd name="connsiteX3" fmla="*/ 7629320 w 7629320"/>
              <a:gd name="connsiteY3" fmla="*/ 1620003 h 1659970"/>
              <a:gd name="connsiteX4" fmla="*/ 0 w 7629320"/>
              <a:gd name="connsiteY4" fmla="*/ 1659970 h 1659970"/>
              <a:gd name="connsiteX0" fmla="*/ 0 w 7629320"/>
              <a:gd name="connsiteY0" fmla="*/ 1672268 h 1672268"/>
              <a:gd name="connsiteX1" fmla="*/ 365912 w 7629320"/>
              <a:gd name="connsiteY1" fmla="*/ 0 h 1672268"/>
              <a:gd name="connsiteX2" fmla="*/ 2852627 w 7629320"/>
              <a:gd name="connsiteY2" fmla="*/ 12298 h 1672268"/>
              <a:gd name="connsiteX3" fmla="*/ 7629320 w 7629320"/>
              <a:gd name="connsiteY3" fmla="*/ 1632301 h 1672268"/>
              <a:gd name="connsiteX4" fmla="*/ 0 w 7629320"/>
              <a:gd name="connsiteY4" fmla="*/ 1672268 h 1672268"/>
              <a:gd name="connsiteX0" fmla="*/ 0 w 7629320"/>
              <a:gd name="connsiteY0" fmla="*/ 1672268 h 1672268"/>
              <a:gd name="connsiteX1" fmla="*/ 365912 w 7629320"/>
              <a:gd name="connsiteY1" fmla="*/ 0 h 1672268"/>
              <a:gd name="connsiteX2" fmla="*/ 1781999 w 7629320"/>
              <a:gd name="connsiteY2" fmla="*/ 5462 h 1672268"/>
              <a:gd name="connsiteX3" fmla="*/ 7629320 w 7629320"/>
              <a:gd name="connsiteY3" fmla="*/ 1632301 h 1672268"/>
              <a:gd name="connsiteX4" fmla="*/ 0 w 7629320"/>
              <a:gd name="connsiteY4" fmla="*/ 1672268 h 1672268"/>
              <a:gd name="connsiteX0" fmla="*/ 0 w 7629320"/>
              <a:gd name="connsiteY0" fmla="*/ 1672268 h 1672268"/>
              <a:gd name="connsiteX1" fmla="*/ 365912 w 7629320"/>
              <a:gd name="connsiteY1" fmla="*/ 0 h 1672268"/>
              <a:gd name="connsiteX2" fmla="*/ 1781999 w 7629320"/>
              <a:gd name="connsiteY2" fmla="*/ 5462 h 1672268"/>
              <a:gd name="connsiteX3" fmla="*/ 7629320 w 7629320"/>
              <a:gd name="connsiteY3" fmla="*/ 1659644 h 1672268"/>
              <a:gd name="connsiteX4" fmla="*/ 0 w 7629320"/>
              <a:gd name="connsiteY4" fmla="*/ 1672268 h 1672268"/>
              <a:gd name="connsiteX0" fmla="*/ 0 w 7629320"/>
              <a:gd name="connsiteY0" fmla="*/ 1666806 h 1666806"/>
              <a:gd name="connsiteX1" fmla="*/ 478155 w 7629320"/>
              <a:gd name="connsiteY1" fmla="*/ 15045 h 1666806"/>
              <a:gd name="connsiteX2" fmla="*/ 1781999 w 7629320"/>
              <a:gd name="connsiteY2" fmla="*/ 0 h 1666806"/>
              <a:gd name="connsiteX3" fmla="*/ 7629320 w 7629320"/>
              <a:gd name="connsiteY3" fmla="*/ 1654182 h 1666806"/>
              <a:gd name="connsiteX4" fmla="*/ 0 w 7629320"/>
              <a:gd name="connsiteY4" fmla="*/ 1666806 h 1666806"/>
              <a:gd name="connsiteX0" fmla="*/ 0 w 7629320"/>
              <a:gd name="connsiteY0" fmla="*/ 1666806 h 1666806"/>
              <a:gd name="connsiteX1" fmla="*/ 214202 w 7629320"/>
              <a:gd name="connsiteY1" fmla="*/ 1373 h 1666806"/>
              <a:gd name="connsiteX2" fmla="*/ 1781999 w 7629320"/>
              <a:gd name="connsiteY2" fmla="*/ 0 h 1666806"/>
              <a:gd name="connsiteX3" fmla="*/ 7629320 w 7629320"/>
              <a:gd name="connsiteY3" fmla="*/ 1654182 h 1666806"/>
              <a:gd name="connsiteX4" fmla="*/ 0 w 7629320"/>
              <a:gd name="connsiteY4" fmla="*/ 1666806 h 1666806"/>
              <a:gd name="connsiteX0" fmla="*/ 0 w 7483691"/>
              <a:gd name="connsiteY0" fmla="*/ 1653135 h 1654182"/>
              <a:gd name="connsiteX1" fmla="*/ 68573 w 7483691"/>
              <a:gd name="connsiteY1" fmla="*/ 1373 h 1654182"/>
              <a:gd name="connsiteX2" fmla="*/ 1636370 w 7483691"/>
              <a:gd name="connsiteY2" fmla="*/ 0 h 1654182"/>
              <a:gd name="connsiteX3" fmla="*/ 7483691 w 7483691"/>
              <a:gd name="connsiteY3" fmla="*/ 1654182 h 1654182"/>
              <a:gd name="connsiteX4" fmla="*/ 0 w 7483691"/>
              <a:gd name="connsiteY4" fmla="*/ 1653135 h 1654182"/>
              <a:gd name="connsiteX0" fmla="*/ 13344 w 7497035"/>
              <a:gd name="connsiteY0" fmla="*/ 1653135 h 1654182"/>
              <a:gd name="connsiteX1" fmla="*/ 0 w 7497035"/>
              <a:gd name="connsiteY1" fmla="*/ 8209 h 1654182"/>
              <a:gd name="connsiteX2" fmla="*/ 1649714 w 7497035"/>
              <a:gd name="connsiteY2" fmla="*/ 0 h 1654182"/>
              <a:gd name="connsiteX3" fmla="*/ 7497035 w 7497035"/>
              <a:gd name="connsiteY3" fmla="*/ 1654182 h 1654182"/>
              <a:gd name="connsiteX4" fmla="*/ 13344 w 7497035"/>
              <a:gd name="connsiteY4" fmla="*/ 1653135 h 1654182"/>
              <a:gd name="connsiteX0" fmla="*/ 0 w 7565607"/>
              <a:gd name="connsiteY0" fmla="*/ 1666806 h 1666806"/>
              <a:gd name="connsiteX1" fmla="*/ 68572 w 7565607"/>
              <a:gd name="connsiteY1" fmla="*/ 8209 h 1666806"/>
              <a:gd name="connsiteX2" fmla="*/ 1718286 w 7565607"/>
              <a:gd name="connsiteY2" fmla="*/ 0 h 1666806"/>
              <a:gd name="connsiteX3" fmla="*/ 7565607 w 7565607"/>
              <a:gd name="connsiteY3" fmla="*/ 1654182 h 1666806"/>
              <a:gd name="connsiteX4" fmla="*/ 0 w 7565607"/>
              <a:gd name="connsiteY4" fmla="*/ 1666806 h 166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5607" h="1666806">
                <a:moveTo>
                  <a:pt x="0" y="1666806"/>
                </a:moveTo>
                <a:lnTo>
                  <a:pt x="68572" y="8209"/>
                </a:lnTo>
                <a:lnTo>
                  <a:pt x="1718286" y="0"/>
                </a:lnTo>
                <a:lnTo>
                  <a:pt x="7565607" y="1654182"/>
                </a:lnTo>
                <a:lnTo>
                  <a:pt x="0" y="1666806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rapezoid 116">
            <a:extLst>
              <a:ext uri="{FF2B5EF4-FFF2-40B4-BE49-F238E27FC236}">
                <a16:creationId xmlns:a16="http://schemas.microsoft.com/office/drawing/2014/main" id="{D1DC8E16-7269-49CA-A5ED-386B6AD48731}"/>
              </a:ext>
            </a:extLst>
          </p:cNvPr>
          <p:cNvSpPr/>
          <p:nvPr/>
        </p:nvSpPr>
        <p:spPr>
          <a:xfrm>
            <a:off x="5483842" y="4214520"/>
            <a:ext cx="5254390" cy="2649914"/>
          </a:xfrm>
          <a:custGeom>
            <a:avLst/>
            <a:gdLst>
              <a:gd name="connsiteX0" fmla="*/ 0 w 2028548"/>
              <a:gd name="connsiteY0" fmla="*/ 2242426 h 2242426"/>
              <a:gd name="connsiteX1" fmla="*/ 1014274 w 2028548"/>
              <a:gd name="connsiteY1" fmla="*/ 0 h 2242426"/>
              <a:gd name="connsiteX2" fmla="*/ 1014274 w 2028548"/>
              <a:gd name="connsiteY2" fmla="*/ 0 h 2242426"/>
              <a:gd name="connsiteX3" fmla="*/ 2028548 w 2028548"/>
              <a:gd name="connsiteY3" fmla="*/ 2242426 h 2242426"/>
              <a:gd name="connsiteX4" fmla="*/ 0 w 2028548"/>
              <a:gd name="connsiteY4" fmla="*/ 2242426 h 2242426"/>
              <a:gd name="connsiteX0" fmla="*/ 191674 w 2220222"/>
              <a:gd name="connsiteY0" fmla="*/ 2242426 h 2242426"/>
              <a:gd name="connsiteX1" fmla="*/ 1205948 w 2220222"/>
              <a:gd name="connsiteY1" fmla="*/ 0 h 2242426"/>
              <a:gd name="connsiteX2" fmla="*/ 0 w 2220222"/>
              <a:gd name="connsiteY2" fmla="*/ 13252 h 2242426"/>
              <a:gd name="connsiteX3" fmla="*/ 2220222 w 2220222"/>
              <a:gd name="connsiteY3" fmla="*/ 2242426 h 2242426"/>
              <a:gd name="connsiteX4" fmla="*/ 191674 w 2220222"/>
              <a:gd name="connsiteY4" fmla="*/ 2242426 h 2242426"/>
              <a:gd name="connsiteX0" fmla="*/ 602491 w 2631039"/>
              <a:gd name="connsiteY0" fmla="*/ 2229174 h 2229174"/>
              <a:gd name="connsiteX1" fmla="*/ 0 w 2631039"/>
              <a:gd name="connsiteY1" fmla="*/ 198783 h 2229174"/>
              <a:gd name="connsiteX2" fmla="*/ 410817 w 2631039"/>
              <a:gd name="connsiteY2" fmla="*/ 0 h 2229174"/>
              <a:gd name="connsiteX3" fmla="*/ 2631039 w 2631039"/>
              <a:gd name="connsiteY3" fmla="*/ 2229174 h 2229174"/>
              <a:gd name="connsiteX4" fmla="*/ 602491 w 2631039"/>
              <a:gd name="connsiteY4" fmla="*/ 2229174 h 2229174"/>
              <a:gd name="connsiteX0" fmla="*/ 602491 w 2432257"/>
              <a:gd name="connsiteY0" fmla="*/ 2229174 h 2229174"/>
              <a:gd name="connsiteX1" fmla="*/ 0 w 2432257"/>
              <a:gd name="connsiteY1" fmla="*/ 198783 h 2229174"/>
              <a:gd name="connsiteX2" fmla="*/ 410817 w 2432257"/>
              <a:gd name="connsiteY2" fmla="*/ 0 h 2229174"/>
              <a:gd name="connsiteX3" fmla="*/ 2432257 w 2432257"/>
              <a:gd name="connsiteY3" fmla="*/ 2202670 h 2229174"/>
              <a:gd name="connsiteX4" fmla="*/ 602491 w 2432257"/>
              <a:gd name="connsiteY4" fmla="*/ 2229174 h 2229174"/>
              <a:gd name="connsiteX0" fmla="*/ 788021 w 2617787"/>
              <a:gd name="connsiteY0" fmla="*/ 2229174 h 2229174"/>
              <a:gd name="connsiteX1" fmla="*/ 0 w 2617787"/>
              <a:gd name="connsiteY1" fmla="*/ 0 h 2229174"/>
              <a:gd name="connsiteX2" fmla="*/ 596347 w 2617787"/>
              <a:gd name="connsiteY2" fmla="*/ 0 h 2229174"/>
              <a:gd name="connsiteX3" fmla="*/ 2617787 w 2617787"/>
              <a:gd name="connsiteY3" fmla="*/ 2202670 h 2229174"/>
              <a:gd name="connsiteX4" fmla="*/ 788021 w 2617787"/>
              <a:gd name="connsiteY4" fmla="*/ 2229174 h 2229174"/>
              <a:gd name="connsiteX0" fmla="*/ 788021 w 2617787"/>
              <a:gd name="connsiteY0" fmla="*/ 2229174 h 2229174"/>
              <a:gd name="connsiteX1" fmla="*/ 0 w 2617787"/>
              <a:gd name="connsiteY1" fmla="*/ 0 h 2229174"/>
              <a:gd name="connsiteX2" fmla="*/ 636104 w 2617787"/>
              <a:gd name="connsiteY2" fmla="*/ 225287 h 2229174"/>
              <a:gd name="connsiteX3" fmla="*/ 2617787 w 2617787"/>
              <a:gd name="connsiteY3" fmla="*/ 2202670 h 2229174"/>
              <a:gd name="connsiteX4" fmla="*/ 788021 w 2617787"/>
              <a:gd name="connsiteY4" fmla="*/ 2229174 h 2229174"/>
              <a:gd name="connsiteX0" fmla="*/ 788021 w 2617787"/>
              <a:gd name="connsiteY0" fmla="*/ 2056896 h 2056896"/>
              <a:gd name="connsiteX1" fmla="*/ 0 w 2617787"/>
              <a:gd name="connsiteY1" fmla="*/ 0 h 2056896"/>
              <a:gd name="connsiteX2" fmla="*/ 636104 w 2617787"/>
              <a:gd name="connsiteY2" fmla="*/ 53009 h 2056896"/>
              <a:gd name="connsiteX3" fmla="*/ 2617787 w 2617787"/>
              <a:gd name="connsiteY3" fmla="*/ 2030392 h 2056896"/>
              <a:gd name="connsiteX4" fmla="*/ 788021 w 2617787"/>
              <a:gd name="connsiteY4" fmla="*/ 2056896 h 2056896"/>
              <a:gd name="connsiteX0" fmla="*/ 748265 w 2578031"/>
              <a:gd name="connsiteY0" fmla="*/ 2017139 h 2017139"/>
              <a:gd name="connsiteX1" fmla="*/ 0 w 2578031"/>
              <a:gd name="connsiteY1" fmla="*/ 0 h 2017139"/>
              <a:gd name="connsiteX2" fmla="*/ 596348 w 2578031"/>
              <a:gd name="connsiteY2" fmla="*/ 13252 h 2017139"/>
              <a:gd name="connsiteX3" fmla="*/ 2578031 w 2578031"/>
              <a:gd name="connsiteY3" fmla="*/ 1990635 h 2017139"/>
              <a:gd name="connsiteX4" fmla="*/ 748265 w 2578031"/>
              <a:gd name="connsiteY4" fmla="*/ 2017139 h 2017139"/>
              <a:gd name="connsiteX0" fmla="*/ 748265 w 2578031"/>
              <a:gd name="connsiteY0" fmla="*/ 2017139 h 2017139"/>
              <a:gd name="connsiteX1" fmla="*/ 0 w 2578031"/>
              <a:gd name="connsiteY1" fmla="*/ 0 h 2017139"/>
              <a:gd name="connsiteX2" fmla="*/ 1111215 w 2578031"/>
              <a:gd name="connsiteY2" fmla="*/ 291547 h 2017139"/>
              <a:gd name="connsiteX3" fmla="*/ 2578031 w 2578031"/>
              <a:gd name="connsiteY3" fmla="*/ 1990635 h 2017139"/>
              <a:gd name="connsiteX4" fmla="*/ 748265 w 2578031"/>
              <a:gd name="connsiteY4" fmla="*/ 2017139 h 2017139"/>
              <a:gd name="connsiteX0" fmla="*/ 698440 w 2528206"/>
              <a:gd name="connsiteY0" fmla="*/ 1725592 h 1725592"/>
              <a:gd name="connsiteX1" fmla="*/ 0 w 2528206"/>
              <a:gd name="connsiteY1" fmla="*/ 13253 h 1725592"/>
              <a:gd name="connsiteX2" fmla="*/ 1061390 w 2528206"/>
              <a:gd name="connsiteY2" fmla="*/ 0 h 1725592"/>
              <a:gd name="connsiteX3" fmla="*/ 2528206 w 2528206"/>
              <a:gd name="connsiteY3" fmla="*/ 1699088 h 1725592"/>
              <a:gd name="connsiteX4" fmla="*/ 698440 w 2528206"/>
              <a:gd name="connsiteY4" fmla="*/ 1725592 h 1725592"/>
              <a:gd name="connsiteX0" fmla="*/ 698440 w 2528206"/>
              <a:gd name="connsiteY0" fmla="*/ 1765181 h 1765181"/>
              <a:gd name="connsiteX1" fmla="*/ 0 w 2528206"/>
              <a:gd name="connsiteY1" fmla="*/ 52842 h 1765181"/>
              <a:gd name="connsiteX2" fmla="*/ 546834 w 2528206"/>
              <a:gd name="connsiteY2" fmla="*/ 0 h 1765181"/>
              <a:gd name="connsiteX3" fmla="*/ 2528206 w 2528206"/>
              <a:gd name="connsiteY3" fmla="*/ 1738677 h 1765181"/>
              <a:gd name="connsiteX4" fmla="*/ 698440 w 2528206"/>
              <a:gd name="connsiteY4" fmla="*/ 1765181 h 1765181"/>
              <a:gd name="connsiteX0" fmla="*/ 884878 w 2528206"/>
              <a:gd name="connsiteY0" fmla="*/ 1862189 h 1862189"/>
              <a:gd name="connsiteX1" fmla="*/ 0 w 2528206"/>
              <a:gd name="connsiteY1" fmla="*/ 52842 h 1862189"/>
              <a:gd name="connsiteX2" fmla="*/ 546834 w 2528206"/>
              <a:gd name="connsiteY2" fmla="*/ 0 h 1862189"/>
              <a:gd name="connsiteX3" fmla="*/ 2528206 w 2528206"/>
              <a:gd name="connsiteY3" fmla="*/ 1738677 h 1862189"/>
              <a:gd name="connsiteX4" fmla="*/ 884878 w 2528206"/>
              <a:gd name="connsiteY4" fmla="*/ 1862189 h 1862189"/>
              <a:gd name="connsiteX0" fmla="*/ 884878 w 2528206"/>
              <a:gd name="connsiteY0" fmla="*/ 1862189 h 1862189"/>
              <a:gd name="connsiteX1" fmla="*/ 0 w 2528206"/>
              <a:gd name="connsiteY1" fmla="*/ 52842 h 1862189"/>
              <a:gd name="connsiteX2" fmla="*/ 546834 w 2528206"/>
              <a:gd name="connsiteY2" fmla="*/ 0 h 1862189"/>
              <a:gd name="connsiteX3" fmla="*/ 2528206 w 2528206"/>
              <a:gd name="connsiteY3" fmla="*/ 1849544 h 1862189"/>
              <a:gd name="connsiteX4" fmla="*/ 884878 w 2528206"/>
              <a:gd name="connsiteY4" fmla="*/ 1862189 h 1862189"/>
              <a:gd name="connsiteX0" fmla="*/ 903522 w 2528206"/>
              <a:gd name="connsiteY0" fmla="*/ 1820613 h 1849544"/>
              <a:gd name="connsiteX1" fmla="*/ 0 w 2528206"/>
              <a:gd name="connsiteY1" fmla="*/ 52842 h 1849544"/>
              <a:gd name="connsiteX2" fmla="*/ 546834 w 2528206"/>
              <a:gd name="connsiteY2" fmla="*/ 0 h 1849544"/>
              <a:gd name="connsiteX3" fmla="*/ 2528206 w 2528206"/>
              <a:gd name="connsiteY3" fmla="*/ 1849544 h 1849544"/>
              <a:gd name="connsiteX4" fmla="*/ 903522 w 2528206"/>
              <a:gd name="connsiteY4" fmla="*/ 1820613 h 1849544"/>
              <a:gd name="connsiteX0" fmla="*/ 884877 w 2528206"/>
              <a:gd name="connsiteY0" fmla="*/ 1820614 h 1849544"/>
              <a:gd name="connsiteX1" fmla="*/ 0 w 2528206"/>
              <a:gd name="connsiteY1" fmla="*/ 52842 h 1849544"/>
              <a:gd name="connsiteX2" fmla="*/ 546834 w 2528206"/>
              <a:gd name="connsiteY2" fmla="*/ 0 h 1849544"/>
              <a:gd name="connsiteX3" fmla="*/ 2528206 w 2528206"/>
              <a:gd name="connsiteY3" fmla="*/ 1849544 h 1849544"/>
              <a:gd name="connsiteX4" fmla="*/ 884877 w 2528206"/>
              <a:gd name="connsiteY4" fmla="*/ 1820614 h 1849544"/>
              <a:gd name="connsiteX0" fmla="*/ 884877 w 2528206"/>
              <a:gd name="connsiteY0" fmla="*/ 1837253 h 1849544"/>
              <a:gd name="connsiteX1" fmla="*/ 0 w 2528206"/>
              <a:gd name="connsiteY1" fmla="*/ 52842 h 1849544"/>
              <a:gd name="connsiteX2" fmla="*/ 546834 w 2528206"/>
              <a:gd name="connsiteY2" fmla="*/ 0 h 1849544"/>
              <a:gd name="connsiteX3" fmla="*/ 2528206 w 2528206"/>
              <a:gd name="connsiteY3" fmla="*/ 1849544 h 1849544"/>
              <a:gd name="connsiteX4" fmla="*/ 884877 w 2528206"/>
              <a:gd name="connsiteY4" fmla="*/ 1837253 h 1849544"/>
              <a:gd name="connsiteX0" fmla="*/ 1350399 w 2528206"/>
              <a:gd name="connsiteY0" fmla="*/ 1842800 h 1849544"/>
              <a:gd name="connsiteX1" fmla="*/ 0 w 2528206"/>
              <a:gd name="connsiteY1" fmla="*/ 52842 h 1849544"/>
              <a:gd name="connsiteX2" fmla="*/ 546834 w 2528206"/>
              <a:gd name="connsiteY2" fmla="*/ 0 h 1849544"/>
              <a:gd name="connsiteX3" fmla="*/ 2528206 w 2528206"/>
              <a:gd name="connsiteY3" fmla="*/ 1849544 h 1849544"/>
              <a:gd name="connsiteX4" fmla="*/ 1350399 w 2528206"/>
              <a:gd name="connsiteY4" fmla="*/ 1842800 h 1849544"/>
              <a:gd name="connsiteX0" fmla="*/ 1597674 w 2528206"/>
              <a:gd name="connsiteY0" fmla="*/ 1815963 h 1849544"/>
              <a:gd name="connsiteX1" fmla="*/ 0 w 2528206"/>
              <a:gd name="connsiteY1" fmla="*/ 52842 h 1849544"/>
              <a:gd name="connsiteX2" fmla="*/ 546834 w 2528206"/>
              <a:gd name="connsiteY2" fmla="*/ 0 h 1849544"/>
              <a:gd name="connsiteX3" fmla="*/ 2528206 w 2528206"/>
              <a:gd name="connsiteY3" fmla="*/ 1849544 h 1849544"/>
              <a:gd name="connsiteX4" fmla="*/ 1597674 w 2528206"/>
              <a:gd name="connsiteY4" fmla="*/ 1815963 h 1849544"/>
              <a:gd name="connsiteX0" fmla="*/ 1618800 w 2549332"/>
              <a:gd name="connsiteY0" fmla="*/ 1815963 h 1849544"/>
              <a:gd name="connsiteX1" fmla="*/ 0 w 2549332"/>
              <a:gd name="connsiteY1" fmla="*/ 22377 h 1849544"/>
              <a:gd name="connsiteX2" fmla="*/ 567960 w 2549332"/>
              <a:gd name="connsiteY2" fmla="*/ 0 h 1849544"/>
              <a:gd name="connsiteX3" fmla="*/ 2549332 w 2549332"/>
              <a:gd name="connsiteY3" fmla="*/ 1849544 h 1849544"/>
              <a:gd name="connsiteX4" fmla="*/ 1618800 w 2549332"/>
              <a:gd name="connsiteY4" fmla="*/ 1815963 h 1849544"/>
              <a:gd name="connsiteX0" fmla="*/ 1624082 w 2549332"/>
              <a:gd name="connsiteY0" fmla="*/ 1854045 h 1854045"/>
              <a:gd name="connsiteX1" fmla="*/ 0 w 2549332"/>
              <a:gd name="connsiteY1" fmla="*/ 22377 h 1854045"/>
              <a:gd name="connsiteX2" fmla="*/ 567960 w 2549332"/>
              <a:gd name="connsiteY2" fmla="*/ 0 h 1854045"/>
              <a:gd name="connsiteX3" fmla="*/ 2549332 w 2549332"/>
              <a:gd name="connsiteY3" fmla="*/ 1849544 h 1854045"/>
              <a:gd name="connsiteX4" fmla="*/ 1624082 w 2549332"/>
              <a:gd name="connsiteY4" fmla="*/ 1854045 h 185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332" h="1854045">
                <a:moveTo>
                  <a:pt x="1624082" y="1854045"/>
                </a:moveTo>
                <a:lnTo>
                  <a:pt x="0" y="22377"/>
                </a:lnTo>
                <a:lnTo>
                  <a:pt x="567960" y="0"/>
                </a:lnTo>
                <a:lnTo>
                  <a:pt x="2549332" y="1849544"/>
                </a:lnTo>
                <a:lnTo>
                  <a:pt x="1624082" y="185404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A21CED6-C847-47FA-BFB2-C37732642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134680"/>
            <a:ext cx="12192000" cy="388800"/>
          </a:xfrm>
        </p:spPr>
        <p:txBody>
          <a:bodyPr/>
          <a:lstStyle/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Wissenschaft, Medien, Politik in Deutschland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F5F42E81-ED52-40FA-936B-5AFB45FD6FDF}"/>
              </a:ext>
            </a:extLst>
          </p:cNvPr>
          <p:cNvGrpSpPr/>
          <p:nvPr/>
        </p:nvGrpSpPr>
        <p:grpSpPr>
          <a:xfrm>
            <a:off x="78829" y="6258588"/>
            <a:ext cx="5059163" cy="590412"/>
            <a:chOff x="214088" y="6300920"/>
            <a:chExt cx="5059163" cy="590412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F709BC9B-6180-41DD-A1D3-C1343A3B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4088" y="6308998"/>
              <a:ext cx="274501" cy="549001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C6D59CE7-7677-49C4-9654-BFCD1DDE3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7854" y="6352832"/>
              <a:ext cx="269250" cy="538500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85598DAE-B80B-42B6-9082-725A7EE1D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2575" y="6324751"/>
              <a:ext cx="269250" cy="53850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36B7F780-6130-47E3-A098-E335137E4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3095" y="6342330"/>
              <a:ext cx="274501" cy="549002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88CFF937-E231-48E1-A8F1-00FA19037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87729" y="6324751"/>
              <a:ext cx="266826" cy="53365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19AB3895-A024-4048-81D9-1D025E7D0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92779" y="6342333"/>
              <a:ext cx="274500" cy="548999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6162A7E-BDA6-4FF1-B048-5086F1310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17601" y="6308998"/>
              <a:ext cx="274501" cy="549001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5D8778C7-52F4-47A3-9B9C-C02C0A9DB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1367" y="6352832"/>
              <a:ext cx="269250" cy="5385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CB6FB120-0438-44A1-B2FE-BC5D6658C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56088" y="6324751"/>
              <a:ext cx="269250" cy="538500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BA9A8295-4583-4A16-BECE-AC065C3F1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176608" y="6342330"/>
              <a:ext cx="274501" cy="549002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88C7A08B-B048-4FDE-A2CD-B14449FC1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91242" y="6324751"/>
              <a:ext cx="266826" cy="533652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38C357FB-49F5-4C76-A835-48A2490CB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604449" y="6334255"/>
              <a:ext cx="274500" cy="548999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59F0D9D6-D936-4762-87E4-90CCB19B0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29271" y="6300920"/>
              <a:ext cx="274501" cy="549001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64BBB741-B985-4974-8C88-1B0C71507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3037" y="6344754"/>
              <a:ext cx="269250" cy="538500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A285B634-0B96-4B46-BBD9-98D4244ED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67758" y="6316673"/>
              <a:ext cx="269250" cy="538500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FD0BCB96-924E-474F-8F47-ECEF5BD3A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488278" y="6334252"/>
              <a:ext cx="274501" cy="549002"/>
            </a:xfrm>
            <a:prstGeom prst="rect">
              <a:avLst/>
            </a:prstGeom>
          </p:spPr>
        </p:pic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238D65D1-97B9-446D-9B7F-4951D9967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702912" y="6316673"/>
              <a:ext cx="266826" cy="533652"/>
            </a:xfrm>
            <a:prstGeom prst="rect">
              <a:avLst/>
            </a:prstGeom>
          </p:spPr>
        </p:pic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95F90E11-3D9F-49AE-8E8E-6F13CBA6E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907962" y="6334255"/>
              <a:ext cx="274500" cy="548999"/>
            </a:xfrm>
            <a:prstGeom prst="rect">
              <a:avLst/>
            </a:prstGeom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4B0AA064-C485-4329-948B-288BC0A98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32784" y="6300920"/>
              <a:ext cx="274501" cy="549001"/>
            </a:xfrm>
            <a:prstGeom prst="rect">
              <a:avLst/>
            </a:prstGeom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3ECACAC4-8A9B-4A08-925C-B11F7584A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56550" y="6344754"/>
              <a:ext cx="269250" cy="538500"/>
            </a:xfrm>
            <a:prstGeom prst="rect">
              <a:avLst/>
            </a:prstGeom>
          </p:spPr>
        </p:pic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E7F372E4-E9C0-4815-BFC3-63A4F3C44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71271" y="6316673"/>
              <a:ext cx="269250" cy="538500"/>
            </a:xfrm>
            <a:prstGeom prst="rect">
              <a:avLst/>
            </a:prstGeom>
          </p:spPr>
        </p:pic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95052466-01B7-4A4F-80A5-58349B97A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91791" y="6334252"/>
              <a:ext cx="274501" cy="549002"/>
            </a:xfrm>
            <a:prstGeom prst="rect">
              <a:avLst/>
            </a:prstGeom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204EF24E-1708-4416-AEFC-C9C0C443C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006425" y="6316673"/>
              <a:ext cx="266826" cy="533652"/>
            </a:xfrm>
            <a:prstGeom prst="rect">
              <a:avLst/>
            </a:prstGeom>
          </p:spPr>
        </p:pic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18BAB64B-5F70-4AE0-A24E-4758E2D288EA}"/>
              </a:ext>
            </a:extLst>
          </p:cNvPr>
          <p:cNvGrpSpPr/>
          <p:nvPr/>
        </p:nvGrpSpPr>
        <p:grpSpPr>
          <a:xfrm>
            <a:off x="5076215" y="6258588"/>
            <a:ext cx="5283985" cy="590412"/>
            <a:chOff x="-10734" y="6300920"/>
            <a:chExt cx="5283985" cy="590412"/>
          </a:xfrm>
        </p:grpSpPr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EBD64C90-ACA9-4DEB-ACE4-BE72B8406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10734" y="6342333"/>
              <a:ext cx="274500" cy="548999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229D4340-973E-4E78-ADF1-D922D1BB0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4088" y="6308998"/>
              <a:ext cx="274501" cy="549001"/>
            </a:xfrm>
            <a:prstGeom prst="rect">
              <a:avLst/>
            </a:prstGeom>
          </p:spPr>
        </p:pic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9589EE17-A08F-426A-99B8-54A26DDAF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7854" y="6352832"/>
              <a:ext cx="269250" cy="538500"/>
            </a:xfrm>
            <a:prstGeom prst="rect">
              <a:avLst/>
            </a:prstGeom>
          </p:spPr>
        </p:pic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85B10011-516B-474D-8CA2-DBE909695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2575" y="6324751"/>
              <a:ext cx="269250" cy="538500"/>
            </a:xfrm>
            <a:prstGeom prst="rect">
              <a:avLst/>
            </a:prstGeom>
          </p:spPr>
        </p:pic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2CC712DE-6DDA-454D-AEC3-65A7B9966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3095" y="6342330"/>
              <a:ext cx="274501" cy="549002"/>
            </a:xfrm>
            <a:prstGeom prst="rect">
              <a:avLst/>
            </a:prstGeom>
          </p:spPr>
        </p:pic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40D94E2D-A66E-4E9F-B4A0-B87CF241C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87729" y="6324751"/>
              <a:ext cx="266826" cy="533652"/>
            </a:xfrm>
            <a:prstGeom prst="rect">
              <a:avLst/>
            </a:prstGeom>
          </p:spPr>
        </p:pic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B4C02774-A592-401C-8F64-4117BA78F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92779" y="6342333"/>
              <a:ext cx="274500" cy="548999"/>
            </a:xfrm>
            <a:prstGeom prst="rect">
              <a:avLst/>
            </a:prstGeom>
          </p:spPr>
        </p:pic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9088B7AF-47F0-4DCF-813C-867A47A2B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17601" y="6308998"/>
              <a:ext cx="274501" cy="549001"/>
            </a:xfrm>
            <a:prstGeom prst="rect">
              <a:avLst/>
            </a:prstGeom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8965CC9A-5FDA-45D8-B6EB-E687F92B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1367" y="6352832"/>
              <a:ext cx="269250" cy="538500"/>
            </a:xfrm>
            <a:prstGeom prst="rect">
              <a:avLst/>
            </a:prstGeom>
          </p:spPr>
        </p:pic>
        <p:pic>
          <p:nvPicPr>
            <p:cNvPr id="52" name="Grafik 51">
              <a:extLst>
                <a:ext uri="{FF2B5EF4-FFF2-40B4-BE49-F238E27FC236}">
                  <a16:creationId xmlns:a16="http://schemas.microsoft.com/office/drawing/2014/main" id="{7F5745B2-D3EA-4EAD-963D-FCE2E3B73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56088" y="6324751"/>
              <a:ext cx="269250" cy="538500"/>
            </a:xfrm>
            <a:prstGeom prst="rect">
              <a:avLst/>
            </a:prstGeom>
          </p:spPr>
        </p:pic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9B46D265-62F4-4E53-8DE9-99F027E9B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176608" y="6342330"/>
              <a:ext cx="274501" cy="549002"/>
            </a:xfrm>
            <a:prstGeom prst="rect">
              <a:avLst/>
            </a:prstGeom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BFF92D0D-CA5F-495D-B51E-F254A1799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91242" y="6324751"/>
              <a:ext cx="266826" cy="533652"/>
            </a:xfrm>
            <a:prstGeom prst="rect">
              <a:avLst/>
            </a:prstGeom>
          </p:spPr>
        </p:pic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6000DB9B-0A3A-43E1-8ABF-6F7642FC6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604449" y="6334255"/>
              <a:ext cx="274500" cy="548999"/>
            </a:xfrm>
            <a:prstGeom prst="rect">
              <a:avLst/>
            </a:prstGeom>
          </p:spPr>
        </p:pic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A9DD38D5-D022-4802-8E72-14D75886A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29271" y="6300920"/>
              <a:ext cx="274501" cy="549001"/>
            </a:xfrm>
            <a:prstGeom prst="rect">
              <a:avLst/>
            </a:prstGeom>
          </p:spPr>
        </p:pic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B4753BF1-6BAF-4D2A-A522-28E43CFBB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3037" y="6344754"/>
              <a:ext cx="269250" cy="538500"/>
            </a:xfrm>
            <a:prstGeom prst="rect">
              <a:avLst/>
            </a:prstGeom>
          </p:spPr>
        </p:pic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05C0F3E0-9CE5-4C94-9004-DA056CEB4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67758" y="6316673"/>
              <a:ext cx="269250" cy="538500"/>
            </a:xfrm>
            <a:prstGeom prst="rect">
              <a:avLst/>
            </a:prstGeom>
          </p:spPr>
        </p:pic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B0DD18D8-42E1-48FA-B6A3-23322CB6A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488278" y="6334252"/>
              <a:ext cx="274501" cy="549002"/>
            </a:xfrm>
            <a:prstGeom prst="rect">
              <a:avLst/>
            </a:prstGeom>
          </p:spPr>
        </p:pic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C86F0AAD-EB71-4649-8FAB-4B4D70449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702912" y="6316673"/>
              <a:ext cx="266826" cy="533652"/>
            </a:xfrm>
            <a:prstGeom prst="rect">
              <a:avLst/>
            </a:prstGeom>
          </p:spPr>
        </p:pic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FE44DECB-B6BB-4010-B38E-788C8C893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907962" y="6334255"/>
              <a:ext cx="274500" cy="548999"/>
            </a:xfrm>
            <a:prstGeom prst="rect">
              <a:avLst/>
            </a:prstGeom>
          </p:spPr>
        </p:pic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4069AAF5-1E3F-4E49-B5F0-3EF9AF41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32784" y="6300920"/>
              <a:ext cx="274501" cy="549001"/>
            </a:xfrm>
            <a:prstGeom prst="rect">
              <a:avLst/>
            </a:prstGeom>
          </p:spPr>
        </p:pic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F5648BF1-DE62-4910-A17F-C140D5D8A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56550" y="6344754"/>
              <a:ext cx="269250" cy="538500"/>
            </a:xfrm>
            <a:prstGeom prst="rect">
              <a:avLst/>
            </a:prstGeom>
          </p:spPr>
        </p:pic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044F8D39-5700-43D3-AC3E-5C553BC18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71271" y="6316673"/>
              <a:ext cx="269250" cy="538500"/>
            </a:xfrm>
            <a:prstGeom prst="rect">
              <a:avLst/>
            </a:prstGeom>
          </p:spPr>
        </p:pic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AE573365-4083-4ACD-97D1-27226ED7D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91791" y="6334252"/>
              <a:ext cx="274501" cy="549002"/>
            </a:xfrm>
            <a:prstGeom prst="rect">
              <a:avLst/>
            </a:prstGeom>
          </p:spPr>
        </p:pic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7F1D2AA7-4E58-40F8-B2FD-3B7DC9F60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006425" y="6316673"/>
              <a:ext cx="266826" cy="533652"/>
            </a:xfrm>
            <a:prstGeom prst="rect">
              <a:avLst/>
            </a:prstGeom>
          </p:spPr>
        </p:pic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0D2FCC9F-7556-491E-B0EF-520BA9806F24}"/>
              </a:ext>
            </a:extLst>
          </p:cNvPr>
          <p:cNvGrpSpPr/>
          <p:nvPr/>
        </p:nvGrpSpPr>
        <p:grpSpPr>
          <a:xfrm>
            <a:off x="10332394" y="6254960"/>
            <a:ext cx="1802836" cy="582334"/>
            <a:chOff x="-10734" y="6308998"/>
            <a:chExt cx="1802836" cy="582334"/>
          </a:xfrm>
        </p:grpSpPr>
        <p:pic>
          <p:nvPicPr>
            <p:cNvPr id="68" name="Grafik 67">
              <a:extLst>
                <a:ext uri="{FF2B5EF4-FFF2-40B4-BE49-F238E27FC236}">
                  <a16:creationId xmlns:a16="http://schemas.microsoft.com/office/drawing/2014/main" id="{35649548-3C98-4CA7-AC3A-2BA0E09D0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10734" y="6342333"/>
              <a:ext cx="274500" cy="548999"/>
            </a:xfrm>
            <a:prstGeom prst="rect">
              <a:avLst/>
            </a:prstGeom>
          </p:spPr>
        </p:pic>
        <p:pic>
          <p:nvPicPr>
            <p:cNvPr id="69" name="Grafik 68">
              <a:extLst>
                <a:ext uri="{FF2B5EF4-FFF2-40B4-BE49-F238E27FC236}">
                  <a16:creationId xmlns:a16="http://schemas.microsoft.com/office/drawing/2014/main" id="{AE8AC895-EC28-4140-9F2F-56BB6C14A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4088" y="6308998"/>
              <a:ext cx="274501" cy="549001"/>
            </a:xfrm>
            <a:prstGeom prst="rect">
              <a:avLst/>
            </a:prstGeom>
          </p:spPr>
        </p:pic>
        <p:pic>
          <p:nvPicPr>
            <p:cNvPr id="70" name="Grafik 69">
              <a:extLst>
                <a:ext uri="{FF2B5EF4-FFF2-40B4-BE49-F238E27FC236}">
                  <a16:creationId xmlns:a16="http://schemas.microsoft.com/office/drawing/2014/main" id="{A551D172-DBE9-4B9B-93A8-167B48938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7854" y="6352832"/>
              <a:ext cx="269250" cy="538500"/>
            </a:xfrm>
            <a:prstGeom prst="rect">
              <a:avLst/>
            </a:prstGeom>
          </p:spPr>
        </p:pic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86959CBE-D59C-4A49-A633-C09E79AC7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2575" y="6324751"/>
              <a:ext cx="269250" cy="538500"/>
            </a:xfrm>
            <a:prstGeom prst="rect">
              <a:avLst/>
            </a:prstGeom>
          </p:spPr>
        </p:pic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6A251BBF-C5C7-493B-9950-5103F8138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3095" y="6342330"/>
              <a:ext cx="274501" cy="549002"/>
            </a:xfrm>
            <a:prstGeom prst="rect">
              <a:avLst/>
            </a:prstGeom>
          </p:spPr>
        </p:pic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D2F97E85-2539-49ED-BA51-AEA9FC33D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87729" y="6324751"/>
              <a:ext cx="266826" cy="533652"/>
            </a:xfrm>
            <a:prstGeom prst="rect">
              <a:avLst/>
            </a:prstGeom>
          </p:spPr>
        </p:pic>
        <p:pic>
          <p:nvPicPr>
            <p:cNvPr id="74" name="Grafik 73">
              <a:extLst>
                <a:ext uri="{FF2B5EF4-FFF2-40B4-BE49-F238E27FC236}">
                  <a16:creationId xmlns:a16="http://schemas.microsoft.com/office/drawing/2014/main" id="{1AEBFEB0-1669-4971-8F9E-D8F357479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92779" y="6342333"/>
              <a:ext cx="274500" cy="548999"/>
            </a:xfrm>
            <a:prstGeom prst="rect">
              <a:avLst/>
            </a:prstGeom>
          </p:spPr>
        </p:pic>
        <p:pic>
          <p:nvPicPr>
            <p:cNvPr id="75" name="Grafik 74">
              <a:extLst>
                <a:ext uri="{FF2B5EF4-FFF2-40B4-BE49-F238E27FC236}">
                  <a16:creationId xmlns:a16="http://schemas.microsoft.com/office/drawing/2014/main" id="{6DC210AA-6612-4456-83EF-498728BC2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17601" y="6308998"/>
              <a:ext cx="274501" cy="549001"/>
            </a:xfrm>
            <a:prstGeom prst="rect">
              <a:avLst/>
            </a:prstGeom>
          </p:spPr>
        </p:pic>
      </p:grpSp>
      <p:grpSp>
        <p:nvGrpSpPr>
          <p:cNvPr id="106" name="Gruppieren 105">
            <a:extLst>
              <a:ext uri="{FF2B5EF4-FFF2-40B4-BE49-F238E27FC236}">
                <a16:creationId xmlns:a16="http://schemas.microsoft.com/office/drawing/2014/main" id="{85F63119-4EB0-4D73-A2CB-F0DD043EB5CA}"/>
              </a:ext>
            </a:extLst>
          </p:cNvPr>
          <p:cNvGrpSpPr/>
          <p:nvPr/>
        </p:nvGrpSpPr>
        <p:grpSpPr>
          <a:xfrm>
            <a:off x="156000" y="1089000"/>
            <a:ext cx="2538012" cy="3125520"/>
            <a:chOff x="156000" y="1089000"/>
            <a:chExt cx="2538012" cy="3125520"/>
          </a:xfrm>
        </p:grpSpPr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A427D1E9-E216-4B93-B18C-1288EE11D80D}"/>
                </a:ext>
              </a:extLst>
            </p:cNvPr>
            <p:cNvSpPr/>
            <p:nvPr/>
          </p:nvSpPr>
          <p:spPr>
            <a:xfrm>
              <a:off x="336000" y="1089000"/>
              <a:ext cx="2358012" cy="3125520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 w="635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Neoklassik</a:t>
              </a:r>
            </a:p>
            <a:p>
              <a:pPr algn="ctr"/>
              <a:endPara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endParaRPr>
            </a:p>
            <a:p>
              <a:pPr algn="ctr"/>
              <a:endParaRPr lang="de-DE" sz="2400" b="1" dirty="0">
                <a:latin typeface="Trebuchet MS" panose="020B0603020202020204" pitchFamily="34" charset="0"/>
              </a:endParaRPr>
            </a:p>
            <a:p>
              <a:pPr algn="ctr"/>
              <a:endParaRPr lang="de-DE" sz="2400" b="1" dirty="0">
                <a:latin typeface="Trebuchet MS" panose="020B0603020202020204" pitchFamily="34" charset="0"/>
              </a:endParaRPr>
            </a:p>
            <a:p>
              <a:pPr algn="ctr"/>
              <a:endParaRPr lang="de-DE" sz="2400" b="1" dirty="0">
                <a:latin typeface="Trebuchet MS" panose="020B0603020202020204" pitchFamily="34" charset="0"/>
              </a:endParaRPr>
            </a:p>
            <a:p>
              <a:pPr algn="ctr"/>
              <a:endParaRPr lang="de-DE" sz="2400" b="1" dirty="0">
                <a:latin typeface="Trebuchet MS" panose="020B0603020202020204" pitchFamily="34" charset="0"/>
              </a:endParaRPr>
            </a:p>
            <a:p>
              <a:pPr algn="ctr"/>
              <a:endParaRPr lang="de-DE" sz="2400" b="1" dirty="0">
                <a:latin typeface="Trebuchet MS" panose="020B0603020202020204" pitchFamily="34" charset="0"/>
              </a:endParaRPr>
            </a:p>
            <a:p>
              <a:pPr algn="ctr"/>
              <a:endParaRPr lang="de-DE" sz="2400" b="1" dirty="0">
                <a:latin typeface="Trebuchet MS" panose="020B0603020202020204" pitchFamily="34" charset="0"/>
              </a:endParaRPr>
            </a:p>
          </p:txBody>
        </p:sp>
        <p:pic>
          <p:nvPicPr>
            <p:cNvPr id="93" name="Grafik 92">
              <a:extLst>
                <a:ext uri="{FF2B5EF4-FFF2-40B4-BE49-F238E27FC236}">
                  <a16:creationId xmlns:a16="http://schemas.microsoft.com/office/drawing/2014/main" id="{8793A98A-9C9D-4CED-B865-A3C3830F2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537338" y="2912939"/>
              <a:ext cx="1111484" cy="1111484"/>
            </a:xfrm>
            <a:prstGeom prst="rect">
              <a:avLst/>
            </a:prstGeom>
          </p:spPr>
        </p:pic>
        <p:pic>
          <p:nvPicPr>
            <p:cNvPr id="103" name="Grafik 102">
              <a:extLst>
                <a:ext uri="{FF2B5EF4-FFF2-40B4-BE49-F238E27FC236}">
                  <a16:creationId xmlns:a16="http://schemas.microsoft.com/office/drawing/2014/main" id="{586C74A3-446D-401C-A91D-60F0FB90E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46078" y="1379095"/>
              <a:ext cx="1509905" cy="1509905"/>
            </a:xfrm>
            <a:prstGeom prst="rect">
              <a:avLst/>
            </a:prstGeom>
          </p:spPr>
        </p:pic>
        <p:pic>
          <p:nvPicPr>
            <p:cNvPr id="105" name="Grafik 104">
              <a:extLst>
                <a:ext uri="{FF2B5EF4-FFF2-40B4-BE49-F238E27FC236}">
                  <a16:creationId xmlns:a16="http://schemas.microsoft.com/office/drawing/2014/main" id="{8B7072D7-22E8-49D0-BBC9-5237F9392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56000" y="2458061"/>
              <a:ext cx="1657515" cy="1657515"/>
            </a:xfrm>
            <a:prstGeom prst="rect">
              <a:avLst/>
            </a:prstGeom>
          </p:spPr>
        </p:pic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CA9DB071-DE67-4FB1-B184-4834A0F4CD91}"/>
              </a:ext>
            </a:extLst>
          </p:cNvPr>
          <p:cNvGrpSpPr/>
          <p:nvPr/>
        </p:nvGrpSpPr>
        <p:grpSpPr>
          <a:xfrm>
            <a:off x="4695874" y="1089000"/>
            <a:ext cx="2538012" cy="3125520"/>
            <a:chOff x="156000" y="1089000"/>
            <a:chExt cx="2538012" cy="3125520"/>
          </a:xfrm>
        </p:grpSpPr>
        <p:sp>
          <p:nvSpPr>
            <p:cNvPr id="108" name="Rechteck: abgerundete Ecken 107">
              <a:extLst>
                <a:ext uri="{FF2B5EF4-FFF2-40B4-BE49-F238E27FC236}">
                  <a16:creationId xmlns:a16="http://schemas.microsoft.com/office/drawing/2014/main" id="{6043D413-98CB-4D44-94AB-7C88CB6E03EF}"/>
                </a:ext>
              </a:extLst>
            </p:cNvPr>
            <p:cNvSpPr/>
            <p:nvPr/>
          </p:nvSpPr>
          <p:spPr>
            <a:xfrm>
              <a:off x="336000" y="1089000"/>
              <a:ext cx="2358012" cy="3125520"/>
            </a:xfrm>
            <a:prstGeom prst="roundRect">
              <a:avLst/>
            </a:prstGeom>
            <a:solidFill>
              <a:schemeClr val="accent1">
                <a:alpha val="23000"/>
              </a:schemeClr>
            </a:solidFill>
            <a:ln w="635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Keynes</a:t>
              </a:r>
            </a:p>
            <a:p>
              <a:pPr algn="ctr"/>
              <a:endPara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endParaRPr>
            </a:p>
            <a:p>
              <a:pPr algn="ctr"/>
              <a:endParaRPr lang="de-DE" sz="2400" b="1" dirty="0">
                <a:latin typeface="Trebuchet MS" panose="020B0603020202020204" pitchFamily="34" charset="0"/>
              </a:endParaRPr>
            </a:p>
            <a:p>
              <a:pPr algn="ctr"/>
              <a:endParaRPr lang="de-DE" sz="2400" b="1" dirty="0">
                <a:latin typeface="Trebuchet MS" panose="020B0603020202020204" pitchFamily="34" charset="0"/>
              </a:endParaRPr>
            </a:p>
            <a:p>
              <a:pPr algn="ctr"/>
              <a:endParaRPr lang="de-DE" sz="2400" b="1" dirty="0">
                <a:latin typeface="Trebuchet MS" panose="020B0603020202020204" pitchFamily="34" charset="0"/>
              </a:endParaRPr>
            </a:p>
            <a:p>
              <a:pPr algn="ctr"/>
              <a:endParaRPr lang="de-DE" sz="2400" b="1" dirty="0">
                <a:latin typeface="Trebuchet MS" panose="020B0603020202020204" pitchFamily="34" charset="0"/>
              </a:endParaRPr>
            </a:p>
            <a:p>
              <a:pPr algn="ctr"/>
              <a:endParaRPr lang="de-DE" sz="2400" b="1" dirty="0">
                <a:latin typeface="Trebuchet MS" panose="020B0603020202020204" pitchFamily="34" charset="0"/>
              </a:endParaRPr>
            </a:p>
            <a:p>
              <a:pPr algn="ctr"/>
              <a:endParaRPr lang="de-DE" sz="2400" b="1" dirty="0">
                <a:latin typeface="Trebuchet MS" panose="020B0603020202020204" pitchFamily="34" charset="0"/>
              </a:endParaRPr>
            </a:p>
          </p:txBody>
        </p:sp>
        <p:pic>
          <p:nvPicPr>
            <p:cNvPr id="109" name="Grafik 108">
              <a:extLst>
                <a:ext uri="{FF2B5EF4-FFF2-40B4-BE49-F238E27FC236}">
                  <a16:creationId xmlns:a16="http://schemas.microsoft.com/office/drawing/2014/main" id="{A41532AC-E545-4908-AF5A-1C074A234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537338" y="2912939"/>
              <a:ext cx="1111484" cy="1111484"/>
            </a:xfrm>
            <a:prstGeom prst="rect">
              <a:avLst/>
            </a:prstGeom>
          </p:spPr>
        </p:pic>
        <p:pic>
          <p:nvPicPr>
            <p:cNvPr id="110" name="Grafik 109">
              <a:extLst>
                <a:ext uri="{FF2B5EF4-FFF2-40B4-BE49-F238E27FC236}">
                  <a16:creationId xmlns:a16="http://schemas.microsoft.com/office/drawing/2014/main" id="{5FBEB39F-69FA-45E5-BEDC-AEFD2289C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46078" y="1379095"/>
              <a:ext cx="1509905" cy="1509905"/>
            </a:xfrm>
            <a:prstGeom prst="rect">
              <a:avLst/>
            </a:prstGeom>
          </p:spPr>
        </p:pic>
        <p:pic>
          <p:nvPicPr>
            <p:cNvPr id="111" name="Grafik 110">
              <a:extLst>
                <a:ext uri="{FF2B5EF4-FFF2-40B4-BE49-F238E27FC236}">
                  <a16:creationId xmlns:a16="http://schemas.microsoft.com/office/drawing/2014/main" id="{71E583E8-185B-4425-8DE4-B9F3AD992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56000" y="2458061"/>
              <a:ext cx="1657515" cy="1657515"/>
            </a:xfrm>
            <a:prstGeom prst="rect">
              <a:avLst/>
            </a:prstGeom>
          </p:spPr>
        </p:pic>
      </p:grp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C59AE561-7DA6-4F54-837F-D255FE09FB18}"/>
              </a:ext>
            </a:extLst>
          </p:cNvPr>
          <p:cNvGrpSpPr/>
          <p:nvPr/>
        </p:nvGrpSpPr>
        <p:grpSpPr>
          <a:xfrm>
            <a:off x="9315267" y="1089000"/>
            <a:ext cx="2538012" cy="3125520"/>
            <a:chOff x="156000" y="1089000"/>
            <a:chExt cx="2538012" cy="3125520"/>
          </a:xfrm>
          <a:solidFill>
            <a:schemeClr val="bg1"/>
          </a:solidFill>
        </p:grpSpPr>
        <p:sp>
          <p:nvSpPr>
            <p:cNvPr id="113" name="Rechteck: abgerundete Ecken 112">
              <a:extLst>
                <a:ext uri="{FF2B5EF4-FFF2-40B4-BE49-F238E27FC236}">
                  <a16:creationId xmlns:a16="http://schemas.microsoft.com/office/drawing/2014/main" id="{248AE3CE-981D-4586-BA14-6AAF17CBF6CA}"/>
                </a:ext>
              </a:extLst>
            </p:cNvPr>
            <p:cNvSpPr/>
            <p:nvPr/>
          </p:nvSpPr>
          <p:spPr>
            <a:xfrm>
              <a:off x="336000" y="1089000"/>
              <a:ext cx="2358012" cy="3125520"/>
            </a:xfrm>
            <a:prstGeom prst="roundRect">
              <a:avLst/>
            </a:prstGeom>
            <a:solidFill>
              <a:srgbClr val="FF0000">
                <a:alpha val="40000"/>
              </a:srgbClr>
            </a:solidFill>
            <a:ln w="635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Marx</a:t>
              </a:r>
            </a:p>
            <a:p>
              <a:pPr algn="ctr"/>
              <a:endPara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endParaRPr>
            </a:p>
            <a:p>
              <a:pPr algn="ctr"/>
              <a:endParaRPr lang="de-DE" sz="2400" b="1" dirty="0">
                <a:latin typeface="Trebuchet MS" panose="020B0603020202020204" pitchFamily="34" charset="0"/>
              </a:endParaRPr>
            </a:p>
            <a:p>
              <a:pPr algn="ctr"/>
              <a:endParaRPr lang="de-DE" sz="2400" b="1" dirty="0">
                <a:latin typeface="Trebuchet MS" panose="020B0603020202020204" pitchFamily="34" charset="0"/>
              </a:endParaRPr>
            </a:p>
            <a:p>
              <a:pPr algn="ctr"/>
              <a:endParaRPr lang="de-DE" sz="2400" b="1" dirty="0">
                <a:latin typeface="Trebuchet MS" panose="020B0603020202020204" pitchFamily="34" charset="0"/>
              </a:endParaRPr>
            </a:p>
            <a:p>
              <a:pPr algn="ctr"/>
              <a:endParaRPr lang="de-DE" sz="2400" b="1" dirty="0">
                <a:latin typeface="Trebuchet MS" panose="020B0603020202020204" pitchFamily="34" charset="0"/>
              </a:endParaRPr>
            </a:p>
            <a:p>
              <a:pPr algn="ctr"/>
              <a:endParaRPr lang="de-DE" sz="2400" b="1" dirty="0">
                <a:latin typeface="Trebuchet MS" panose="020B0603020202020204" pitchFamily="34" charset="0"/>
              </a:endParaRPr>
            </a:p>
            <a:p>
              <a:pPr algn="ctr"/>
              <a:endParaRPr lang="de-DE" sz="2400" b="1" dirty="0">
                <a:latin typeface="Trebuchet MS" panose="020B0603020202020204" pitchFamily="34" charset="0"/>
              </a:endParaRPr>
            </a:p>
          </p:txBody>
        </p:sp>
        <p:pic>
          <p:nvPicPr>
            <p:cNvPr id="114" name="Grafik 113">
              <a:extLst>
                <a:ext uri="{FF2B5EF4-FFF2-40B4-BE49-F238E27FC236}">
                  <a16:creationId xmlns:a16="http://schemas.microsoft.com/office/drawing/2014/main" id="{14BCD80F-69A0-4D0F-B069-2C56FD1EA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537338" y="2912939"/>
              <a:ext cx="1111484" cy="1111484"/>
            </a:xfrm>
            <a:prstGeom prst="rect">
              <a:avLst/>
            </a:prstGeom>
          </p:spPr>
        </p:pic>
        <p:pic>
          <p:nvPicPr>
            <p:cNvPr id="115" name="Grafik 114">
              <a:extLst>
                <a:ext uri="{FF2B5EF4-FFF2-40B4-BE49-F238E27FC236}">
                  <a16:creationId xmlns:a16="http://schemas.microsoft.com/office/drawing/2014/main" id="{110EC304-97B1-4100-B89B-03EAED05D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46078" y="1379095"/>
              <a:ext cx="1509905" cy="1509905"/>
            </a:xfrm>
            <a:prstGeom prst="rect">
              <a:avLst/>
            </a:prstGeom>
          </p:spPr>
        </p:pic>
        <p:pic>
          <p:nvPicPr>
            <p:cNvPr id="116" name="Grafik 115">
              <a:extLst>
                <a:ext uri="{FF2B5EF4-FFF2-40B4-BE49-F238E27FC236}">
                  <a16:creationId xmlns:a16="http://schemas.microsoft.com/office/drawing/2014/main" id="{1596DFCC-59C4-473C-960B-EA915831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56000" y="2458061"/>
              <a:ext cx="1657515" cy="1657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08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10BBADA-381B-4A19-AFE5-2B2CBB6C9F52}"/>
              </a:ext>
            </a:extLst>
          </p:cNvPr>
          <p:cNvSpPr txBox="1">
            <a:spLocks/>
          </p:cNvSpPr>
          <p:nvPr/>
        </p:nvSpPr>
        <p:spPr>
          <a:xfrm>
            <a:off x="0" y="-171000"/>
            <a:ext cx="12192000" cy="729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rebuchet MS" panose="020B0603020202020204" pitchFamily="34" charset="0"/>
              </a:rPr>
              <a:t>ANWENDUNG VON MARX' THEORIE (ONLINE) 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F62BEA9C-3446-49BA-BA0B-27F045F10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670451"/>
              </p:ext>
            </p:extLst>
          </p:nvPr>
        </p:nvGraphicFramePr>
        <p:xfrm>
          <a:off x="0" y="558000"/>
          <a:ext cx="12192000" cy="629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15053144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31265500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5314735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8921980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27372860"/>
                    </a:ext>
                  </a:extLst>
                </a:gridCol>
              </a:tblGrid>
              <a:tr h="2006943">
                <a:tc>
                  <a:txBody>
                    <a:bodyPr/>
                    <a:lstStyle/>
                    <a:p>
                      <a:pPr marL="228600" indent="-228600" algn="ctr">
                        <a:buAutoNum type="arabicPeriod"/>
                      </a:pPr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"Ein Kilogramm Äpfel kostet im Supermarkt 2,60 €.“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Wie erklärt die Theorie diesen Preis?</a:t>
                      </a:r>
                      <a:endParaRPr lang="de-DE" sz="12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2. „Eine Arbeiterin beschwert sich: Mein Unternehmen macht jedes Jahr 100 Millionen Euro Gewinn und ich bekomme nur 11 Euro die Stunde. Das ist doch nicht in Ordnung!“ </a:t>
                      </a:r>
                    </a:p>
                    <a:p>
                      <a:pPr algn="ctr"/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Ist diese Ungleichheit für die Theorie ein Problem und, wenn ja, macht sie Lösungsvorschläge?</a:t>
                      </a:r>
                      <a:endParaRPr lang="de-DE" sz="12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3. „Die Arbeiterin und ihre Kolleg*innen treten einer Gewerkschaft bei und organisieren einen Streik, der die Geschäftsführung vor die Wahl stellt: Lohnerhöhung oder die Fabrik steht still!“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Ist so ein Streik aus Sicht der Theorie wirtschaftlich sinnvoll oder nicht?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Trebuchet MS" panose="020B0603020202020204" pitchFamily="34" charset="0"/>
                        </a:rPr>
                        <a:t>4. "Autoverkehr belastet Gesellschaft und Umwelt enorm durch Lärm, Verschmutzung und Ressourcenverbrauch. Trotzdem steigt die Zahl der Autos weiter.“</a:t>
                      </a:r>
                    </a:p>
                    <a:p>
                      <a:pPr algn="ctr"/>
                      <a:r>
                        <a:rPr lang="de-DE" sz="1200" dirty="0">
                          <a:latin typeface="Trebuchet MS" panose="020B0603020202020204" pitchFamily="34" charset="0"/>
                        </a:rPr>
                        <a:t>Welche Lösungsvorschläge für diese Problem bietet die Theorie?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5. "Deutschland stürzt in eine schwere Wirtschaftskrise: Banken und Unternehmen gehen pleite, Massen-arbeitslosigkeit entsteht." Welche Erklärungen für die Krise bietet die Theorie – und welche wirtschaftspolitischen Ratschläge?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520189"/>
                  </a:ext>
                </a:extLst>
              </a:tr>
              <a:tr h="1071014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Gruppe 1: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G1: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G1: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G1: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G1: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891416471"/>
                  </a:ext>
                </a:extLst>
              </a:tr>
              <a:tr h="1071014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971457862"/>
                  </a:ext>
                </a:extLst>
              </a:tr>
              <a:tr h="1071014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837442455"/>
                  </a:ext>
                </a:extLst>
              </a:tr>
              <a:tr h="1071014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565568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187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10BBADA-381B-4A19-AFE5-2B2CBB6C9F52}"/>
              </a:ext>
            </a:extLst>
          </p:cNvPr>
          <p:cNvSpPr txBox="1">
            <a:spLocks/>
          </p:cNvSpPr>
          <p:nvPr/>
        </p:nvSpPr>
        <p:spPr>
          <a:xfrm>
            <a:off x="0" y="188400"/>
            <a:ext cx="12192000" cy="729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rebuchet MS" panose="020B0603020202020204" pitchFamily="34" charset="0"/>
              </a:rPr>
              <a:t>WELCHE INTERESSEN WERDEN DURCH WELCHE THEORIEN VERTRETEN? (ONLINE-SEMINAR) </a:t>
            </a:r>
            <a:endParaRPr lang="de-DE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F62BEA9C-3446-49BA-BA0B-27F045F10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023711"/>
              </p:ext>
            </p:extLst>
          </p:nvPr>
        </p:nvGraphicFramePr>
        <p:xfrm>
          <a:off x="0" y="1003330"/>
          <a:ext cx="12192000" cy="5854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15053144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31265500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5314735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8921980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27372860"/>
                    </a:ext>
                  </a:extLst>
                </a:gridCol>
              </a:tblGrid>
              <a:tr h="902680"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Deutscher Gewerkschaftsbund (DGB) </a:t>
                      </a:r>
                      <a:endParaRPr lang="de-DE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Bund der deutschen Industrie (BDI)</a:t>
                      </a:r>
                      <a:endParaRPr lang="de-DE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Paketzusteller*in (Lohn: 2.300 € brutto)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reiche Erbin </a:t>
                      </a:r>
                    </a:p>
                    <a:p>
                      <a:pPr algn="ctr"/>
                      <a:r>
                        <a:rPr lang="de-DE" sz="16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(Erbe: 10 Mio. €) </a:t>
                      </a:r>
                      <a:endParaRPr lang="de-DE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Lehrer*in (verbeamtet, Lohn: 4.900 € brutto)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520189"/>
                  </a:ext>
                </a:extLst>
              </a:tr>
              <a:tr h="1237997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Gruppe 1: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G1: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G1: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G1: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G1: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891416471"/>
                  </a:ext>
                </a:extLst>
              </a:tr>
              <a:tr h="1237997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G2: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971457862"/>
                  </a:ext>
                </a:extLst>
              </a:tr>
              <a:tr h="1237997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G3: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837442455"/>
                  </a:ext>
                </a:extLst>
              </a:tr>
              <a:tr h="1237997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Trebuchet MS" panose="020B0603020202020204" pitchFamily="34" charset="0"/>
                        </a:rPr>
                        <a:t>G4: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565568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5383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10BBADA-381B-4A19-AFE5-2B2CBB6C9F52}"/>
              </a:ext>
            </a:extLst>
          </p:cNvPr>
          <p:cNvSpPr txBox="1">
            <a:spLocks/>
          </p:cNvSpPr>
          <p:nvPr/>
        </p:nvSpPr>
        <p:spPr>
          <a:xfrm>
            <a:off x="0" y="-171000"/>
            <a:ext cx="12192000" cy="108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rebuchet MS" panose="020B0603020202020204" pitchFamily="34" charset="0"/>
              </a:rPr>
              <a:t>EINORDNUNG EINES AKTUELLEN WIRTSCHAFTSPOLITISCHEN THEMAS/PROBLEMS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0CD6DB9B-8B34-431E-BE4E-CA5633FCA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806106"/>
              </p:ext>
            </p:extLst>
          </p:nvPr>
        </p:nvGraphicFramePr>
        <p:xfrm>
          <a:off x="0" y="909000"/>
          <a:ext cx="12192000" cy="5948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6000">
                  <a:extLst>
                    <a:ext uri="{9D8B030D-6E8A-4147-A177-3AD203B41FA5}">
                      <a16:colId xmlns:a16="http://schemas.microsoft.com/office/drawing/2014/main" val="1505314406"/>
                    </a:ext>
                  </a:extLst>
                </a:gridCol>
                <a:gridCol w="9156000">
                  <a:extLst>
                    <a:ext uri="{9D8B030D-6E8A-4147-A177-3AD203B41FA5}">
                      <a16:colId xmlns:a16="http://schemas.microsoft.com/office/drawing/2014/main" val="3312655004"/>
                    </a:ext>
                  </a:extLst>
                </a:gridCol>
              </a:tblGrid>
              <a:tr h="922507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Trebuchet MS" panose="020B0603020202020204" pitchFamily="34" charset="0"/>
                        </a:rPr>
                        <a:t>Was ist das ökonomische Problem?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Trebuchet MS" panose="020B0603020202020204" pitchFamily="34" charset="0"/>
                        </a:rPr>
                        <a:t>XXX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891416471"/>
                  </a:ext>
                </a:extLst>
              </a:tr>
              <a:tr h="2371114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Trebuchet MS" panose="020B0603020202020204" pitchFamily="34" charset="0"/>
                        </a:rPr>
                        <a:t>Welche Lösungsmöglichkeiten oder Handlungsanweisungen lassen sich aus den Theorien ableiten?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Trebuchet MS" panose="020B0603020202020204" pitchFamily="34" charset="0"/>
                        </a:rPr>
                        <a:t>Neoklassik: </a:t>
                      </a:r>
                      <a:r>
                        <a:rPr lang="de-DE" sz="1600" dirty="0">
                          <a:latin typeface="Trebuchet MS" panose="020B0603020202020204" pitchFamily="34" charset="0"/>
                        </a:rPr>
                        <a:t>x</a:t>
                      </a:r>
                    </a:p>
                    <a:p>
                      <a:endParaRPr lang="de-DE" sz="1600" dirty="0">
                        <a:latin typeface="Trebuchet MS" panose="020B0603020202020204" pitchFamily="34" charset="0"/>
                      </a:endParaRPr>
                    </a:p>
                    <a:p>
                      <a:r>
                        <a:rPr lang="de-DE" sz="1600" b="1" dirty="0">
                          <a:latin typeface="Trebuchet MS" panose="020B0603020202020204" pitchFamily="34" charset="0"/>
                        </a:rPr>
                        <a:t>Keynes:</a:t>
                      </a:r>
                      <a:r>
                        <a:rPr lang="de-DE" sz="1600" dirty="0">
                          <a:latin typeface="Trebuchet MS" panose="020B0603020202020204" pitchFamily="34" charset="0"/>
                        </a:rPr>
                        <a:t> x</a:t>
                      </a:r>
                    </a:p>
                    <a:p>
                      <a:endParaRPr lang="de-DE" sz="1600" dirty="0">
                        <a:latin typeface="Trebuchet MS" panose="020B0603020202020204" pitchFamily="34" charset="0"/>
                      </a:endParaRPr>
                    </a:p>
                    <a:p>
                      <a:r>
                        <a:rPr lang="de-DE" sz="1600" b="1" dirty="0">
                          <a:latin typeface="Trebuchet MS" panose="020B0603020202020204" pitchFamily="34" charset="0"/>
                        </a:rPr>
                        <a:t>Marx:</a:t>
                      </a:r>
                      <a:r>
                        <a:rPr lang="de-DE" sz="1600" dirty="0">
                          <a:latin typeface="Trebuchet MS" panose="020B0603020202020204" pitchFamily="34" charset="0"/>
                        </a:rPr>
                        <a:t> x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971457862"/>
                  </a:ext>
                </a:extLst>
              </a:tr>
              <a:tr h="2655377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Trebuchet MS" panose="020B0603020202020204" pitchFamily="34" charset="0"/>
                        </a:rPr>
                        <a:t>Welche wirtschaftspolitischen Maßnahmen zum Umgang mit dem Problem werden in Deutschland umgesetzt/ diskutiert werden und zu welcher Theorie und welchen gesellschaftlichen Interessen passen sie?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sz="1600" dirty="0">
                        <a:latin typeface="Trebuchet MS" panose="020B0603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sz="1600" dirty="0">
                        <a:latin typeface="Trebuchet MS" panose="020B0603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sz="1600" dirty="0">
                        <a:latin typeface="Trebuchet MS" panose="020B0603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>
                          <a:latin typeface="Trebuchet MS" panose="020B0603020202020204" pitchFamily="34" charset="0"/>
                        </a:rPr>
                        <a:t>x</a:t>
                      </a:r>
                    </a:p>
                    <a:p>
                      <a:endParaRPr lang="de-DE" sz="1600" dirty="0">
                        <a:latin typeface="Trebuchet MS" panose="020B0603020202020204" pitchFamily="34" charset="0"/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565568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1703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44327-7DAD-4FB3-BA2F-1F4805CD7B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URSPRUNG DER NEOKLASSIK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E48DA7B-116B-4A92-86C2-46ABC827A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787501"/>
            <a:ext cx="12192000" cy="366962"/>
          </a:xfrm>
        </p:spPr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Kontext: Ausbreitung des Kapitalismus</a:t>
            </a:r>
            <a:endParaRPr lang="de-DE" dirty="0">
              <a:latin typeface="Trebuchet MS" panose="020B0603020202020204" pitchFamily="34" charset="0"/>
            </a:endParaRP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892746A3-947D-44FF-8794-A87E3AA9BEE4}"/>
              </a:ext>
            </a:extLst>
          </p:cNvPr>
          <p:cNvGrpSpPr/>
          <p:nvPr/>
        </p:nvGrpSpPr>
        <p:grpSpPr>
          <a:xfrm>
            <a:off x="218849" y="549000"/>
            <a:ext cx="2754302" cy="3369806"/>
            <a:chOff x="218849" y="549000"/>
            <a:chExt cx="2754302" cy="336980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3FDE153F-5FFE-4903-9263-95A229E7C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6000" y="549000"/>
              <a:ext cx="1800000" cy="2497499"/>
            </a:xfrm>
            <a:prstGeom prst="rect">
              <a:avLst/>
            </a:prstGeom>
          </p:spPr>
        </p:pic>
        <p:sp>
          <p:nvSpPr>
            <p:cNvPr id="5" name="Untertitel 2">
              <a:extLst>
                <a:ext uri="{FF2B5EF4-FFF2-40B4-BE49-F238E27FC236}">
                  <a16:creationId xmlns:a16="http://schemas.microsoft.com/office/drawing/2014/main" id="{4D6E71B2-19F0-4531-A4F7-9D372769B441}"/>
                </a:ext>
              </a:extLst>
            </p:cNvPr>
            <p:cNvSpPr txBox="1">
              <a:spLocks/>
            </p:cNvSpPr>
            <p:nvPr/>
          </p:nvSpPr>
          <p:spPr>
            <a:xfrm>
              <a:off x="218849" y="3069000"/>
              <a:ext cx="2754302" cy="849806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de-DE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William Jevons</a:t>
              </a:r>
            </a:p>
            <a:p>
              <a:pPr>
                <a:spcBef>
                  <a:spcPts val="0"/>
                </a:spcBef>
              </a:pPr>
              <a:r>
                <a:rPr lang="de-DE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(1835–1883)</a:t>
              </a:r>
              <a:endParaRPr lang="de-DE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7D6EA49E-90A9-4F13-AB80-5AE92618961A}"/>
              </a:ext>
            </a:extLst>
          </p:cNvPr>
          <p:cNvGrpSpPr/>
          <p:nvPr/>
        </p:nvGrpSpPr>
        <p:grpSpPr>
          <a:xfrm>
            <a:off x="-204000" y="3534080"/>
            <a:ext cx="3492670" cy="3492670"/>
            <a:chOff x="-204000" y="3534080"/>
            <a:chExt cx="3492670" cy="3492670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E62196E-1336-4BE2-9D79-8E1028843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04000" y="3534080"/>
              <a:ext cx="3492670" cy="3492670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F149524-9A32-4815-AF5A-42ACF19C7BD1}"/>
                </a:ext>
              </a:extLst>
            </p:cNvPr>
            <p:cNvSpPr/>
            <p:nvPr/>
          </p:nvSpPr>
          <p:spPr>
            <a:xfrm>
              <a:off x="468335" y="4387863"/>
              <a:ext cx="2148000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22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„Allgemeine mathematische Theorie der Politischen Ökonomie“</a:t>
              </a:r>
            </a:p>
          </p:txBody>
        </p:sp>
      </p:grp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F0DFD675-787F-4436-BD02-DB956C774C5F}"/>
              </a:ext>
            </a:extLst>
          </p:cNvPr>
          <p:cNvCxnSpPr>
            <a:cxnSpLocks/>
          </p:cNvCxnSpPr>
          <p:nvPr/>
        </p:nvCxnSpPr>
        <p:spPr>
          <a:xfrm>
            <a:off x="2832707" y="6382255"/>
            <a:ext cx="1674559" cy="0"/>
          </a:xfrm>
          <a:prstGeom prst="straightConnector1">
            <a:avLst/>
          </a:prstGeom>
          <a:ln w="149225">
            <a:solidFill>
              <a:srgbClr val="3760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>
            <a:extLst>
              <a:ext uri="{FF2B5EF4-FFF2-40B4-BE49-F238E27FC236}">
                <a16:creationId xmlns:a16="http://schemas.microsoft.com/office/drawing/2014/main" id="{4A1A0C7C-2DC5-4946-9F7B-D8EC761F5B23}"/>
              </a:ext>
            </a:extLst>
          </p:cNvPr>
          <p:cNvSpPr/>
          <p:nvPr/>
        </p:nvSpPr>
        <p:spPr>
          <a:xfrm>
            <a:off x="4385703" y="6003690"/>
            <a:ext cx="624130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Ziel = mathematisch präzise Wirtschaftswissenschaft (Vorbild: Physik)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185D617-55D1-4CEF-B9D3-34AF0A42BA6F}"/>
              </a:ext>
            </a:extLst>
          </p:cNvPr>
          <p:cNvGrpSpPr/>
          <p:nvPr/>
        </p:nvGrpSpPr>
        <p:grpSpPr>
          <a:xfrm>
            <a:off x="3123720" y="-713480"/>
            <a:ext cx="8822480" cy="8822480"/>
            <a:chOff x="3036000" y="-891000"/>
            <a:chExt cx="8822480" cy="8822480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19DD6ABD-5E88-4952-BB2D-571100CBA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36000" y="-891000"/>
              <a:ext cx="8822480" cy="8822480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E270F8E4-102E-408C-8683-C6C2B7297A41}"/>
                </a:ext>
              </a:extLst>
            </p:cNvPr>
            <p:cNvSpPr/>
            <p:nvPr/>
          </p:nvSpPr>
          <p:spPr>
            <a:xfrm>
              <a:off x="3960466" y="2851870"/>
              <a:ext cx="6640619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Fokus: Mikro-ökonomie </a:t>
              </a:r>
            </a:p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Tausch einer </a:t>
              </a: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Ware auf dem Markt</a:t>
              </a: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5E2F43BB-1D4B-4A69-BD76-98D4C08D12E0}"/>
                </a:ext>
              </a:extLst>
            </p:cNvPr>
            <p:cNvGrpSpPr/>
            <p:nvPr/>
          </p:nvGrpSpPr>
          <p:grpSpPr>
            <a:xfrm>
              <a:off x="6974442" y="3429000"/>
              <a:ext cx="4285663" cy="2068032"/>
              <a:chOff x="5353480" y="2797032"/>
              <a:chExt cx="4285663" cy="2068032"/>
            </a:xfrm>
          </p:grpSpPr>
          <p:pic>
            <p:nvPicPr>
              <p:cNvPr id="66" name="Grafik 65">
                <a:extLst>
                  <a:ext uri="{FF2B5EF4-FFF2-40B4-BE49-F238E27FC236}">
                    <a16:creationId xmlns:a16="http://schemas.microsoft.com/office/drawing/2014/main" id="{128B178E-9185-4C63-8D08-C5C1FAA41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428279" y="2797032"/>
                <a:ext cx="4136065" cy="2068032"/>
              </a:xfrm>
              <a:prstGeom prst="rect">
                <a:avLst/>
              </a:prstGeom>
            </p:spPr>
          </p:pic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667A086F-2BE1-4095-A41F-929C31BD83A3}"/>
                  </a:ext>
                </a:extLst>
              </p:cNvPr>
              <p:cNvSpPr/>
              <p:nvPr/>
            </p:nvSpPr>
            <p:spPr>
              <a:xfrm>
                <a:off x="7101251" y="3078444"/>
                <a:ext cx="7769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de-DE" b="1" dirty="0">
                    <a:solidFill>
                      <a:srgbClr val="ED7D31"/>
                    </a:solidFill>
                    <a:latin typeface="Trebuchet MS" panose="020B0603020202020204" pitchFamily="34" charset="0"/>
                  </a:rPr>
                  <a:t>Preis</a:t>
                </a:r>
              </a:p>
            </p:txBody>
          </p:sp>
          <p:sp>
            <p:nvSpPr>
              <p:cNvPr id="55" name="Rechteck 54">
                <a:extLst>
                  <a:ext uri="{FF2B5EF4-FFF2-40B4-BE49-F238E27FC236}">
                    <a16:creationId xmlns:a16="http://schemas.microsoft.com/office/drawing/2014/main" id="{54E3A842-5524-4402-ABE9-7A89C865C480}"/>
                  </a:ext>
                </a:extLst>
              </p:cNvPr>
              <p:cNvSpPr/>
              <p:nvPr/>
            </p:nvSpPr>
            <p:spPr>
              <a:xfrm>
                <a:off x="7554662" y="3106188"/>
                <a:ext cx="208448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de-DE" b="1" dirty="0">
                    <a:solidFill>
                      <a:schemeClr val="accent5">
                        <a:lumMod val="75000"/>
                      </a:schemeClr>
                    </a:solidFill>
                    <a:latin typeface="Trebuchet MS" panose="020B0603020202020204" pitchFamily="34" charset="0"/>
                  </a:rPr>
                  <a:t>Nachfrage</a:t>
                </a:r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1069C107-B02D-4785-BEAD-CA33FF58E0CB}"/>
                  </a:ext>
                </a:extLst>
              </p:cNvPr>
              <p:cNvSpPr/>
              <p:nvPr/>
            </p:nvSpPr>
            <p:spPr>
              <a:xfrm>
                <a:off x="5353480" y="3106188"/>
                <a:ext cx="208448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de-DE" b="1" dirty="0">
                    <a:solidFill>
                      <a:srgbClr val="009900"/>
                    </a:solidFill>
                    <a:latin typeface="Trebuchet MS" panose="020B0603020202020204" pitchFamily="34" charset="0"/>
                  </a:rPr>
                  <a:t>Angebot</a:t>
                </a:r>
              </a:p>
            </p:txBody>
          </p:sp>
        </p:grp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E5EF7F10-01C2-4205-8BD2-43142E41533F}"/>
                </a:ext>
              </a:extLst>
            </p:cNvPr>
            <p:cNvSpPr/>
            <p:nvPr/>
          </p:nvSpPr>
          <p:spPr>
            <a:xfrm>
              <a:off x="3679742" y="1809000"/>
              <a:ext cx="7534995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Grundidee: </a:t>
              </a:r>
            </a:p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Markt schafft Stabilität und Wohlstand</a:t>
              </a: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00FD91C8-CF3B-40E8-B3E1-3163A7EFE080}"/>
                </a:ext>
              </a:extLst>
            </p:cNvPr>
            <p:cNvGrpSpPr/>
            <p:nvPr/>
          </p:nvGrpSpPr>
          <p:grpSpPr>
            <a:xfrm>
              <a:off x="3974529" y="3617913"/>
              <a:ext cx="3388297" cy="1221772"/>
              <a:chOff x="3936000" y="3609001"/>
              <a:chExt cx="3388297" cy="1221772"/>
            </a:xfrm>
          </p:grpSpPr>
          <p:pic>
            <p:nvPicPr>
              <p:cNvPr id="68" name="Grafik 67">
                <a:extLst>
                  <a:ext uri="{FF2B5EF4-FFF2-40B4-BE49-F238E27FC236}">
                    <a16:creationId xmlns:a16="http://schemas.microsoft.com/office/drawing/2014/main" id="{58D2818D-0740-4F39-A2B3-AA38C7789D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718597" y="3619371"/>
                <a:ext cx="605700" cy="1211402"/>
              </a:xfrm>
              <a:prstGeom prst="rect">
                <a:avLst/>
              </a:prstGeom>
            </p:spPr>
          </p:pic>
          <p:pic>
            <p:nvPicPr>
              <p:cNvPr id="69" name="Grafik 68">
                <a:extLst>
                  <a:ext uri="{FF2B5EF4-FFF2-40B4-BE49-F238E27FC236}">
                    <a16:creationId xmlns:a16="http://schemas.microsoft.com/office/drawing/2014/main" id="{5DD8971A-1C12-4B0E-A51F-D9C969DF5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3936000" y="3609001"/>
                <a:ext cx="605700" cy="1211400"/>
              </a:xfrm>
              <a:prstGeom prst="rect">
                <a:avLst/>
              </a:prstGeom>
            </p:spPr>
          </p:pic>
          <p:cxnSp>
            <p:nvCxnSpPr>
              <p:cNvPr id="76" name="Gerade Verbindung mit Pfeil 75">
                <a:extLst>
                  <a:ext uri="{FF2B5EF4-FFF2-40B4-BE49-F238E27FC236}">
                    <a16:creationId xmlns:a16="http://schemas.microsoft.com/office/drawing/2014/main" id="{65511E31-6EFC-4B90-83DA-E92265BB52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28746" y="4473656"/>
                <a:ext cx="2087993" cy="1363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Gerade Verbindung mit Pfeil 76">
                <a:extLst>
                  <a:ext uri="{FF2B5EF4-FFF2-40B4-BE49-F238E27FC236}">
                    <a16:creationId xmlns:a16="http://schemas.microsoft.com/office/drawing/2014/main" id="{6C5EF3CB-BDD0-49C2-8158-AB1AAED86B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4958" y="4113788"/>
                <a:ext cx="2087993" cy="0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4" name="Grafik 73">
                <a:extLst>
                  <a:ext uri="{FF2B5EF4-FFF2-40B4-BE49-F238E27FC236}">
                    <a16:creationId xmlns:a16="http://schemas.microsoft.com/office/drawing/2014/main" id="{F7A4064D-B46F-44BD-A94F-553E424DE1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825" t="996" r="-5825" b="13665"/>
              <a:stretch/>
            </p:blipFill>
            <p:spPr>
              <a:xfrm>
                <a:off x="5339683" y="3773154"/>
                <a:ext cx="605700" cy="462801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50B316E4-5C37-4082-9866-30C8E7A22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314914" y="4302998"/>
                <a:ext cx="643212" cy="302850"/>
              </a:xfrm>
              <a:prstGeom prst="rect">
                <a:avLst/>
              </a:prstGeom>
            </p:spPr>
          </p:pic>
          <p:pic>
            <p:nvPicPr>
              <p:cNvPr id="32" name="Grafik 31">
                <a:extLst>
                  <a:ext uri="{FF2B5EF4-FFF2-40B4-BE49-F238E27FC236}">
                    <a16:creationId xmlns:a16="http://schemas.microsoft.com/office/drawing/2014/main" id="{C3E902AA-D202-4F87-A37E-AB7EAAF3BD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 flipH="1">
                <a:off x="5327299" y="4320088"/>
                <a:ext cx="605699" cy="3028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586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E63E8A9-741D-4AF3-8CE0-09A5DCCBEB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9528" y="1683729"/>
            <a:ext cx="1528212" cy="305642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15D86C-B394-4E31-B808-1517FBA88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028" y="36000"/>
            <a:ext cx="11662971" cy="729000"/>
          </a:xfrm>
        </p:spPr>
        <p:txBody>
          <a:bodyPr>
            <a:normAutofit/>
          </a:bodyPr>
          <a:lstStyle/>
          <a:p>
            <a:r>
              <a:rPr lang="de-DE" dirty="0"/>
              <a:t>ANNAHME 1: MENSCH ALS HOMO OECONOMICUS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B5FBD45-FF2C-41BB-A736-2866DC992E35}"/>
              </a:ext>
            </a:extLst>
          </p:cNvPr>
          <p:cNvSpPr/>
          <p:nvPr/>
        </p:nvSpPr>
        <p:spPr>
          <a:xfrm>
            <a:off x="7895520" y="755164"/>
            <a:ext cx="44623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u="sng" dirty="0">
                <a:solidFill>
                  <a:srgbClr val="376092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knappe „Produktionsfaktoren“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B552FBF-0B4E-4CC4-8013-143D88B4561D}"/>
              </a:ext>
            </a:extLst>
          </p:cNvPr>
          <p:cNvSpPr/>
          <p:nvPr/>
        </p:nvSpPr>
        <p:spPr>
          <a:xfrm>
            <a:off x="2723823" y="942030"/>
            <a:ext cx="3912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u="sng" dirty="0">
                <a:solidFill>
                  <a:srgbClr val="376092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„Homo oeconomicus“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442AFA1-6A96-4362-9062-151FBF477BCA}"/>
              </a:ext>
            </a:extLst>
          </p:cNvPr>
          <p:cNvGrpSpPr/>
          <p:nvPr/>
        </p:nvGrpSpPr>
        <p:grpSpPr>
          <a:xfrm>
            <a:off x="6636000" y="3098342"/>
            <a:ext cx="1924375" cy="1631216"/>
            <a:chOff x="6391952" y="3098342"/>
            <a:chExt cx="1924375" cy="1631216"/>
          </a:xfrm>
        </p:grpSpPr>
        <p:sp>
          <p:nvSpPr>
            <p:cNvPr id="24" name="Pfeil: nach rechts 23">
              <a:extLst>
                <a:ext uri="{FF2B5EF4-FFF2-40B4-BE49-F238E27FC236}">
                  <a16:creationId xmlns:a16="http://schemas.microsoft.com/office/drawing/2014/main" id="{71FDE32C-B26C-4439-A105-37FF95353972}"/>
                </a:ext>
              </a:extLst>
            </p:cNvPr>
            <p:cNvSpPr/>
            <p:nvPr/>
          </p:nvSpPr>
          <p:spPr>
            <a:xfrm>
              <a:off x="6391952" y="3327335"/>
              <a:ext cx="540906" cy="119187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Pfeil: nach rechts 25">
              <a:extLst>
                <a:ext uri="{FF2B5EF4-FFF2-40B4-BE49-F238E27FC236}">
                  <a16:creationId xmlns:a16="http://schemas.microsoft.com/office/drawing/2014/main" id="{0E6274BF-BCDF-46C0-9585-B94783542135}"/>
                </a:ext>
              </a:extLst>
            </p:cNvPr>
            <p:cNvSpPr/>
            <p:nvPr/>
          </p:nvSpPr>
          <p:spPr>
            <a:xfrm flipH="1">
              <a:off x="7768580" y="3318014"/>
              <a:ext cx="547747" cy="1191872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69459029-54AF-4929-B75B-95157DA5DA66}"/>
                </a:ext>
              </a:extLst>
            </p:cNvPr>
            <p:cNvSpPr/>
            <p:nvPr/>
          </p:nvSpPr>
          <p:spPr>
            <a:xfrm>
              <a:off x="6897194" y="3098342"/>
              <a:ext cx="645559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0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de-DE" sz="7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de-DE" sz="7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0A6B8DCB-5FB6-4B24-AC0D-2E8F9C3D7882}"/>
              </a:ext>
            </a:extLst>
          </p:cNvPr>
          <p:cNvGrpSpPr/>
          <p:nvPr/>
        </p:nvGrpSpPr>
        <p:grpSpPr>
          <a:xfrm>
            <a:off x="8892358" y="3594935"/>
            <a:ext cx="2468650" cy="1634065"/>
            <a:chOff x="8733409" y="5114401"/>
            <a:chExt cx="2468650" cy="1634065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6551FB34-6E5E-4401-BB4E-382477E8B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26511" y="5872918"/>
              <a:ext cx="875548" cy="875548"/>
            </a:xfrm>
            <a:prstGeom prst="rect">
              <a:avLst/>
            </a:prstGeom>
          </p:spPr>
        </p:pic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0095FAAF-3D5A-4D0E-801F-14394E7CB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33409" y="5114401"/>
              <a:ext cx="1634065" cy="1634065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AE0FA30-41FA-4E68-9288-9D997FEB417A}"/>
              </a:ext>
            </a:extLst>
          </p:cNvPr>
          <p:cNvGrpSpPr/>
          <p:nvPr/>
        </p:nvGrpSpPr>
        <p:grpSpPr>
          <a:xfrm>
            <a:off x="9081791" y="1733593"/>
            <a:ext cx="2089784" cy="1884584"/>
            <a:chOff x="9102573" y="3460059"/>
            <a:chExt cx="2089784" cy="1884584"/>
          </a:xfrm>
        </p:grpSpPr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A4C0E241-84DD-480C-9E23-3FF3A5C4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102573" y="3460060"/>
              <a:ext cx="942292" cy="1884583"/>
            </a:xfrm>
            <a:prstGeom prst="rect">
              <a:avLst/>
            </a:prstGeom>
          </p:spPr>
        </p:pic>
        <p:pic>
          <p:nvPicPr>
            <p:cNvPr id="52" name="Grafik 51">
              <a:extLst>
                <a:ext uri="{FF2B5EF4-FFF2-40B4-BE49-F238E27FC236}">
                  <a16:creationId xmlns:a16="http://schemas.microsoft.com/office/drawing/2014/main" id="{88BAC30F-C6E0-4C4A-8BAD-183CDB7C1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250065" y="3460059"/>
              <a:ext cx="942292" cy="1884583"/>
            </a:xfrm>
            <a:prstGeom prst="rect">
              <a:avLst/>
            </a:prstGeom>
          </p:spPr>
        </p:pic>
      </p:grp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694BA97D-03CC-453A-BB00-A5D240FA58FB}"/>
              </a:ext>
            </a:extLst>
          </p:cNvPr>
          <p:cNvGrpSpPr/>
          <p:nvPr/>
        </p:nvGrpSpPr>
        <p:grpSpPr>
          <a:xfrm>
            <a:off x="92164" y="889974"/>
            <a:ext cx="5405788" cy="1926654"/>
            <a:chOff x="92164" y="889974"/>
            <a:chExt cx="5405788" cy="1926654"/>
          </a:xfrm>
        </p:grpSpPr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66F3F4B8-39F2-4CED-B8F1-4C4E55A5A5C6}"/>
                </a:ext>
              </a:extLst>
            </p:cNvPr>
            <p:cNvGrpSpPr/>
            <p:nvPr/>
          </p:nvGrpSpPr>
          <p:grpSpPr>
            <a:xfrm>
              <a:off x="708166" y="1862521"/>
              <a:ext cx="954107" cy="954107"/>
              <a:chOff x="708166" y="1862521"/>
              <a:chExt cx="954107" cy="954107"/>
            </a:xfrm>
          </p:grpSpPr>
          <p:pic>
            <p:nvPicPr>
              <p:cNvPr id="71" name="Grafik 70">
                <a:extLst>
                  <a:ext uri="{FF2B5EF4-FFF2-40B4-BE49-F238E27FC236}">
                    <a16:creationId xmlns:a16="http://schemas.microsoft.com/office/drawing/2014/main" id="{A9EC5249-60D9-4D67-8A13-2C6C6552A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08166" y="1862521"/>
                <a:ext cx="954107" cy="954107"/>
              </a:xfrm>
              <a:prstGeom prst="rect">
                <a:avLst/>
              </a:prstGeom>
            </p:spPr>
          </p:pic>
          <p:pic>
            <p:nvPicPr>
              <p:cNvPr id="72" name="Grafik 71">
                <a:extLst>
                  <a:ext uri="{FF2B5EF4-FFF2-40B4-BE49-F238E27FC236}">
                    <a16:creationId xmlns:a16="http://schemas.microsoft.com/office/drawing/2014/main" id="{F3382C43-5F7A-4C52-8D1E-11344A6D4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75255" y="1991348"/>
                <a:ext cx="809722" cy="809722"/>
              </a:xfrm>
              <a:prstGeom prst="rect">
                <a:avLst/>
              </a:prstGeom>
            </p:spPr>
          </p:pic>
        </p:grp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7AA8F74-D3B2-4CEE-A3B2-ADA89BBA7291}"/>
                </a:ext>
              </a:extLst>
            </p:cNvPr>
            <p:cNvSpPr/>
            <p:nvPr/>
          </p:nvSpPr>
          <p:spPr>
            <a:xfrm>
              <a:off x="3066094" y="2140346"/>
              <a:ext cx="1926459" cy="6647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unendliche </a:t>
              </a:r>
            </a:p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Bedürfnisse</a:t>
              </a:r>
            </a:p>
          </p:txBody>
        </p:sp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32897F60-C916-4246-AA0A-8D1B90C6AD46}"/>
                </a:ext>
              </a:extLst>
            </p:cNvPr>
            <p:cNvGrpSpPr/>
            <p:nvPr/>
          </p:nvGrpSpPr>
          <p:grpSpPr>
            <a:xfrm>
              <a:off x="1694206" y="1900373"/>
              <a:ext cx="861327" cy="861327"/>
              <a:chOff x="1694206" y="1900373"/>
              <a:chExt cx="861327" cy="861327"/>
            </a:xfrm>
          </p:grpSpPr>
          <p:pic>
            <p:nvPicPr>
              <p:cNvPr id="61" name="Grafik 60">
                <a:extLst>
                  <a:ext uri="{FF2B5EF4-FFF2-40B4-BE49-F238E27FC236}">
                    <a16:creationId xmlns:a16="http://schemas.microsoft.com/office/drawing/2014/main" id="{8BBC1BB8-5357-44E2-902B-7DEAB3E9F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694206" y="1900373"/>
                <a:ext cx="861327" cy="861327"/>
              </a:xfrm>
              <a:prstGeom prst="rect">
                <a:avLst/>
              </a:prstGeom>
            </p:spPr>
          </p:pic>
          <p:pic>
            <p:nvPicPr>
              <p:cNvPr id="63" name="Grafik 62">
                <a:extLst>
                  <a:ext uri="{FF2B5EF4-FFF2-40B4-BE49-F238E27FC236}">
                    <a16:creationId xmlns:a16="http://schemas.microsoft.com/office/drawing/2014/main" id="{C4711C37-AE45-40FB-9F9B-1A5CFB168C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2074616" y="2175339"/>
                <a:ext cx="444579" cy="444579"/>
              </a:xfrm>
              <a:prstGeom prst="rect">
                <a:avLst/>
              </a:prstGeom>
            </p:spPr>
          </p:pic>
          <p:pic>
            <p:nvPicPr>
              <p:cNvPr id="67" name="Grafik 66">
                <a:extLst>
                  <a:ext uri="{FF2B5EF4-FFF2-40B4-BE49-F238E27FC236}">
                    <a16:creationId xmlns:a16="http://schemas.microsoft.com/office/drawing/2014/main" id="{5FCEE138-FEC6-4862-A45A-C660A6564B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1756020" y="1938487"/>
                <a:ext cx="389612" cy="779224"/>
              </a:xfrm>
              <a:prstGeom prst="rect">
                <a:avLst/>
              </a:prstGeom>
            </p:spPr>
          </p:pic>
        </p:grpSp>
        <p:grpSp>
          <p:nvGrpSpPr>
            <p:cNvPr id="81" name="Gruppieren 80">
              <a:extLst>
                <a:ext uri="{FF2B5EF4-FFF2-40B4-BE49-F238E27FC236}">
                  <a16:creationId xmlns:a16="http://schemas.microsoft.com/office/drawing/2014/main" id="{FDBEF857-3929-4070-888B-7DF8B466179D}"/>
                </a:ext>
              </a:extLst>
            </p:cNvPr>
            <p:cNvGrpSpPr/>
            <p:nvPr/>
          </p:nvGrpSpPr>
          <p:grpSpPr>
            <a:xfrm>
              <a:off x="766707" y="979403"/>
              <a:ext cx="817508" cy="819337"/>
              <a:chOff x="817058" y="898200"/>
              <a:chExt cx="817508" cy="819337"/>
            </a:xfrm>
          </p:grpSpPr>
          <p:pic>
            <p:nvPicPr>
              <p:cNvPr id="77" name="Grafik 76">
                <a:extLst>
                  <a:ext uri="{FF2B5EF4-FFF2-40B4-BE49-F238E27FC236}">
                    <a16:creationId xmlns:a16="http://schemas.microsoft.com/office/drawing/2014/main" id="{1B39688F-1366-41B8-BF30-293BA5043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821133" y="907815"/>
                <a:ext cx="809722" cy="809722"/>
              </a:xfrm>
              <a:prstGeom prst="rect">
                <a:avLst/>
              </a:prstGeom>
            </p:spPr>
          </p:pic>
          <p:pic>
            <p:nvPicPr>
              <p:cNvPr id="69" name="Grafik 68">
                <a:extLst>
                  <a:ext uri="{FF2B5EF4-FFF2-40B4-BE49-F238E27FC236}">
                    <a16:creationId xmlns:a16="http://schemas.microsoft.com/office/drawing/2014/main" id="{54A34B34-9989-4E84-A657-87AD9D6251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817058" y="898200"/>
                <a:ext cx="817508" cy="817508"/>
              </a:xfrm>
              <a:prstGeom prst="rect">
                <a:avLst/>
              </a:prstGeom>
            </p:spPr>
          </p:pic>
        </p:grpSp>
        <p:grpSp>
          <p:nvGrpSpPr>
            <p:cNvPr id="76" name="Gruppieren 75">
              <a:extLst>
                <a:ext uri="{FF2B5EF4-FFF2-40B4-BE49-F238E27FC236}">
                  <a16:creationId xmlns:a16="http://schemas.microsoft.com/office/drawing/2014/main" id="{93089329-E4CF-4CCB-9810-87B00F90DD73}"/>
                </a:ext>
              </a:extLst>
            </p:cNvPr>
            <p:cNvGrpSpPr/>
            <p:nvPr/>
          </p:nvGrpSpPr>
          <p:grpSpPr>
            <a:xfrm>
              <a:off x="92164" y="1621526"/>
              <a:ext cx="706573" cy="706573"/>
              <a:chOff x="107448" y="1985365"/>
              <a:chExt cx="706573" cy="706573"/>
            </a:xfrm>
          </p:grpSpPr>
          <p:pic>
            <p:nvPicPr>
              <p:cNvPr id="75" name="Grafik 74">
                <a:extLst>
                  <a:ext uri="{FF2B5EF4-FFF2-40B4-BE49-F238E27FC236}">
                    <a16:creationId xmlns:a16="http://schemas.microsoft.com/office/drawing/2014/main" id="{F710B41E-1B5B-4D0B-A7EF-B48F6983A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107448" y="1985365"/>
                <a:ext cx="706573" cy="706573"/>
              </a:xfrm>
              <a:prstGeom prst="rect">
                <a:avLst/>
              </a:prstGeom>
            </p:spPr>
          </p:pic>
          <p:pic>
            <p:nvPicPr>
              <p:cNvPr id="74" name="Grafik 73">
                <a:extLst>
                  <a:ext uri="{FF2B5EF4-FFF2-40B4-BE49-F238E27FC236}">
                    <a16:creationId xmlns:a16="http://schemas.microsoft.com/office/drawing/2014/main" id="{D8899A43-0D90-4381-A1E8-08A928E37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123915" y="2015125"/>
                <a:ext cx="642665" cy="642665"/>
              </a:xfrm>
              <a:prstGeom prst="rect">
                <a:avLst/>
              </a:prstGeom>
            </p:spPr>
          </p:pic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8A74E168-9AED-4CAC-86F7-A254CBC83073}"/>
                </a:ext>
              </a:extLst>
            </p:cNvPr>
            <p:cNvGrpSpPr/>
            <p:nvPr/>
          </p:nvGrpSpPr>
          <p:grpSpPr>
            <a:xfrm>
              <a:off x="1642285" y="889974"/>
              <a:ext cx="809722" cy="809722"/>
              <a:chOff x="1702757" y="533110"/>
              <a:chExt cx="809722" cy="809722"/>
            </a:xfrm>
          </p:grpSpPr>
          <p:pic>
            <p:nvPicPr>
              <p:cNvPr id="79" name="Grafik 78">
                <a:extLst>
                  <a:ext uri="{FF2B5EF4-FFF2-40B4-BE49-F238E27FC236}">
                    <a16:creationId xmlns:a16="http://schemas.microsoft.com/office/drawing/2014/main" id="{3271C5CE-E748-48A3-AEFF-626A1477F2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702757" y="533110"/>
                <a:ext cx="809722" cy="809722"/>
              </a:xfrm>
              <a:prstGeom prst="rect">
                <a:avLst/>
              </a:prstGeom>
            </p:spPr>
          </p:pic>
          <p:pic>
            <p:nvPicPr>
              <p:cNvPr id="65" name="Grafik 64">
                <a:extLst>
                  <a:ext uri="{FF2B5EF4-FFF2-40B4-BE49-F238E27FC236}">
                    <a16:creationId xmlns:a16="http://schemas.microsoft.com/office/drawing/2014/main" id="{ED7D951C-0C80-4FCC-9DAF-F44D7C952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1702757" y="716311"/>
                <a:ext cx="804886" cy="402443"/>
              </a:xfrm>
              <a:prstGeom prst="rect">
                <a:avLst/>
              </a:prstGeom>
            </p:spPr>
          </p:pic>
        </p:grpSp>
        <p:sp>
          <p:nvSpPr>
            <p:cNvPr id="84" name="Flussdiagramm: Verbinder 83">
              <a:extLst>
                <a:ext uri="{FF2B5EF4-FFF2-40B4-BE49-F238E27FC236}">
                  <a16:creationId xmlns:a16="http://schemas.microsoft.com/office/drawing/2014/main" id="{C7A2174F-0241-4785-8F72-561054237E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1240" y="1609066"/>
              <a:ext cx="282521" cy="282521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5" name="Flussdiagramm: Verbinder 84">
              <a:extLst>
                <a:ext uri="{FF2B5EF4-FFF2-40B4-BE49-F238E27FC236}">
                  <a16:creationId xmlns:a16="http://schemas.microsoft.com/office/drawing/2014/main" id="{D2BD3F72-A46D-4393-8456-225D44800A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1369" y="1853090"/>
              <a:ext cx="183234" cy="183234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6" name="Flussdiagramm: Verbinder 85">
              <a:extLst>
                <a:ext uri="{FF2B5EF4-FFF2-40B4-BE49-F238E27FC236}">
                  <a16:creationId xmlns:a16="http://schemas.microsoft.com/office/drawing/2014/main" id="{B72346AD-37AB-47CC-A356-EF7950AD22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83245" y="1936237"/>
              <a:ext cx="133170" cy="13317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8" name="Flussdiagramm: Verbinder 87">
              <a:extLst>
                <a:ext uri="{FF2B5EF4-FFF2-40B4-BE49-F238E27FC236}">
                  <a16:creationId xmlns:a16="http://schemas.microsoft.com/office/drawing/2014/main" id="{FD3EE0EB-AD9D-4DE5-8F2E-CDD91F29C6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96975" y="1762637"/>
              <a:ext cx="219651" cy="219651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9" name="Flussdiagramm: Verbinder 88">
              <a:extLst>
                <a:ext uri="{FF2B5EF4-FFF2-40B4-BE49-F238E27FC236}">
                  <a16:creationId xmlns:a16="http://schemas.microsoft.com/office/drawing/2014/main" id="{5515F070-486B-43F2-AB96-56DA1FDA40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85686" y="2060422"/>
              <a:ext cx="112266" cy="11226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372D5276-5F0F-4408-BDB4-C0E465C28A5B}"/>
              </a:ext>
            </a:extLst>
          </p:cNvPr>
          <p:cNvGrpSpPr/>
          <p:nvPr/>
        </p:nvGrpSpPr>
        <p:grpSpPr>
          <a:xfrm>
            <a:off x="996717" y="2687120"/>
            <a:ext cx="4367465" cy="1667891"/>
            <a:chOff x="996717" y="2687120"/>
            <a:chExt cx="4367465" cy="1667891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B71083A-6976-43CD-B4AC-F56B61DAA5B8}"/>
                </a:ext>
              </a:extLst>
            </p:cNvPr>
            <p:cNvSpPr txBox="1"/>
            <p:nvPr/>
          </p:nvSpPr>
          <p:spPr>
            <a:xfrm>
              <a:off x="3085379" y="3305773"/>
              <a:ext cx="186710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egoistisch</a:t>
              </a:r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F3AAAA32-F19D-4FA9-A70C-38048D8232D1}"/>
                </a:ext>
              </a:extLst>
            </p:cNvPr>
            <p:cNvGrpSpPr/>
            <p:nvPr/>
          </p:nvGrpSpPr>
          <p:grpSpPr>
            <a:xfrm>
              <a:off x="996717" y="3070845"/>
              <a:ext cx="1284166" cy="1284166"/>
              <a:chOff x="1010733" y="3271867"/>
              <a:chExt cx="1284166" cy="1284166"/>
            </a:xfrm>
          </p:grpSpPr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DC80E8BE-716D-4A2B-80DB-8A99420A2C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1010733" y="3271867"/>
                <a:ext cx="1284166" cy="1284166"/>
              </a:xfrm>
              <a:prstGeom prst="rect">
                <a:avLst/>
              </a:prstGeom>
            </p:spPr>
          </p:pic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D99C32C4-968E-423B-8471-CBBF384CBD49}"/>
                  </a:ext>
                </a:extLst>
              </p:cNvPr>
              <p:cNvSpPr txBox="1"/>
              <p:nvPr/>
            </p:nvSpPr>
            <p:spPr>
              <a:xfrm>
                <a:off x="1221524" y="3449919"/>
                <a:ext cx="920004" cy="997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de-DE" sz="2400" dirty="0">
                    <a:solidFill>
                      <a:schemeClr val="accent1">
                        <a:lumMod val="50000"/>
                      </a:schemeClr>
                    </a:solidFill>
                    <a:latin typeface="Trebuchet MS" panose="020B0603020202020204" pitchFamily="34" charset="0"/>
                    <a:cs typeface="Arial" panose="020B0604020202020204" pitchFamily="34" charset="0"/>
                  </a:rPr>
                  <a:t>Ich!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de-DE" sz="2400" dirty="0">
                    <a:solidFill>
                      <a:schemeClr val="accent1">
                        <a:lumMod val="50000"/>
                      </a:schemeClr>
                    </a:solidFill>
                    <a:latin typeface="Trebuchet MS" panose="020B0603020202020204" pitchFamily="34" charset="0"/>
                    <a:cs typeface="Arial" panose="020B0604020202020204" pitchFamily="34" charset="0"/>
                  </a:rPr>
                  <a:t>Ich!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de-DE" sz="2400" dirty="0">
                    <a:solidFill>
                      <a:schemeClr val="accent1">
                        <a:lumMod val="50000"/>
                      </a:schemeClr>
                    </a:solidFill>
                    <a:latin typeface="Trebuchet MS" panose="020B0603020202020204" pitchFamily="34" charset="0"/>
                    <a:cs typeface="Arial" panose="020B0604020202020204" pitchFamily="34" charset="0"/>
                  </a:rPr>
                  <a:t>Ich!</a:t>
                </a:r>
              </a:p>
            </p:txBody>
          </p:sp>
        </p:grpSp>
        <p:sp>
          <p:nvSpPr>
            <p:cNvPr id="90" name="Flussdiagramm: Verbinder 89">
              <a:extLst>
                <a:ext uri="{FF2B5EF4-FFF2-40B4-BE49-F238E27FC236}">
                  <a16:creationId xmlns:a16="http://schemas.microsoft.com/office/drawing/2014/main" id="{E6D6679C-9D7E-4791-B99D-AF80466E33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1391" y="3335656"/>
              <a:ext cx="282521" cy="282521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1" name="Flussdiagramm: Verbinder 90">
              <a:extLst>
                <a:ext uri="{FF2B5EF4-FFF2-40B4-BE49-F238E27FC236}">
                  <a16:creationId xmlns:a16="http://schemas.microsoft.com/office/drawing/2014/main" id="{21D04B70-D1AE-4827-9FF3-357FD6BD00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775" y="2966538"/>
              <a:ext cx="183234" cy="183234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2" name="Flussdiagramm: Verbinder 91">
              <a:extLst>
                <a:ext uri="{FF2B5EF4-FFF2-40B4-BE49-F238E27FC236}">
                  <a16:creationId xmlns:a16="http://schemas.microsoft.com/office/drawing/2014/main" id="{F445E5A7-90C7-4157-8074-2457019A43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1445" y="2811525"/>
              <a:ext cx="133170" cy="13317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3" name="Flussdiagramm: Verbinder 92">
              <a:extLst>
                <a:ext uri="{FF2B5EF4-FFF2-40B4-BE49-F238E27FC236}">
                  <a16:creationId xmlns:a16="http://schemas.microsoft.com/office/drawing/2014/main" id="{F89868C1-60AD-4479-A81B-9E28A4DE4E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75237" y="3147440"/>
              <a:ext cx="219651" cy="219651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4" name="Flussdiagramm: Verbinder 93">
              <a:extLst>
                <a:ext uri="{FF2B5EF4-FFF2-40B4-BE49-F238E27FC236}">
                  <a16:creationId xmlns:a16="http://schemas.microsoft.com/office/drawing/2014/main" id="{A9DB05D1-20C0-4AEA-A091-5187217BF0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1916" y="2687120"/>
              <a:ext cx="112266" cy="11226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11" name="Gruppieren 110">
            <a:extLst>
              <a:ext uri="{FF2B5EF4-FFF2-40B4-BE49-F238E27FC236}">
                <a16:creationId xmlns:a16="http://schemas.microsoft.com/office/drawing/2014/main" id="{E735AB1A-56DD-42EA-88FF-45D54A8A2EE0}"/>
              </a:ext>
            </a:extLst>
          </p:cNvPr>
          <p:cNvGrpSpPr/>
          <p:nvPr/>
        </p:nvGrpSpPr>
        <p:grpSpPr>
          <a:xfrm>
            <a:off x="429963" y="3163817"/>
            <a:ext cx="4559044" cy="3765234"/>
            <a:chOff x="429963" y="3163817"/>
            <a:chExt cx="4559044" cy="3765234"/>
          </a:xfrm>
        </p:grpSpPr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41112751-6978-4452-8EA7-30873AD94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529029" y="4782309"/>
              <a:ext cx="3980333" cy="1990167"/>
            </a:xfrm>
            <a:prstGeom prst="rect">
              <a:avLst/>
            </a:prstGeom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5A76A8AD-9992-4181-882A-78BEA1F91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441559" y="4938884"/>
              <a:ext cx="3980333" cy="1990167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3446F4F-68C3-4F6B-84D4-325D51DD3245}"/>
                </a:ext>
              </a:extLst>
            </p:cNvPr>
            <p:cNvSpPr txBox="1"/>
            <p:nvPr/>
          </p:nvSpPr>
          <p:spPr>
            <a:xfrm>
              <a:off x="2997506" y="4149000"/>
              <a:ext cx="1888316" cy="6647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entscheidet rational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4C094ED5-B185-4E0D-A82B-FBB2CECFB85F}"/>
                </a:ext>
              </a:extLst>
            </p:cNvPr>
            <p:cNvSpPr txBox="1"/>
            <p:nvPr/>
          </p:nvSpPr>
          <p:spPr>
            <a:xfrm>
              <a:off x="429963" y="5018473"/>
              <a:ext cx="1888316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Kosten</a:t>
              </a: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25EE0BBE-FED7-49CC-AC41-EEFEED154325}"/>
                </a:ext>
              </a:extLst>
            </p:cNvPr>
            <p:cNvSpPr txBox="1"/>
            <p:nvPr/>
          </p:nvSpPr>
          <p:spPr>
            <a:xfrm>
              <a:off x="2621046" y="5540518"/>
              <a:ext cx="1888316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Nutzen</a:t>
              </a:r>
            </a:p>
          </p:txBody>
        </p:sp>
        <p:sp>
          <p:nvSpPr>
            <p:cNvPr id="103" name="Flussdiagramm: Verbinder 102">
              <a:extLst>
                <a:ext uri="{FF2B5EF4-FFF2-40B4-BE49-F238E27FC236}">
                  <a16:creationId xmlns:a16="http://schemas.microsoft.com/office/drawing/2014/main" id="{86F19745-0885-4E1B-B3AB-C659B970CC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55837" y="3163817"/>
              <a:ext cx="133170" cy="13317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5" name="Flussdiagramm: Verbinder 104">
              <a:extLst>
                <a:ext uri="{FF2B5EF4-FFF2-40B4-BE49-F238E27FC236}">
                  <a16:creationId xmlns:a16="http://schemas.microsoft.com/office/drawing/2014/main" id="{12B251D4-D300-4FF0-BF16-F283D3EF7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6372" y="3737926"/>
              <a:ext cx="183234" cy="183234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6" name="Flussdiagramm: Verbinder 105">
              <a:extLst>
                <a:ext uri="{FF2B5EF4-FFF2-40B4-BE49-F238E27FC236}">
                  <a16:creationId xmlns:a16="http://schemas.microsoft.com/office/drawing/2014/main" id="{F2204B0D-8244-4A04-B904-EE63C9074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858" y="4393361"/>
              <a:ext cx="282521" cy="282521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17" name="Grafik 116">
            <a:extLst>
              <a:ext uri="{FF2B5EF4-FFF2-40B4-BE49-F238E27FC236}">
                <a16:creationId xmlns:a16="http://schemas.microsoft.com/office/drawing/2014/main" id="{6A1594A1-0B48-445A-B7A0-5337555DD44A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9160989" y="4972913"/>
            <a:ext cx="2136588" cy="2136588"/>
          </a:xfrm>
          <a:prstGeom prst="rect">
            <a:avLst/>
          </a:prstGeom>
        </p:spPr>
      </p:pic>
      <p:sp>
        <p:nvSpPr>
          <p:cNvPr id="60" name="Rechteck 59">
            <a:extLst>
              <a:ext uri="{FF2B5EF4-FFF2-40B4-BE49-F238E27FC236}">
                <a16:creationId xmlns:a16="http://schemas.microsoft.com/office/drawing/2014/main" id="{CD358EC5-2902-49B4-8739-EE590270BE1F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NEOKLASSIK</a:t>
            </a:r>
          </a:p>
        </p:txBody>
      </p:sp>
    </p:spTree>
    <p:extLst>
      <p:ext uri="{BB962C8B-B14F-4D97-AF65-F5344CB8AC3E}">
        <p14:creationId xmlns:p14="http://schemas.microsoft.com/office/powerpoint/2010/main" val="409087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Diagramm 31">
            <a:extLst>
              <a:ext uri="{FF2B5EF4-FFF2-40B4-BE49-F238E27FC236}">
                <a16:creationId xmlns:a16="http://schemas.microsoft.com/office/drawing/2014/main" id="{BEEE1141-8BE8-4477-A4A5-EA727F9E0A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3595506"/>
              </p:ext>
            </p:extLst>
          </p:nvPr>
        </p:nvGraphicFramePr>
        <p:xfrm>
          <a:off x="2747291" y="2144096"/>
          <a:ext cx="6638677" cy="4020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1AFF2F75-ABC7-46D3-AA8E-D3BEA8CBA363}"/>
              </a:ext>
            </a:extLst>
          </p:cNvPr>
          <p:cNvSpPr/>
          <p:nvPr/>
        </p:nvSpPr>
        <p:spPr>
          <a:xfrm>
            <a:off x="0" y="6079559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2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Tausch auf dem Markt führt zu einem Preis, der ein </a:t>
            </a:r>
            <a:r>
              <a:rPr lang="de-DE" sz="2200" b="1" dirty="0">
                <a:solidFill>
                  <a:schemeClr val="accent2"/>
                </a:solidFill>
                <a:latin typeface="Trebuchet MS" panose="020B0603020202020204" pitchFamily="34" charset="0"/>
              </a:rPr>
              <a:t>natürliches </a:t>
            </a:r>
            <a:r>
              <a:rPr lang="de-DE" sz="2200" b="1" dirty="0">
                <a:solidFill>
                  <a:srgbClr val="ED7D31"/>
                </a:solidFill>
                <a:latin typeface="Trebuchet MS" panose="020B0603020202020204" pitchFamily="34" charset="0"/>
              </a:rPr>
              <a:t>Gleichgewicht 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schafft: </a:t>
            </a:r>
            <a:r>
              <a:rPr lang="de-DE" sz="2200" b="1" dirty="0">
                <a:solidFill>
                  <a:srgbClr val="00B050"/>
                </a:solidFill>
                <a:latin typeface="Trebuchet MS" panose="020B0603020202020204" pitchFamily="34" charset="0"/>
              </a:rPr>
              <a:t>Angebot</a:t>
            </a:r>
            <a:r>
              <a:rPr lang="de-DE" sz="2200" dirty="0">
                <a:solidFill>
                  <a:srgbClr val="00B050"/>
                </a:solidFill>
                <a:latin typeface="Trebuchet MS" panose="020B0603020202020204" pitchFamily="34" charset="0"/>
              </a:rPr>
              <a:t> 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und</a:t>
            </a:r>
            <a:r>
              <a:rPr lang="de-DE" sz="2200" dirty="0">
                <a:latin typeface="Trebuchet MS" panose="020B0603020202020204" pitchFamily="34" charset="0"/>
              </a:rPr>
              <a:t> (zahlungskräftige) </a:t>
            </a:r>
            <a:r>
              <a:rPr lang="de-DE" sz="2200" b="1" dirty="0">
                <a:solidFill>
                  <a:srgbClr val="0070C0"/>
                </a:solidFill>
                <a:latin typeface="Trebuchet MS" panose="020B0603020202020204" pitchFamily="34" charset="0"/>
              </a:rPr>
              <a:t>Nachfrage 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stimmen überein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0A2AB84-DCBE-4B25-89B0-D658626CDB36}"/>
              </a:ext>
            </a:extLst>
          </p:cNvPr>
          <p:cNvSpPr/>
          <p:nvPr/>
        </p:nvSpPr>
        <p:spPr>
          <a:xfrm>
            <a:off x="4437097" y="1918113"/>
            <a:ext cx="33178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2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MARKT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989F8F9-9108-48C6-863D-E9E35B9731C3}"/>
              </a:ext>
            </a:extLst>
          </p:cNvPr>
          <p:cNvSpPr/>
          <p:nvPr/>
        </p:nvSpPr>
        <p:spPr>
          <a:xfrm>
            <a:off x="0" y="1158003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Der Markt vermittelt zwischen Bedürfnissen von </a:t>
            </a:r>
          </a:p>
          <a:p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Produzent*innen                  	            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und           		            </a:t>
            </a: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Konsument*innen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A21FCE8-C37A-4CC0-9E13-DEDC6894A301}"/>
              </a:ext>
            </a:extLst>
          </p:cNvPr>
          <p:cNvSpPr/>
          <p:nvPr/>
        </p:nvSpPr>
        <p:spPr>
          <a:xfrm>
            <a:off x="9137031" y="5323218"/>
            <a:ext cx="12241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2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Menge</a:t>
            </a: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6539E8C6-5F22-4B61-9427-07B4CFC3B41C}"/>
              </a:ext>
            </a:extLst>
          </p:cNvPr>
          <p:cNvGrpSpPr/>
          <p:nvPr/>
        </p:nvGrpSpPr>
        <p:grpSpPr>
          <a:xfrm>
            <a:off x="3564000" y="3996000"/>
            <a:ext cx="2949440" cy="1548000"/>
            <a:chOff x="3576000" y="3686326"/>
            <a:chExt cx="2949440" cy="1564232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BBFFE78-BD65-407B-AA3C-55EE6E61CD6B}"/>
                </a:ext>
              </a:extLst>
            </p:cNvPr>
            <p:cNvCxnSpPr/>
            <p:nvPr/>
          </p:nvCxnSpPr>
          <p:spPr>
            <a:xfrm>
              <a:off x="3576000" y="3969000"/>
              <a:ext cx="2160000" cy="0"/>
            </a:xfrm>
            <a:prstGeom prst="line">
              <a:avLst/>
            </a:prstGeom>
            <a:ln w="4445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9C22EE8B-4F47-476C-9786-71D02EF098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78000" y="3969000"/>
              <a:ext cx="0" cy="1281558"/>
            </a:xfrm>
            <a:prstGeom prst="line">
              <a:avLst/>
            </a:prstGeom>
            <a:ln w="4445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8F8030D9-09A4-4B7A-9326-7D77C6B13ED8}"/>
                </a:ext>
              </a:extLst>
            </p:cNvPr>
            <p:cNvSpPr/>
            <p:nvPr/>
          </p:nvSpPr>
          <p:spPr>
            <a:xfrm>
              <a:off x="5085440" y="3686326"/>
              <a:ext cx="144000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de-DE" sz="2600" b="1" dirty="0">
                  <a:solidFill>
                    <a:schemeClr val="accent2"/>
                  </a:solidFill>
                  <a:latin typeface="Trebuchet MS" panose="020B0603020202020204" pitchFamily="34" charset="0"/>
                </a:rPr>
                <a:t>x</a:t>
              </a:r>
            </a:p>
          </p:txBody>
        </p:sp>
      </p:grpSp>
      <p:sp>
        <p:nvSpPr>
          <p:cNvPr id="28" name="Titel 1">
            <a:extLst>
              <a:ext uri="{FF2B5EF4-FFF2-40B4-BE49-F238E27FC236}">
                <a16:creationId xmlns:a16="http://schemas.microsoft.com/office/drawing/2014/main" id="{1A8ABD68-4577-4D32-BF56-69AD49DE1680}"/>
              </a:ext>
            </a:extLst>
          </p:cNvPr>
          <p:cNvSpPr txBox="1">
            <a:spLocks/>
          </p:cNvSpPr>
          <p:nvPr/>
        </p:nvSpPr>
        <p:spPr>
          <a:xfrm>
            <a:off x="0" y="138793"/>
            <a:ext cx="12192000" cy="950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Trebuchet MS" panose="020B0603020202020204" pitchFamily="34" charset="0"/>
              </a:rPr>
              <a:t> ANNAHME 2: MARKT SCHAFFT GLEICHGEWICHT   </a:t>
            </a:r>
          </a:p>
          <a:p>
            <a:r>
              <a:rPr lang="de-DE" dirty="0">
                <a:latin typeface="Trebuchet MS" panose="020B0603020202020204" pitchFamily="34" charset="0"/>
              </a:rPr>
              <a:t>ZWISCHEN ANGEBOT UND NACHFRAGE EINES GUTES 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24EE8A5-22AF-46FB-9351-E1C912249796}"/>
              </a:ext>
            </a:extLst>
          </p:cNvPr>
          <p:cNvGrpSpPr/>
          <p:nvPr/>
        </p:nvGrpSpPr>
        <p:grpSpPr>
          <a:xfrm>
            <a:off x="2401328" y="1918113"/>
            <a:ext cx="1894672" cy="430887"/>
            <a:chOff x="2401328" y="1918113"/>
            <a:chExt cx="1894672" cy="430887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FA92CCBD-147C-4656-9285-01035A121C13}"/>
                </a:ext>
              </a:extLst>
            </p:cNvPr>
            <p:cNvSpPr/>
            <p:nvPr/>
          </p:nvSpPr>
          <p:spPr>
            <a:xfrm>
              <a:off x="2401328" y="1918113"/>
              <a:ext cx="189467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de-DE" sz="2200" b="1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Preis (         ) </a:t>
              </a: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DF351F74-1371-48E8-BAB9-DE8E5783E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30187" y="1946552"/>
              <a:ext cx="790179" cy="395089"/>
            </a:xfrm>
            <a:prstGeom prst="rect">
              <a:avLst/>
            </a:prstGeom>
          </p:spPr>
        </p:pic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3BADD9CD-CA67-49B7-A1A4-BDF1C360E151}"/>
              </a:ext>
            </a:extLst>
          </p:cNvPr>
          <p:cNvGrpSpPr/>
          <p:nvPr/>
        </p:nvGrpSpPr>
        <p:grpSpPr>
          <a:xfrm>
            <a:off x="7356001" y="3977056"/>
            <a:ext cx="4259347" cy="1462788"/>
            <a:chOff x="7356001" y="3977056"/>
            <a:chExt cx="4259347" cy="1462788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CE193141-54DC-4F5A-8407-098CBA538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883954" y="3977056"/>
              <a:ext cx="731394" cy="1462788"/>
            </a:xfrm>
            <a:prstGeom prst="rect">
              <a:avLst/>
            </a:prstGeom>
          </p:spPr>
        </p:pic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9905C3E2-60D1-4B1F-8036-883364CCFE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6001" y="4381941"/>
              <a:ext cx="35279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E65BDFC6-D295-426B-8FDA-A4791D81CEC7}"/>
                </a:ext>
              </a:extLst>
            </p:cNvPr>
            <p:cNvSpPr txBox="1"/>
            <p:nvPr/>
          </p:nvSpPr>
          <p:spPr>
            <a:xfrm>
              <a:off x="9298007" y="4830569"/>
              <a:ext cx="149823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de-DE" sz="2200" b="1" dirty="0">
                  <a:solidFill>
                    <a:schemeClr val="accent1"/>
                  </a:solidFill>
                  <a:latin typeface="Arial" panose="020B0604020202020204"/>
                </a:rPr>
                <a:t>Nachfrage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6DED212B-1344-423B-AEB0-35A2D4934658}"/>
                </a:ext>
              </a:extLst>
            </p:cNvPr>
            <p:cNvSpPr txBox="1"/>
            <p:nvPr/>
          </p:nvSpPr>
          <p:spPr>
            <a:xfrm>
              <a:off x="9473685" y="4211347"/>
              <a:ext cx="84873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de-DE" sz="2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€</a:t>
              </a:r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73CC26F-9069-4248-840E-4248D50D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9516000" y="4149000"/>
              <a:ext cx="790179" cy="395089"/>
            </a:xfrm>
            <a:prstGeom prst="rect">
              <a:avLst/>
            </a:prstGeom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A62B646-8F05-4EDD-AF95-06446B6472A6}"/>
              </a:ext>
            </a:extLst>
          </p:cNvPr>
          <p:cNvGrpSpPr/>
          <p:nvPr/>
        </p:nvGrpSpPr>
        <p:grpSpPr>
          <a:xfrm>
            <a:off x="466833" y="3983175"/>
            <a:ext cx="4159140" cy="1462786"/>
            <a:chOff x="466833" y="3983175"/>
            <a:chExt cx="4159140" cy="1462786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E99AB2DC-E2C2-4E9E-AEB1-E7F5026C56AA}"/>
                </a:ext>
              </a:extLst>
            </p:cNvPr>
            <p:cNvGrpSpPr/>
            <p:nvPr/>
          </p:nvGrpSpPr>
          <p:grpSpPr>
            <a:xfrm>
              <a:off x="466833" y="3983175"/>
              <a:ext cx="4159140" cy="1462786"/>
              <a:chOff x="336000" y="1966213"/>
              <a:chExt cx="4159140" cy="1462786"/>
            </a:xfrm>
          </p:grpSpPr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AE0F48A0-84F7-4EBA-9CE5-6C0F13C3A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36000" y="1966213"/>
                <a:ext cx="731393" cy="1462786"/>
              </a:xfrm>
              <a:prstGeom prst="rect">
                <a:avLst/>
              </a:prstGeom>
            </p:spPr>
          </p:pic>
          <p:cxnSp>
            <p:nvCxnSpPr>
              <p:cNvPr id="19" name="Gerade Verbindung mit Pfeil 18">
                <a:extLst>
                  <a:ext uri="{FF2B5EF4-FFF2-40B4-BE49-F238E27FC236}">
                    <a16:creationId xmlns:a16="http://schemas.microsoft.com/office/drawing/2014/main" id="{AD736884-DC56-4635-8728-031E8D921A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5167" y="2364979"/>
                <a:ext cx="3569973" cy="4594"/>
              </a:xfrm>
              <a:prstGeom prst="straightConnector1">
                <a:avLst/>
              </a:prstGeom>
              <a:ln w="38100">
                <a:solidFill>
                  <a:srgbClr val="0099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4C985D29-8D95-4CA1-8701-B68AAD0C1FDE}"/>
                  </a:ext>
                </a:extLst>
              </p:cNvPr>
              <p:cNvSpPr txBox="1"/>
              <p:nvPr/>
            </p:nvSpPr>
            <p:spPr>
              <a:xfrm>
                <a:off x="1654381" y="2275204"/>
                <a:ext cx="65285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de-DE" sz="2200" b="1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€</a:t>
                </a: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355A33C1-DA60-42A0-9A40-33AB88FA3C92}"/>
                  </a:ext>
                </a:extLst>
              </p:cNvPr>
              <p:cNvSpPr txBox="1"/>
              <p:nvPr/>
            </p:nvSpPr>
            <p:spPr>
              <a:xfrm>
                <a:off x="1159073" y="2787354"/>
                <a:ext cx="149823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de-DE" sz="2400" b="1" dirty="0">
                    <a:solidFill>
                      <a:srgbClr val="009900"/>
                    </a:solidFill>
                    <a:latin typeface="Trebuchet MS" panose="020B0603020202020204" pitchFamily="34" charset="0"/>
                  </a:rPr>
                  <a:t>Angebot</a:t>
                </a:r>
              </a:p>
            </p:txBody>
          </p:sp>
        </p:grp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F0D5876E-48EA-4446-BA31-DB51594CD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93337" y="4054198"/>
              <a:ext cx="652852" cy="652852"/>
            </a:xfrm>
            <a:prstGeom prst="rect">
              <a:avLst/>
            </a:prstGeom>
          </p:spPr>
        </p:pic>
      </p:grpSp>
      <p:sp>
        <p:nvSpPr>
          <p:cNvPr id="34" name="Rechteck 33">
            <a:extLst>
              <a:ext uri="{FF2B5EF4-FFF2-40B4-BE49-F238E27FC236}">
                <a16:creationId xmlns:a16="http://schemas.microsoft.com/office/drawing/2014/main" id="{71A1B02E-94EA-448A-9C1D-80529EDD6002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NEOKLASSIK</a:t>
            </a:r>
          </a:p>
        </p:txBody>
      </p:sp>
    </p:spTree>
    <p:extLst>
      <p:ext uri="{BB962C8B-B14F-4D97-AF65-F5344CB8AC3E}">
        <p14:creationId xmlns:p14="http://schemas.microsoft.com/office/powerpoint/2010/main" val="55728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 uiExpand="1">
        <p:bldSub>
          <a:bldChart bld="series"/>
        </p:bldSub>
      </p:bldGraphic>
      <p:bldP spid="6" grpId="0"/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44327-7DAD-4FB3-BA2F-1F4805CD7B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ANNAHME 3: DAS SAY'SCHE GESETZ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FEB60C9-5B56-4872-8868-F1155EE71DAC}"/>
              </a:ext>
            </a:extLst>
          </p:cNvPr>
          <p:cNvSpPr txBox="1"/>
          <p:nvPr/>
        </p:nvSpPr>
        <p:spPr>
          <a:xfrm>
            <a:off x="0" y="600387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Wirtschaftliche Entwicklung hängt vom Angebot ab.</a:t>
            </a:r>
          </a:p>
          <a:p>
            <a:pPr lvl="0" algn="ctr">
              <a:defRPr/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Neoklassik: </a:t>
            </a:r>
            <a:r>
              <a:rPr lang="de-DE" sz="2400" b="1" u="sng" dirty="0">
                <a:solidFill>
                  <a:srgbClr val="009900"/>
                </a:solidFill>
                <a:latin typeface="Trebuchet MS" panose="020B0603020202020204" pitchFamily="34" charset="0"/>
              </a:rPr>
              <a:t>angebotsorientierte</a:t>
            </a:r>
            <a:r>
              <a:rPr lang="de-DE" sz="2400" b="1" u="sng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Wirtschaftstheorie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E5FB95-DF45-4D9E-A9FB-16091E12D372}"/>
              </a:ext>
            </a:extLst>
          </p:cNvPr>
          <p:cNvSpPr txBox="1">
            <a:spLocks/>
          </p:cNvSpPr>
          <p:nvPr/>
        </p:nvSpPr>
        <p:spPr>
          <a:xfrm>
            <a:off x="1676400" y="-16"/>
            <a:ext cx="9144000" cy="50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de-DE" sz="2400" b="1" dirty="0">
              <a:solidFill>
                <a:srgbClr val="44546A">
                  <a:lumMod val="60000"/>
                  <a:lumOff val="40000"/>
                </a:srgb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F87367-824A-4F54-BBC9-C5E7E0DA05C1}"/>
              </a:ext>
            </a:extLst>
          </p:cNvPr>
          <p:cNvSpPr txBox="1"/>
          <p:nvPr/>
        </p:nvSpPr>
        <p:spPr>
          <a:xfrm>
            <a:off x="0" y="83672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Jedes Güter-</a:t>
            </a:r>
            <a:r>
              <a:rPr lang="de-DE" sz="2400" b="1" dirty="0">
                <a:solidFill>
                  <a:srgbClr val="00B050"/>
                </a:solidFill>
                <a:latin typeface="Trebuchet MS" panose="020B0603020202020204" pitchFamily="34" charset="0"/>
              </a:rPr>
              <a:t>Angebot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schafft eine gleich große Güter-</a:t>
            </a:r>
            <a:r>
              <a:rPr lang="de-DE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Nachfrage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:</a:t>
            </a:r>
            <a:endParaRPr lang="de-DE" sz="24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Pfeil nach rechts 108">
            <a:extLst>
              <a:ext uri="{FF2B5EF4-FFF2-40B4-BE49-F238E27FC236}">
                <a16:creationId xmlns:a16="http://schemas.microsoft.com/office/drawing/2014/main" id="{08CD4648-7C23-4DBC-861A-A01B0E5E7ACB}"/>
              </a:ext>
            </a:extLst>
          </p:cNvPr>
          <p:cNvSpPr/>
          <p:nvPr/>
        </p:nvSpPr>
        <p:spPr>
          <a:xfrm>
            <a:off x="1122057" y="6114287"/>
            <a:ext cx="1108686" cy="732113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latin typeface="Trebuchet MS" panose="020B0603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BDCD65-05A9-4E15-82BD-AA9658281DB2}"/>
              </a:ext>
            </a:extLst>
          </p:cNvPr>
          <p:cNvSpPr txBox="1">
            <a:spLocks/>
          </p:cNvSpPr>
          <p:nvPr/>
        </p:nvSpPr>
        <p:spPr>
          <a:xfrm>
            <a:off x="1524000" y="44633"/>
            <a:ext cx="9144000" cy="658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de-DE" sz="2400" b="1" dirty="0">
              <a:solidFill>
                <a:srgbClr val="376092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13B0D4E2-22AC-408A-9810-00E6DB71C343}"/>
              </a:ext>
            </a:extLst>
          </p:cNvPr>
          <p:cNvSpPr/>
          <p:nvPr/>
        </p:nvSpPr>
        <p:spPr>
          <a:xfrm>
            <a:off x="0" y="5118003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Das Einkommen von Produzent*innen wird automatisch zu Nachfrage in Form von Konsum/Investitionen</a:t>
            </a:r>
          </a:p>
        </p:txBody>
      </p: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5FA3B51C-8898-4877-9A66-24FBDC894AD4}"/>
              </a:ext>
            </a:extLst>
          </p:cNvPr>
          <p:cNvGrpSpPr/>
          <p:nvPr/>
        </p:nvGrpSpPr>
        <p:grpSpPr>
          <a:xfrm>
            <a:off x="156000" y="3586212"/>
            <a:ext cx="1920281" cy="1462788"/>
            <a:chOff x="1657911" y="3609000"/>
            <a:chExt cx="1920281" cy="1462788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086973B1-179C-4F14-A534-854F167A7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57911" y="3734256"/>
              <a:ext cx="1314743" cy="1314744"/>
            </a:xfrm>
            <a:prstGeom prst="rect">
              <a:avLst/>
            </a:prstGeom>
          </p:spPr>
        </p:pic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D271D47A-F948-4A5F-937D-624623108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46798" y="3609000"/>
              <a:ext cx="731394" cy="1462788"/>
            </a:xfrm>
            <a:prstGeom prst="rect">
              <a:avLst/>
            </a:prstGeom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383E283-7ABC-42FC-A47A-88B83C886D5D}"/>
              </a:ext>
            </a:extLst>
          </p:cNvPr>
          <p:cNvGrpSpPr/>
          <p:nvPr/>
        </p:nvGrpSpPr>
        <p:grpSpPr>
          <a:xfrm>
            <a:off x="2248865" y="3014067"/>
            <a:ext cx="2835156" cy="1422691"/>
            <a:chOff x="3328865" y="3014067"/>
            <a:chExt cx="2835156" cy="1422691"/>
          </a:xfrm>
        </p:grpSpPr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718E6E2B-3227-4F46-B71D-F0F10619496F}"/>
                </a:ext>
              </a:extLst>
            </p:cNvPr>
            <p:cNvCxnSpPr>
              <a:cxnSpLocks/>
            </p:cNvCxnSpPr>
            <p:nvPr/>
          </p:nvCxnSpPr>
          <p:spPr>
            <a:xfrm rot="20805128" flipH="1">
              <a:off x="3366619" y="4108622"/>
              <a:ext cx="2797402" cy="68426"/>
            </a:xfrm>
            <a:prstGeom prst="straightConnector1">
              <a:avLst/>
            </a:prstGeom>
            <a:ln w="57150">
              <a:solidFill>
                <a:srgbClr val="00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>
              <a:extLst>
                <a:ext uri="{FF2B5EF4-FFF2-40B4-BE49-F238E27FC236}">
                  <a16:creationId xmlns:a16="http://schemas.microsoft.com/office/drawing/2014/main" id="{97994E7A-0369-48F7-B2E2-8A0BB7264ED4}"/>
                </a:ext>
              </a:extLst>
            </p:cNvPr>
            <p:cNvCxnSpPr>
              <a:cxnSpLocks/>
            </p:cNvCxnSpPr>
            <p:nvPr/>
          </p:nvCxnSpPr>
          <p:spPr>
            <a:xfrm rot="20805128" flipV="1">
              <a:off x="3328865" y="3752836"/>
              <a:ext cx="2798942" cy="51025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428D54BE-6CFB-4944-B29C-54E5B89B4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732479">
              <a:off x="4547788" y="3014067"/>
              <a:ext cx="996163" cy="99616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C17417E5-61DB-47F8-AE1B-7A3B6134BA2E}"/>
                </a:ext>
              </a:extLst>
            </p:cNvPr>
            <p:cNvSpPr txBox="1"/>
            <p:nvPr/>
          </p:nvSpPr>
          <p:spPr>
            <a:xfrm rot="20702874">
              <a:off x="3603113" y="4067426"/>
              <a:ext cx="13363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de-DE" sz="2400" b="1" dirty="0">
                  <a:solidFill>
                    <a:srgbClr val="009900"/>
                  </a:solidFill>
                  <a:latin typeface="Trebuchet MS" panose="020B0603020202020204" pitchFamily="34" charset="0"/>
                </a:rPr>
                <a:t>45.000x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7DC298A1-620E-45FF-9D12-14F17021E1FD}"/>
                </a:ext>
              </a:extLst>
            </p:cNvPr>
            <p:cNvSpPr txBox="1"/>
            <p:nvPr/>
          </p:nvSpPr>
          <p:spPr>
            <a:xfrm rot="20702874">
              <a:off x="4263915" y="3576895"/>
              <a:ext cx="4351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de-DE" sz="2400" b="1" dirty="0">
                  <a:solidFill>
                    <a:srgbClr val="0070C0"/>
                  </a:solidFill>
                  <a:latin typeface="Trebuchet MS" panose="020B0603020202020204" pitchFamily="34" charset="0"/>
                </a:rPr>
                <a:t>1x</a:t>
              </a:r>
            </a:p>
          </p:txBody>
        </p:sp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16B996BD-5989-4DF7-833B-A7BF00702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825" t="11387" r="-5825" b="13665"/>
            <a:stretch/>
          </p:blipFill>
          <p:spPr>
            <a:xfrm rot="20811085">
              <a:off x="4885270" y="3733920"/>
              <a:ext cx="777010" cy="52140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733D2877-5242-41BE-BB94-FCD758F0AC85}"/>
              </a:ext>
            </a:extLst>
          </p:cNvPr>
          <p:cNvGrpSpPr/>
          <p:nvPr/>
        </p:nvGrpSpPr>
        <p:grpSpPr>
          <a:xfrm>
            <a:off x="156000" y="1449000"/>
            <a:ext cx="1920281" cy="1462788"/>
            <a:chOff x="1657911" y="3609000"/>
            <a:chExt cx="1920281" cy="1462788"/>
          </a:xfrm>
        </p:grpSpPr>
        <p:pic>
          <p:nvPicPr>
            <p:cNvPr id="52" name="Grafik 51">
              <a:extLst>
                <a:ext uri="{FF2B5EF4-FFF2-40B4-BE49-F238E27FC236}">
                  <a16:creationId xmlns:a16="http://schemas.microsoft.com/office/drawing/2014/main" id="{403C37BB-71A4-4314-8FB0-B3DE21252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657911" y="3734256"/>
              <a:ext cx="1314743" cy="1314743"/>
            </a:xfrm>
            <a:prstGeom prst="rect">
              <a:avLst/>
            </a:prstGeom>
          </p:spPr>
        </p:pic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672C7A6E-A293-4203-88EF-DD070BF28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846798" y="3609000"/>
              <a:ext cx="731394" cy="1462788"/>
            </a:xfrm>
            <a:prstGeom prst="rect">
              <a:avLst/>
            </a:prstGeom>
          </p:spPr>
        </p:pic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F357ADC0-852D-4C19-A524-3CF5B4088FF1}"/>
              </a:ext>
            </a:extLst>
          </p:cNvPr>
          <p:cNvGrpSpPr/>
          <p:nvPr/>
        </p:nvGrpSpPr>
        <p:grpSpPr>
          <a:xfrm rot="1936242">
            <a:off x="2243687" y="2083407"/>
            <a:ext cx="2835156" cy="883417"/>
            <a:chOff x="3328865" y="3511452"/>
            <a:chExt cx="2835156" cy="883417"/>
          </a:xfrm>
        </p:grpSpPr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id="{5A70652D-441B-4504-9C42-0388E3112681}"/>
                </a:ext>
              </a:extLst>
            </p:cNvPr>
            <p:cNvCxnSpPr>
              <a:cxnSpLocks/>
            </p:cNvCxnSpPr>
            <p:nvPr/>
          </p:nvCxnSpPr>
          <p:spPr>
            <a:xfrm rot="20805128" flipH="1">
              <a:off x="3366619" y="4108622"/>
              <a:ext cx="2797402" cy="68426"/>
            </a:xfrm>
            <a:prstGeom prst="straightConnector1">
              <a:avLst/>
            </a:prstGeom>
            <a:ln w="57150">
              <a:solidFill>
                <a:srgbClr val="00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mit Pfeil 56">
              <a:extLst>
                <a:ext uri="{FF2B5EF4-FFF2-40B4-BE49-F238E27FC236}">
                  <a16:creationId xmlns:a16="http://schemas.microsoft.com/office/drawing/2014/main" id="{D3794A77-9B08-4723-997D-8F5A6AB4B741}"/>
                </a:ext>
              </a:extLst>
            </p:cNvPr>
            <p:cNvCxnSpPr>
              <a:cxnSpLocks/>
            </p:cNvCxnSpPr>
            <p:nvPr/>
          </p:nvCxnSpPr>
          <p:spPr>
            <a:xfrm rot="20805128" flipV="1">
              <a:off x="3328865" y="3752836"/>
              <a:ext cx="2798942" cy="51025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FF2BA8E0-4782-47A7-B9DF-69310C9A5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4517211">
              <a:off x="4959243" y="3384896"/>
              <a:ext cx="253112" cy="50622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51E23D26-975A-4BCE-9CD5-5C0930CE0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825" t="11387" r="-5825" b="13665"/>
            <a:stretch/>
          </p:blipFill>
          <p:spPr>
            <a:xfrm rot="20811085">
              <a:off x="4827252" y="3782836"/>
              <a:ext cx="777010" cy="521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41A16012-CE47-481A-8B08-3B585F8CBDD5}"/>
                </a:ext>
              </a:extLst>
            </p:cNvPr>
            <p:cNvSpPr txBox="1"/>
            <p:nvPr/>
          </p:nvSpPr>
          <p:spPr>
            <a:xfrm rot="20702874">
              <a:off x="3837832" y="4025537"/>
              <a:ext cx="10821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de-DE" sz="2400" b="1" dirty="0">
                  <a:solidFill>
                    <a:srgbClr val="009900"/>
                  </a:solidFill>
                  <a:latin typeface="Trebuchet MS" panose="020B0603020202020204" pitchFamily="34" charset="0"/>
                </a:rPr>
                <a:t>5.000x</a:t>
              </a:r>
            </a:p>
          </p:txBody>
        </p: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3071790A-2F2C-4937-AB44-B2C6600F29F4}"/>
                </a:ext>
              </a:extLst>
            </p:cNvPr>
            <p:cNvSpPr txBox="1"/>
            <p:nvPr/>
          </p:nvSpPr>
          <p:spPr>
            <a:xfrm rot="20702874">
              <a:off x="4416836" y="3554186"/>
              <a:ext cx="4351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de-DE" sz="2400" b="1" dirty="0">
                  <a:solidFill>
                    <a:srgbClr val="0070C0"/>
                  </a:solidFill>
                  <a:latin typeface="Trebuchet MS" panose="020B0603020202020204" pitchFamily="34" charset="0"/>
                </a:rPr>
                <a:t>1x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26E8653-4806-463E-B3EF-AAC701134668}"/>
              </a:ext>
            </a:extLst>
          </p:cNvPr>
          <p:cNvGrpSpPr/>
          <p:nvPr/>
        </p:nvGrpSpPr>
        <p:grpSpPr>
          <a:xfrm>
            <a:off x="7222505" y="2538326"/>
            <a:ext cx="2854709" cy="1234527"/>
            <a:chOff x="7222505" y="2538326"/>
            <a:chExt cx="2854709" cy="1234527"/>
          </a:xfrm>
        </p:grpSpPr>
        <p:cxnSp>
          <p:nvCxnSpPr>
            <p:cNvPr id="68" name="Gerade Verbindung mit Pfeil 67">
              <a:extLst>
                <a:ext uri="{FF2B5EF4-FFF2-40B4-BE49-F238E27FC236}">
                  <a16:creationId xmlns:a16="http://schemas.microsoft.com/office/drawing/2014/main" id="{A24C454E-E827-42FE-A47B-3F01B1868305}"/>
                </a:ext>
              </a:extLst>
            </p:cNvPr>
            <p:cNvCxnSpPr>
              <a:cxnSpLocks/>
            </p:cNvCxnSpPr>
            <p:nvPr/>
          </p:nvCxnSpPr>
          <p:spPr>
            <a:xfrm rot="90205" flipH="1">
              <a:off x="7222505" y="2992353"/>
              <a:ext cx="2797402" cy="68426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mit Pfeil 68">
              <a:extLst>
                <a:ext uri="{FF2B5EF4-FFF2-40B4-BE49-F238E27FC236}">
                  <a16:creationId xmlns:a16="http://schemas.microsoft.com/office/drawing/2014/main" id="{8C6504E2-DBE0-475A-AEC3-35EF759324E8}"/>
                </a:ext>
              </a:extLst>
            </p:cNvPr>
            <p:cNvCxnSpPr>
              <a:cxnSpLocks/>
            </p:cNvCxnSpPr>
            <p:nvPr/>
          </p:nvCxnSpPr>
          <p:spPr>
            <a:xfrm rot="90205" flipV="1">
              <a:off x="7278272" y="3496125"/>
              <a:ext cx="2798942" cy="51025"/>
            </a:xfrm>
            <a:prstGeom prst="straightConnector1">
              <a:avLst/>
            </a:prstGeom>
            <a:ln w="57150">
              <a:solidFill>
                <a:srgbClr val="00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Grafik 69">
              <a:extLst>
                <a:ext uri="{FF2B5EF4-FFF2-40B4-BE49-F238E27FC236}">
                  <a16:creationId xmlns:a16="http://schemas.microsoft.com/office/drawing/2014/main" id="{68A6ACBC-E955-4BA2-BE7E-1E5B65113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4100" flipH="1">
              <a:off x="8655690" y="2538326"/>
              <a:ext cx="881694" cy="76178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5F19FC7A-FEB5-482E-BEE5-10EFEE6A5E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825" t="11387" r="-5825" b="13665"/>
            <a:stretch/>
          </p:blipFill>
          <p:spPr>
            <a:xfrm rot="96162">
              <a:off x="8712321" y="3251445"/>
              <a:ext cx="777010" cy="52140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04708E16-4AEC-4843-9057-AE5138698138}"/>
                </a:ext>
              </a:extLst>
            </p:cNvPr>
            <p:cNvSpPr txBox="1"/>
            <p:nvPr/>
          </p:nvSpPr>
          <p:spPr>
            <a:xfrm rot="21587951">
              <a:off x="7466208" y="3288678"/>
              <a:ext cx="13363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de-DE" sz="2400" b="1" dirty="0">
                  <a:solidFill>
                    <a:srgbClr val="009900"/>
                  </a:solidFill>
                  <a:latin typeface="Trebuchet MS" panose="020B0603020202020204" pitchFamily="34" charset="0"/>
                </a:rPr>
                <a:t>50.000x</a:t>
              </a: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579E2A16-D5D1-4140-A21D-0981A6E9D394}"/>
                </a:ext>
              </a:extLst>
            </p:cNvPr>
            <p:cNvSpPr txBox="1"/>
            <p:nvPr/>
          </p:nvSpPr>
          <p:spPr>
            <a:xfrm rot="21587951">
              <a:off x="8256646" y="2846717"/>
              <a:ext cx="4351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de-DE" sz="2400" b="1" dirty="0">
                  <a:solidFill>
                    <a:srgbClr val="0070C0"/>
                  </a:solidFill>
                  <a:latin typeface="Trebuchet MS" panose="020B0603020202020204" pitchFamily="34" charset="0"/>
                </a:rPr>
                <a:t>1x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B7815BA2-FDAC-4D85-B54C-AB0FA6BD5B18}"/>
              </a:ext>
            </a:extLst>
          </p:cNvPr>
          <p:cNvGrpSpPr/>
          <p:nvPr/>
        </p:nvGrpSpPr>
        <p:grpSpPr>
          <a:xfrm>
            <a:off x="10056000" y="2451070"/>
            <a:ext cx="1888670" cy="1502903"/>
            <a:chOff x="10056000" y="2451070"/>
            <a:chExt cx="1888670" cy="1502903"/>
          </a:xfrm>
        </p:grpSpPr>
        <p:pic>
          <p:nvPicPr>
            <p:cNvPr id="78" name="Grafik 77">
              <a:extLst>
                <a:ext uri="{FF2B5EF4-FFF2-40B4-BE49-F238E27FC236}">
                  <a16:creationId xmlns:a16="http://schemas.microsoft.com/office/drawing/2014/main" id="{B74648A8-CFEE-4C1C-B3B1-09DC91C17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056000" y="2491185"/>
              <a:ext cx="731394" cy="1462788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2D346D44-AC71-4DAD-85D0-0336DEC6C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656182" y="2451070"/>
              <a:ext cx="1288488" cy="1288488"/>
            </a:xfrm>
            <a:prstGeom prst="rect">
              <a:avLst/>
            </a:prstGeom>
          </p:spPr>
        </p:pic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16AC3255-F161-443A-B38D-149E2ADAB970}"/>
              </a:ext>
            </a:extLst>
          </p:cNvPr>
          <p:cNvGrpSpPr/>
          <p:nvPr/>
        </p:nvGrpSpPr>
        <p:grpSpPr>
          <a:xfrm>
            <a:off x="5040561" y="1350847"/>
            <a:ext cx="2501716" cy="2563915"/>
            <a:chOff x="5030150" y="1359850"/>
            <a:chExt cx="2501716" cy="2563915"/>
          </a:xfrm>
        </p:grpSpPr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55D23446-DF5A-49DA-B3BE-10EEBC86F57E}"/>
                </a:ext>
              </a:extLst>
            </p:cNvPr>
            <p:cNvGrpSpPr/>
            <p:nvPr/>
          </p:nvGrpSpPr>
          <p:grpSpPr>
            <a:xfrm>
              <a:off x="5185589" y="2460977"/>
              <a:ext cx="1990411" cy="1462788"/>
              <a:chOff x="5185589" y="2460977"/>
              <a:chExt cx="1990411" cy="1462788"/>
            </a:xfrm>
          </p:grpSpPr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F7928144-D882-45B4-B6F0-409074E22207}"/>
                  </a:ext>
                </a:extLst>
              </p:cNvPr>
              <p:cNvGrpSpPr/>
              <p:nvPr/>
            </p:nvGrpSpPr>
            <p:grpSpPr>
              <a:xfrm>
                <a:off x="5185589" y="2460977"/>
                <a:ext cx="1990411" cy="1462788"/>
                <a:chOff x="5185589" y="2460977"/>
                <a:chExt cx="1990411" cy="1462788"/>
              </a:xfrm>
            </p:grpSpPr>
            <p:pic>
              <p:nvPicPr>
                <p:cNvPr id="48" name="Grafik 47">
                  <a:extLst>
                    <a:ext uri="{FF2B5EF4-FFF2-40B4-BE49-F238E27FC236}">
                      <a16:creationId xmlns:a16="http://schemas.microsoft.com/office/drawing/2014/main" id="{12B68416-5D27-45B6-AB59-C04746C409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5589" y="2460977"/>
                  <a:ext cx="731394" cy="1462788"/>
                </a:xfrm>
                <a:prstGeom prst="rect">
                  <a:avLst/>
                </a:prstGeom>
              </p:spPr>
            </p:pic>
            <p:pic>
              <p:nvPicPr>
                <p:cNvPr id="74" name="Grafik 73">
                  <a:extLst>
                    <a:ext uri="{FF2B5EF4-FFF2-40B4-BE49-F238E27FC236}">
                      <a16:creationId xmlns:a16="http://schemas.microsoft.com/office/drawing/2014/main" id="{3AF7F93B-002B-45A9-8542-388E0EC481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61257" y="2586535"/>
                  <a:ext cx="1314743" cy="1314744"/>
                </a:xfrm>
                <a:prstGeom prst="rect">
                  <a:avLst/>
                </a:prstGeom>
              </p:spPr>
            </p:pic>
          </p:grpSp>
          <p:pic>
            <p:nvPicPr>
              <p:cNvPr id="75" name="Grafik 74">
                <a:extLst>
                  <a:ext uri="{FF2B5EF4-FFF2-40B4-BE49-F238E27FC236}">
                    <a16:creationId xmlns:a16="http://schemas.microsoft.com/office/drawing/2014/main" id="{09CBEAC9-6AE4-4996-80B4-9CEA7709F2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42" t="11387" r="5602" b="9797"/>
              <a:stretch/>
            </p:blipFill>
            <p:spPr>
              <a:xfrm>
                <a:off x="5998352" y="3180772"/>
                <a:ext cx="431043" cy="398812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pic>
          <p:nvPicPr>
            <p:cNvPr id="79" name="Grafik 78">
              <a:extLst>
                <a:ext uri="{FF2B5EF4-FFF2-40B4-BE49-F238E27FC236}">
                  <a16:creationId xmlns:a16="http://schemas.microsoft.com/office/drawing/2014/main" id="{293937A3-60E6-413A-9175-70BA7B970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039332" y="1359850"/>
              <a:ext cx="2492534" cy="1246267"/>
            </a:xfrm>
            <a:prstGeom prst="rect">
              <a:avLst/>
            </a:prstGeom>
          </p:spPr>
        </p:pic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F481AA4-9A0B-4E7E-9206-2D8FDAC43CD2}"/>
                </a:ext>
              </a:extLst>
            </p:cNvPr>
            <p:cNvSpPr/>
            <p:nvPr/>
          </p:nvSpPr>
          <p:spPr>
            <a:xfrm>
              <a:off x="5030150" y="1484970"/>
              <a:ext cx="24156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Produktion:</a:t>
              </a:r>
            </a:p>
            <a:p>
              <a:pPr algn="ctr"/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100.000   .</a:t>
              </a:r>
            </a:p>
          </p:txBody>
        </p:sp>
        <p:pic>
          <p:nvPicPr>
            <p:cNvPr id="81" name="Grafik 80">
              <a:extLst>
                <a:ext uri="{FF2B5EF4-FFF2-40B4-BE49-F238E27FC236}">
                  <a16:creationId xmlns:a16="http://schemas.microsoft.com/office/drawing/2014/main" id="{9EB68FB6-7536-43C1-82F8-C6452D3801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825" t="11387" r="-5825" b="13665"/>
            <a:stretch/>
          </p:blipFill>
          <p:spPr>
            <a:xfrm>
              <a:off x="6635526" y="1847020"/>
              <a:ext cx="777010" cy="52140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7" name="Rechteck 66">
            <a:extLst>
              <a:ext uri="{FF2B5EF4-FFF2-40B4-BE49-F238E27FC236}">
                <a16:creationId xmlns:a16="http://schemas.microsoft.com/office/drawing/2014/main" id="{455A4DD8-C373-47E5-A509-04E17CA09A85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NEOKLASSIK</a:t>
            </a:r>
          </a:p>
        </p:txBody>
      </p:sp>
    </p:spTree>
    <p:extLst>
      <p:ext uri="{BB962C8B-B14F-4D97-AF65-F5344CB8AC3E}">
        <p14:creationId xmlns:p14="http://schemas.microsoft.com/office/powerpoint/2010/main" val="258164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0E72DA4-A105-4AEB-98E5-39CCA30702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99971" y="-531000"/>
            <a:ext cx="6775233" cy="67752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C444327-7DAD-4FB3-BA2F-1F4805CD7B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Trebuchet MS" panose="020B0603020202020204" pitchFamily="34" charset="0"/>
              </a:rPr>
              <a:t>       ANNAHME 4: DIE „UNSICHTBARE HAND DES MARKTES“ 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48464AF1-D910-4EC0-87DB-B62FE9726116}"/>
              </a:ext>
            </a:extLst>
          </p:cNvPr>
          <p:cNvSpPr txBox="1"/>
          <p:nvPr/>
        </p:nvSpPr>
        <p:spPr>
          <a:xfrm>
            <a:off x="7005398" y="730154"/>
            <a:ext cx="4670602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de-DE" sz="2400" b="1" u="sng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Funktionierende Märkte</a:t>
            </a:r>
            <a:r>
              <a:rPr lang="de-DE" sz="32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*</a:t>
            </a: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schaffen ein allgemeines Gleichgewicht zwischen </a:t>
            </a:r>
            <a:r>
              <a:rPr lang="de-DE" sz="2400" b="1" dirty="0">
                <a:solidFill>
                  <a:srgbClr val="00B050"/>
                </a:solidFill>
                <a:latin typeface="Trebuchet MS" panose="020B0603020202020204" pitchFamily="34" charset="0"/>
              </a:rPr>
              <a:t>Angebot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und </a:t>
            </a:r>
            <a:r>
              <a:rPr lang="de-DE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Nachfrage </a:t>
            </a:r>
            <a:r>
              <a:rPr lang="de-DE" sz="2400" dirty="0">
                <a:latin typeface="Trebuchet MS" panose="020B0603020202020204" pitchFamily="34" charset="0"/>
              </a:rPr>
              <a:t>aller Güter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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die Wirtschaft steuert sich selbst</a:t>
            </a:r>
          </a:p>
        </p:txBody>
      </p: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9F210E3D-C5DE-4E4E-A426-C5E5EA765BFB}"/>
              </a:ext>
            </a:extLst>
          </p:cNvPr>
          <p:cNvGrpSpPr/>
          <p:nvPr/>
        </p:nvGrpSpPr>
        <p:grpSpPr>
          <a:xfrm>
            <a:off x="7005398" y="3050540"/>
            <a:ext cx="4670602" cy="3988731"/>
            <a:chOff x="-209180" y="3050540"/>
            <a:chExt cx="4670602" cy="3988731"/>
          </a:xfrm>
        </p:grpSpPr>
        <p:sp>
          <p:nvSpPr>
            <p:cNvPr id="74" name="Rechteck 73">
              <a:extLst>
                <a:ext uri="{FF2B5EF4-FFF2-40B4-BE49-F238E27FC236}">
                  <a16:creationId xmlns:a16="http://schemas.microsoft.com/office/drawing/2014/main" id="{8CC456EB-2DD0-43D7-BF80-9DB651AF4380}"/>
                </a:ext>
              </a:extLst>
            </p:cNvPr>
            <p:cNvSpPr/>
            <p:nvPr/>
          </p:nvSpPr>
          <p:spPr>
            <a:xfrm>
              <a:off x="276163" y="3992283"/>
              <a:ext cx="3923236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Schutz des Eigentums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freiwilliger Tausch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freie Preisbildung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Wettbewerb/Konkurrenz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rationale Individuen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vollkommene Information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endParaRPr lang="de-DE" sz="2400" b="1" dirty="0">
                <a:solidFill>
                  <a:prstClr val="black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1FEA2864-18C3-470C-91D4-117D00E98E71}"/>
                </a:ext>
              </a:extLst>
            </p:cNvPr>
            <p:cNvSpPr txBox="1"/>
            <p:nvPr/>
          </p:nvSpPr>
          <p:spPr>
            <a:xfrm>
              <a:off x="-209180" y="3050540"/>
              <a:ext cx="46706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3200" b="1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*</a:t>
              </a:r>
              <a:r>
                <a:rPr lang="de-DE" sz="2400" b="1" u="sng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Bedingungen für funktionierende Märkte:</a:t>
              </a:r>
            </a:p>
          </p:txBody>
        </p:sp>
      </p:grpSp>
      <p:sp>
        <p:nvSpPr>
          <p:cNvPr id="113" name="Textfeld 112">
            <a:extLst>
              <a:ext uri="{FF2B5EF4-FFF2-40B4-BE49-F238E27FC236}">
                <a16:creationId xmlns:a16="http://schemas.microsoft.com/office/drawing/2014/main" id="{5314ADDC-EB04-4CA4-A2D3-DC83D6F172A5}"/>
              </a:ext>
            </a:extLst>
          </p:cNvPr>
          <p:cNvSpPr txBox="1"/>
          <p:nvPr/>
        </p:nvSpPr>
        <p:spPr>
          <a:xfrm>
            <a:off x="2856000" y="829779"/>
            <a:ext cx="336738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de-DE" sz="2400" b="1" u="sng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„Der Markt“: </a:t>
            </a:r>
          </a:p>
          <a:p>
            <a:pPr algn="ctr">
              <a:defRPr/>
            </a:pPr>
            <a:r>
              <a:rPr lang="de-DE" sz="2400" u="sng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Summe der einzelnen Tauschbeziehungen</a:t>
            </a:r>
            <a:endParaRPr lang="de-DE" sz="2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BA10333C-DAB4-4AFC-B8FD-647A102B6DAF}"/>
              </a:ext>
            </a:extLst>
          </p:cNvPr>
          <p:cNvSpPr txBox="1">
            <a:spLocks/>
          </p:cNvSpPr>
          <p:nvPr/>
        </p:nvSpPr>
        <p:spPr>
          <a:xfrm>
            <a:off x="2135560" y="-27384"/>
            <a:ext cx="864096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de-DE" sz="2400" dirty="0">
              <a:solidFill>
                <a:srgbClr val="376092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A3C4FEB-09C2-44FA-8A9B-A253E836A889}"/>
              </a:ext>
            </a:extLst>
          </p:cNvPr>
          <p:cNvGrpSpPr/>
          <p:nvPr/>
        </p:nvGrpSpPr>
        <p:grpSpPr>
          <a:xfrm>
            <a:off x="1350679" y="4512213"/>
            <a:ext cx="5763636" cy="2881818"/>
            <a:chOff x="826488" y="4512213"/>
            <a:chExt cx="5763636" cy="2881818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D19E7107-76D3-4B2B-A260-E58C16628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6488" y="4512213"/>
              <a:ext cx="5763636" cy="2881818"/>
            </a:xfrm>
            <a:prstGeom prst="rect">
              <a:avLst/>
            </a:prstGeom>
          </p:spPr>
        </p:pic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E5E74C15-B4E4-478D-8830-2A4473D1A9A3}"/>
                </a:ext>
              </a:extLst>
            </p:cNvPr>
            <p:cNvSpPr/>
            <p:nvPr/>
          </p:nvSpPr>
          <p:spPr>
            <a:xfrm>
              <a:off x="2730644" y="4919860"/>
              <a:ext cx="18919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de-DE" sz="2400" b="1" dirty="0">
                  <a:solidFill>
                    <a:srgbClr val="ED7D31"/>
                  </a:solidFill>
                  <a:latin typeface="Trebuchet MS" panose="020B0603020202020204" pitchFamily="34" charset="0"/>
                </a:rPr>
                <a:t>Preis</a:t>
              </a:r>
            </a:p>
          </p:txBody>
        </p:sp>
        <p:sp>
          <p:nvSpPr>
            <p:cNvPr id="66" name="Rechteck 65">
              <a:extLst>
                <a:ext uri="{FF2B5EF4-FFF2-40B4-BE49-F238E27FC236}">
                  <a16:creationId xmlns:a16="http://schemas.microsoft.com/office/drawing/2014/main" id="{6B5EEC63-3673-424F-821F-6B56112AE5A1}"/>
                </a:ext>
              </a:extLst>
            </p:cNvPr>
            <p:cNvSpPr/>
            <p:nvPr/>
          </p:nvSpPr>
          <p:spPr>
            <a:xfrm>
              <a:off x="1030925" y="4958091"/>
              <a:ext cx="21132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de-DE" sz="2400" b="1" dirty="0">
                  <a:solidFill>
                    <a:srgbClr val="00B050"/>
                  </a:solidFill>
                  <a:latin typeface="Trebuchet MS" panose="020B0603020202020204" pitchFamily="34" charset="0"/>
                </a:rPr>
                <a:t>Angebot</a:t>
              </a:r>
            </a:p>
          </p:txBody>
        </p:sp>
        <p:sp>
          <p:nvSpPr>
            <p:cNvPr id="67" name="Rechteck 66">
              <a:extLst>
                <a:ext uri="{FF2B5EF4-FFF2-40B4-BE49-F238E27FC236}">
                  <a16:creationId xmlns:a16="http://schemas.microsoft.com/office/drawing/2014/main" id="{D8B38F77-B97E-4241-9C39-9DE10E1E4DE0}"/>
                </a:ext>
              </a:extLst>
            </p:cNvPr>
            <p:cNvSpPr/>
            <p:nvPr/>
          </p:nvSpPr>
          <p:spPr>
            <a:xfrm>
              <a:off x="4091790" y="4972416"/>
              <a:ext cx="226832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de-DE" sz="2400" b="1" dirty="0">
                  <a:solidFill>
                    <a:schemeClr val="accent5">
                      <a:lumMod val="75000"/>
                    </a:schemeClr>
                  </a:solidFill>
                  <a:latin typeface="Trebuchet MS" panose="020B0603020202020204" pitchFamily="34" charset="0"/>
                </a:rPr>
                <a:t>Nachfrage</a:t>
              </a:r>
            </a:p>
          </p:txBody>
        </p: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2426AD2C-2BD6-41F2-8D3E-BD225BB15B9A}"/>
              </a:ext>
            </a:extLst>
          </p:cNvPr>
          <p:cNvGrpSpPr>
            <a:grpSpLocks noChangeAspect="1"/>
          </p:cNvGrpSpPr>
          <p:nvPr/>
        </p:nvGrpSpPr>
        <p:grpSpPr>
          <a:xfrm>
            <a:off x="2198121" y="2467424"/>
            <a:ext cx="2538074" cy="983444"/>
            <a:chOff x="5489626" y="2322892"/>
            <a:chExt cx="4217768" cy="1634285"/>
          </a:xfrm>
        </p:grpSpPr>
        <p:pic>
          <p:nvPicPr>
            <p:cNvPr id="114" name="Grafik 113">
              <a:extLst>
                <a:ext uri="{FF2B5EF4-FFF2-40B4-BE49-F238E27FC236}">
                  <a16:creationId xmlns:a16="http://schemas.microsoft.com/office/drawing/2014/main" id="{B99DD90A-81E5-41DF-A5C1-6D648F738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76000" y="2494390"/>
              <a:ext cx="731394" cy="1462787"/>
            </a:xfrm>
            <a:prstGeom prst="rect">
              <a:avLst/>
            </a:prstGeom>
          </p:spPr>
        </p:pic>
        <p:pic>
          <p:nvPicPr>
            <p:cNvPr id="117" name="Grafik 116">
              <a:extLst>
                <a:ext uri="{FF2B5EF4-FFF2-40B4-BE49-F238E27FC236}">
                  <a16:creationId xmlns:a16="http://schemas.microsoft.com/office/drawing/2014/main" id="{98406E4C-785D-4F80-BE19-B658F0503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89626" y="2477173"/>
              <a:ext cx="731394" cy="1462787"/>
            </a:xfrm>
            <a:prstGeom prst="rect">
              <a:avLst/>
            </a:prstGeom>
          </p:spPr>
        </p:pic>
        <p:grpSp>
          <p:nvGrpSpPr>
            <p:cNvPr id="118" name="Gruppieren 117">
              <a:extLst>
                <a:ext uri="{FF2B5EF4-FFF2-40B4-BE49-F238E27FC236}">
                  <a16:creationId xmlns:a16="http://schemas.microsoft.com/office/drawing/2014/main" id="{BD103255-1D06-4766-BA2D-5101EC6FB86F}"/>
                </a:ext>
              </a:extLst>
            </p:cNvPr>
            <p:cNvGrpSpPr/>
            <p:nvPr/>
          </p:nvGrpSpPr>
          <p:grpSpPr>
            <a:xfrm>
              <a:off x="6227252" y="2322892"/>
              <a:ext cx="2643098" cy="1364237"/>
              <a:chOff x="6227252" y="2447632"/>
              <a:chExt cx="2643098" cy="1364237"/>
            </a:xfrm>
          </p:grpSpPr>
          <p:grpSp>
            <p:nvGrpSpPr>
              <p:cNvPr id="119" name="Gruppieren 118">
                <a:extLst>
                  <a:ext uri="{FF2B5EF4-FFF2-40B4-BE49-F238E27FC236}">
                    <a16:creationId xmlns:a16="http://schemas.microsoft.com/office/drawing/2014/main" id="{6D4B5904-E0B0-46AE-8B21-C6EBF122E72D}"/>
                  </a:ext>
                </a:extLst>
              </p:cNvPr>
              <p:cNvGrpSpPr/>
              <p:nvPr/>
            </p:nvGrpSpPr>
            <p:grpSpPr>
              <a:xfrm>
                <a:off x="6227252" y="3134440"/>
                <a:ext cx="2643098" cy="677429"/>
                <a:chOff x="4474987" y="3086495"/>
                <a:chExt cx="2643098" cy="677429"/>
              </a:xfrm>
            </p:grpSpPr>
            <p:cxnSp>
              <p:nvCxnSpPr>
                <p:cNvPr id="121" name="Gerade Verbindung mit Pfeil 120">
                  <a:extLst>
                    <a:ext uri="{FF2B5EF4-FFF2-40B4-BE49-F238E27FC236}">
                      <a16:creationId xmlns:a16="http://schemas.microsoft.com/office/drawing/2014/main" id="{D1BE52F8-40D0-4787-9FA1-2D17C48031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474987" y="3457047"/>
                  <a:ext cx="2590412" cy="11963"/>
                </a:xfrm>
                <a:prstGeom prst="straightConnector1">
                  <a:avLst/>
                </a:prstGeom>
                <a:ln w="5715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Gerade Verbindung mit Pfeil 121">
                  <a:extLst>
                    <a:ext uri="{FF2B5EF4-FFF2-40B4-BE49-F238E27FC236}">
                      <a16:creationId xmlns:a16="http://schemas.microsoft.com/office/drawing/2014/main" id="{FFD234CB-186E-4270-BDEC-81A88C48CD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25760" y="3086495"/>
                  <a:ext cx="2592325" cy="0"/>
                </a:xfrm>
                <a:prstGeom prst="straightConnector1">
                  <a:avLst/>
                </a:prstGeom>
                <a:ln w="5715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" name="Textfeld 122">
                  <a:extLst>
                    <a:ext uri="{FF2B5EF4-FFF2-40B4-BE49-F238E27FC236}">
                      <a16:creationId xmlns:a16="http://schemas.microsoft.com/office/drawing/2014/main" id="{5A489609-5C71-42B4-9814-9D0C28DE79B3}"/>
                    </a:ext>
                  </a:extLst>
                </p:cNvPr>
                <p:cNvSpPr txBox="1"/>
                <p:nvPr/>
              </p:nvSpPr>
              <p:spPr>
                <a:xfrm>
                  <a:off x="5608972" y="3150170"/>
                  <a:ext cx="389082" cy="6137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de-DE" sz="2400" b="1" dirty="0">
                      <a:solidFill>
                        <a:schemeClr val="accent1"/>
                      </a:solidFill>
                      <a:latin typeface="Trebuchet MS" panose="020B0603020202020204" pitchFamily="34" charset="0"/>
                    </a:rPr>
                    <a:t>€</a:t>
                  </a:r>
                </a:p>
              </p:txBody>
            </p:sp>
          </p:grpSp>
          <p:pic>
            <p:nvPicPr>
              <p:cNvPr id="120" name="Grafik 119">
                <a:extLst>
                  <a:ext uri="{FF2B5EF4-FFF2-40B4-BE49-F238E27FC236}">
                    <a16:creationId xmlns:a16="http://schemas.microsoft.com/office/drawing/2014/main" id="{4B21540E-A525-4072-974A-B6EEEB501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148710" y="2447632"/>
                <a:ext cx="856696" cy="856694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27F8967-2593-4267-90D6-E6D56D4D37E1}"/>
              </a:ext>
            </a:extLst>
          </p:cNvPr>
          <p:cNvGrpSpPr/>
          <p:nvPr/>
        </p:nvGrpSpPr>
        <p:grpSpPr>
          <a:xfrm>
            <a:off x="927043" y="1809000"/>
            <a:ext cx="2144829" cy="782314"/>
            <a:chOff x="927043" y="1809000"/>
            <a:chExt cx="2144829" cy="782314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90FFED85-F37D-4A66-85F6-335081E74C35}"/>
                </a:ext>
              </a:extLst>
            </p:cNvPr>
            <p:cNvGrpSpPr/>
            <p:nvPr/>
          </p:nvGrpSpPr>
          <p:grpSpPr>
            <a:xfrm>
              <a:off x="1236000" y="1809000"/>
              <a:ext cx="1531465" cy="720000"/>
              <a:chOff x="517148" y="1840131"/>
              <a:chExt cx="1531465" cy="720000"/>
            </a:xfrm>
          </p:grpSpPr>
          <p:cxnSp>
            <p:nvCxnSpPr>
              <p:cNvPr id="45" name="Gerade Verbindung mit Pfeil 44">
                <a:extLst>
                  <a:ext uri="{FF2B5EF4-FFF2-40B4-BE49-F238E27FC236}">
                    <a16:creationId xmlns:a16="http://schemas.microsoft.com/office/drawing/2014/main" id="{8D52CD2B-E911-43DA-9068-5BBCFB9937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613" y="2161389"/>
                <a:ext cx="1512000" cy="0"/>
              </a:xfrm>
              <a:prstGeom prst="straightConnector1">
                <a:avLst/>
              </a:prstGeom>
              <a:ln w="47625">
                <a:solidFill>
                  <a:srgbClr val="0099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mit Pfeil 45">
                <a:extLst>
                  <a:ext uri="{FF2B5EF4-FFF2-40B4-BE49-F238E27FC236}">
                    <a16:creationId xmlns:a16="http://schemas.microsoft.com/office/drawing/2014/main" id="{8D6FB684-F439-4BF3-BAD2-9CE5693851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7148" y="2404397"/>
                <a:ext cx="1512000" cy="0"/>
              </a:xfrm>
              <a:prstGeom prst="straightConnector1">
                <a:avLst/>
              </a:prstGeom>
              <a:ln w="4762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Grafik 46">
                <a:extLst>
                  <a:ext uri="{FF2B5EF4-FFF2-40B4-BE49-F238E27FC236}">
                    <a16:creationId xmlns:a16="http://schemas.microsoft.com/office/drawing/2014/main" id="{66C56D01-93EA-4D76-8449-CF631E491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flipH="1">
                <a:off x="917122" y="1840131"/>
                <a:ext cx="414013" cy="414013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48" name="Grafik 47">
                <a:extLst>
                  <a:ext uri="{FF2B5EF4-FFF2-40B4-BE49-F238E27FC236}">
                    <a16:creationId xmlns:a16="http://schemas.microsoft.com/office/drawing/2014/main" id="{5540A820-93EE-4236-BBDA-42B143852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315244" y="1895313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1C7AE2BD-323A-4AE1-89A4-C9B0DB4FE2FD}"/>
                  </a:ext>
                </a:extLst>
              </p:cNvPr>
              <p:cNvSpPr txBox="1"/>
              <p:nvPr/>
            </p:nvSpPr>
            <p:spPr>
              <a:xfrm>
                <a:off x="1179014" y="2289289"/>
                <a:ext cx="224068" cy="2708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lnSpc>
                    <a:spcPct val="80000"/>
                  </a:lnSpc>
                  <a:defRPr/>
                </a:pPr>
                <a:r>
                  <a:rPr lang="de-DE" sz="2200" b="1" dirty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€</a:t>
                </a:r>
              </a:p>
            </p:txBody>
          </p:sp>
        </p:grpSp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681FE50D-4133-485F-B02D-CC4E03E64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720613" y="1888796"/>
              <a:ext cx="351259" cy="702518"/>
            </a:xfrm>
            <a:prstGeom prst="rect">
              <a:avLst/>
            </a:prstGeom>
          </p:spPr>
        </p:pic>
        <p:pic>
          <p:nvPicPr>
            <p:cNvPr id="52" name="Grafik 51">
              <a:extLst>
                <a:ext uri="{FF2B5EF4-FFF2-40B4-BE49-F238E27FC236}">
                  <a16:creationId xmlns:a16="http://schemas.microsoft.com/office/drawing/2014/main" id="{3B20E44E-7254-4559-BA33-E2D650CF7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27043" y="1866228"/>
              <a:ext cx="351259" cy="702518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C203A5C-B867-4B3E-A4D4-9FB115A22F7C}"/>
              </a:ext>
            </a:extLst>
          </p:cNvPr>
          <p:cNvGrpSpPr/>
          <p:nvPr/>
        </p:nvGrpSpPr>
        <p:grpSpPr>
          <a:xfrm>
            <a:off x="255601" y="1198429"/>
            <a:ext cx="1340399" cy="685081"/>
            <a:chOff x="255601" y="1198429"/>
            <a:chExt cx="1340399" cy="685081"/>
          </a:xfrm>
        </p:grpSpPr>
        <p:grpSp>
          <p:nvGrpSpPr>
            <p:cNvPr id="79" name="Gruppieren 78">
              <a:extLst>
                <a:ext uri="{FF2B5EF4-FFF2-40B4-BE49-F238E27FC236}">
                  <a16:creationId xmlns:a16="http://schemas.microsoft.com/office/drawing/2014/main" id="{B9F318DD-E235-4BFB-866B-00F4A4E3AA97}"/>
                </a:ext>
              </a:extLst>
            </p:cNvPr>
            <p:cNvGrpSpPr/>
            <p:nvPr/>
          </p:nvGrpSpPr>
          <p:grpSpPr>
            <a:xfrm>
              <a:off x="255601" y="1198429"/>
              <a:ext cx="1340399" cy="675389"/>
              <a:chOff x="5398690" y="1201365"/>
              <a:chExt cx="1340399" cy="675389"/>
            </a:xfrm>
          </p:grpSpPr>
          <p:grpSp>
            <p:nvGrpSpPr>
              <p:cNvPr id="80" name="Gruppieren 79">
                <a:extLst>
                  <a:ext uri="{FF2B5EF4-FFF2-40B4-BE49-F238E27FC236}">
                    <a16:creationId xmlns:a16="http://schemas.microsoft.com/office/drawing/2014/main" id="{CD8B3C20-1950-4F82-A2DA-09551BBD29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98690" y="1328006"/>
                <a:ext cx="1340399" cy="548748"/>
                <a:chOff x="3237343" y="1044252"/>
                <a:chExt cx="3442650" cy="1409392"/>
              </a:xfrm>
            </p:grpSpPr>
            <p:pic>
              <p:nvPicPr>
                <p:cNvPr id="82" name="Grafik 81">
                  <a:extLst>
                    <a:ext uri="{FF2B5EF4-FFF2-40B4-BE49-F238E27FC236}">
                      <a16:creationId xmlns:a16="http://schemas.microsoft.com/office/drawing/2014/main" id="{C198299F-B62F-4004-9025-8DBF5E62CC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237343" y="1044252"/>
                  <a:ext cx="704696" cy="1409392"/>
                </a:xfrm>
                <a:prstGeom prst="rect">
                  <a:avLst/>
                </a:prstGeom>
              </p:spPr>
            </p:pic>
            <p:pic>
              <p:nvPicPr>
                <p:cNvPr id="89" name="Grafik 88">
                  <a:extLst>
                    <a:ext uri="{FF2B5EF4-FFF2-40B4-BE49-F238E27FC236}">
                      <a16:creationId xmlns:a16="http://schemas.microsoft.com/office/drawing/2014/main" id="{3269BCB2-193A-49E1-AB20-B10449557D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986380" y="1060171"/>
                  <a:ext cx="693613" cy="1387227"/>
                </a:xfrm>
                <a:prstGeom prst="rect">
                  <a:avLst/>
                </a:prstGeom>
              </p:spPr>
            </p:pic>
            <p:cxnSp>
              <p:nvCxnSpPr>
                <p:cNvPr id="86" name="Gerade Verbindung mit Pfeil 85">
                  <a:extLst>
                    <a:ext uri="{FF2B5EF4-FFF2-40B4-BE49-F238E27FC236}">
                      <a16:creationId xmlns:a16="http://schemas.microsoft.com/office/drawing/2014/main" id="{B3238065-E85D-4E90-AEC2-B258872E9D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940644" y="1964286"/>
                  <a:ext cx="2034157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Gerade Verbindung mit Pfeil 84">
                  <a:extLst>
                    <a:ext uri="{FF2B5EF4-FFF2-40B4-BE49-F238E27FC236}">
                      <a16:creationId xmlns:a16="http://schemas.microsoft.com/office/drawing/2014/main" id="{332E86AE-361B-4AA9-918D-0D1AD2A5C6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7036" y="1678518"/>
                  <a:ext cx="2034155" cy="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1" name="Grafik 80">
                <a:extLst>
                  <a:ext uri="{FF2B5EF4-FFF2-40B4-BE49-F238E27FC236}">
                    <a16:creationId xmlns:a16="http://schemas.microsoft.com/office/drawing/2014/main" id="{E618F307-F5E8-4839-AFB6-72C24AD87C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5834971" y="1201365"/>
                <a:ext cx="472151" cy="472151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46141047-3C42-4650-A14B-72066122FC79}"/>
                </a:ext>
              </a:extLst>
            </p:cNvPr>
            <p:cNvSpPr txBox="1"/>
            <p:nvPr/>
          </p:nvSpPr>
          <p:spPr>
            <a:xfrm>
              <a:off x="815737" y="1612668"/>
              <a:ext cx="224068" cy="2708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de-DE" sz="2200" b="1" dirty="0">
                  <a:solidFill>
                    <a:srgbClr val="0070C0"/>
                  </a:solidFill>
                  <a:latin typeface="Trebuchet MS" panose="020B0603020202020204" pitchFamily="34" charset="0"/>
                </a:rPr>
                <a:t>€</a:t>
              </a:r>
            </a:p>
          </p:txBody>
        </p:sp>
      </p:grpSp>
      <p:sp>
        <p:nvSpPr>
          <p:cNvPr id="54" name="Rechteck 53">
            <a:extLst>
              <a:ext uri="{FF2B5EF4-FFF2-40B4-BE49-F238E27FC236}">
                <a16:creationId xmlns:a16="http://schemas.microsoft.com/office/drawing/2014/main" id="{6844752D-38C8-472F-9474-0EA9329D7B6B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NEOKLASSIK</a:t>
            </a:r>
          </a:p>
        </p:txBody>
      </p:sp>
    </p:spTree>
    <p:extLst>
      <p:ext uri="{BB962C8B-B14F-4D97-AF65-F5344CB8AC3E}">
        <p14:creationId xmlns:p14="http://schemas.microsoft.com/office/powerpoint/2010/main" val="227433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1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44327-7DAD-4FB3-BA2F-1F4805CD7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352" y="36000"/>
            <a:ext cx="11690648" cy="729000"/>
          </a:xfrm>
        </p:spPr>
        <p:txBody>
          <a:bodyPr>
            <a:noAutofit/>
          </a:bodyPr>
          <a:lstStyle/>
          <a:p>
            <a:r>
              <a:rPr lang="de-DE" dirty="0">
                <a:latin typeface="Trebuchet MS" panose="020B0603020202020204" pitchFamily="34" charset="0"/>
              </a:rPr>
              <a:t>WIRKUNG DER SELBSTSTEUERUNG DER WIRTSCHAFT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283EC2-7A1D-4FAE-B40F-E73FF45B8F03}"/>
              </a:ext>
            </a:extLst>
          </p:cNvPr>
          <p:cNvSpPr txBox="1">
            <a:spLocks/>
          </p:cNvSpPr>
          <p:nvPr/>
        </p:nvSpPr>
        <p:spPr>
          <a:xfrm>
            <a:off x="1676400" y="-16"/>
            <a:ext cx="9144000" cy="50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endParaRPr lang="de-DE" sz="2400" b="1" dirty="0">
              <a:solidFill>
                <a:schemeClr val="tx2">
                  <a:lumMod val="60000"/>
                  <a:lumOff val="40000"/>
                </a:schemeClr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5832C9D-EB31-4BD2-A1C0-C082A51D8393}"/>
              </a:ext>
            </a:extLst>
          </p:cNvPr>
          <p:cNvSpPr txBox="1"/>
          <p:nvPr/>
        </p:nvSpPr>
        <p:spPr>
          <a:xfrm>
            <a:off x="0" y="1041267"/>
            <a:ext cx="121919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voller Einsatz der Produktionsfaktoren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D841731-ACE6-47CD-9552-7B115BE2E1EC}"/>
              </a:ext>
            </a:extLst>
          </p:cNvPr>
          <p:cNvGrpSpPr/>
          <p:nvPr/>
        </p:nvGrpSpPr>
        <p:grpSpPr>
          <a:xfrm>
            <a:off x="5562784" y="1966335"/>
            <a:ext cx="1173387" cy="1094768"/>
            <a:chOff x="2419554" y="1422273"/>
            <a:chExt cx="745204" cy="659134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91C94E4-4483-46A5-96E8-C8280A0E2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2419554" y="1422273"/>
              <a:ext cx="347638" cy="659134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688ED36E-7942-4E5A-AFF7-5F97AF171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17120" y="1422273"/>
              <a:ext cx="347638" cy="659134"/>
            </a:xfrm>
            <a:prstGeom prst="rect">
              <a:avLst/>
            </a:prstGeom>
          </p:spPr>
        </p:pic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0AF995C9-B745-4164-A935-86BB75B7019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3498" y="1533669"/>
            <a:ext cx="1812838" cy="181283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5FC97F7-53AF-4B2D-AE81-2EC48E4ED5FB}"/>
              </a:ext>
            </a:extLst>
          </p:cNvPr>
          <p:cNvSpPr txBox="1"/>
          <p:nvPr/>
        </p:nvSpPr>
        <p:spPr>
          <a:xfrm>
            <a:off x="8540112" y="1944986"/>
            <a:ext cx="169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>
              <a:latin typeface="Trebuchet MS" panose="020B060302020202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CACD846-5BA0-4C79-AD24-982321314A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201" y="1586311"/>
            <a:ext cx="2184647" cy="14456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1E0B72B-145A-44A6-9D8C-4C3896B1DD1F}"/>
              </a:ext>
            </a:extLst>
          </p:cNvPr>
          <p:cNvSpPr txBox="1">
            <a:spLocks/>
          </p:cNvSpPr>
          <p:nvPr/>
        </p:nvSpPr>
        <p:spPr>
          <a:xfrm>
            <a:off x="1821441" y="-27384"/>
            <a:ext cx="88188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de-DE" sz="2400" b="1" dirty="0">
              <a:solidFill>
                <a:srgbClr val="376092"/>
              </a:solidFill>
              <a:latin typeface="Trebuchet MS" panose="020B0603020202020204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879D3D-3FCD-4946-B9C4-E3721CEB8E7F}"/>
              </a:ext>
            </a:extLst>
          </p:cNvPr>
          <p:cNvSpPr txBox="1"/>
          <p:nvPr/>
        </p:nvSpPr>
        <p:spPr>
          <a:xfrm>
            <a:off x="5511038" y="1494944"/>
            <a:ext cx="1439621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100 %</a:t>
            </a: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C770DA27-DC02-4CF6-BF38-E877365034B0}"/>
              </a:ext>
            </a:extLst>
          </p:cNvPr>
          <p:cNvCxnSpPr>
            <a:cxnSpLocks/>
          </p:cNvCxnSpPr>
          <p:nvPr/>
        </p:nvCxnSpPr>
        <p:spPr>
          <a:xfrm flipH="1">
            <a:off x="4252332" y="1677218"/>
            <a:ext cx="1457205" cy="522666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9614A373-2AF8-4411-ADB8-FB45837A469A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6230849" y="1790410"/>
            <a:ext cx="0" cy="317700"/>
          </a:xfrm>
          <a:prstGeom prst="straightConnector1">
            <a:avLst/>
          </a:prstGeom>
          <a:ln w="57150">
            <a:solidFill>
              <a:srgbClr val="3760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2389E900-D2BD-4599-9AE4-7D4233562485}"/>
              </a:ext>
            </a:extLst>
          </p:cNvPr>
          <p:cNvCxnSpPr>
            <a:cxnSpLocks/>
          </p:cNvCxnSpPr>
          <p:nvPr/>
        </p:nvCxnSpPr>
        <p:spPr>
          <a:xfrm>
            <a:off x="6691201" y="1677540"/>
            <a:ext cx="1458000" cy="522000"/>
          </a:xfrm>
          <a:prstGeom prst="straightConnector1">
            <a:avLst/>
          </a:prstGeom>
          <a:ln w="57150">
            <a:solidFill>
              <a:srgbClr val="3760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CB7D64E2-0BF7-418D-95A6-89D50F0EC3BA}"/>
              </a:ext>
            </a:extLst>
          </p:cNvPr>
          <p:cNvGrpSpPr/>
          <p:nvPr/>
        </p:nvGrpSpPr>
        <p:grpSpPr>
          <a:xfrm>
            <a:off x="-52796" y="3471221"/>
            <a:ext cx="5306837" cy="3350779"/>
            <a:chOff x="-52796" y="3471221"/>
            <a:chExt cx="5306837" cy="3350779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0A09AB34-57B3-4E10-9CA4-415FA1B20DC4}"/>
                </a:ext>
              </a:extLst>
            </p:cNvPr>
            <p:cNvSpPr/>
            <p:nvPr/>
          </p:nvSpPr>
          <p:spPr>
            <a:xfrm>
              <a:off x="501352" y="3471221"/>
              <a:ext cx="4355976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2400" b="1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Anreiz zu Innovation</a:t>
              </a: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80C36D6B-61E0-4BE5-A343-7D4EEA389F73}"/>
                </a:ext>
              </a:extLst>
            </p:cNvPr>
            <p:cNvSpPr/>
            <p:nvPr/>
          </p:nvSpPr>
          <p:spPr>
            <a:xfrm>
              <a:off x="-52796" y="5732471"/>
              <a:ext cx="2416788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Brezelschling-maschine spart Kosten</a:t>
              </a:r>
            </a:p>
          </p:txBody>
        </p:sp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7D1F0F16-A19B-4279-BB48-7D6B6C38E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15197" y="4779435"/>
              <a:ext cx="880803" cy="880803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FB2C209B-250C-4A1A-8E9E-728C0635291F}"/>
                </a:ext>
              </a:extLst>
            </p:cNvPr>
            <p:cNvGrpSpPr/>
            <p:nvPr/>
          </p:nvGrpSpPr>
          <p:grpSpPr>
            <a:xfrm>
              <a:off x="1596000" y="3924218"/>
              <a:ext cx="2132268" cy="809963"/>
              <a:chOff x="1258295" y="3924218"/>
              <a:chExt cx="2132268" cy="809963"/>
            </a:xfrm>
          </p:grpSpPr>
          <p:cxnSp>
            <p:nvCxnSpPr>
              <p:cNvPr id="38" name="Gerade Verbindung mit Pfeil 37">
                <a:extLst>
                  <a:ext uri="{FF2B5EF4-FFF2-40B4-BE49-F238E27FC236}">
                    <a16:creationId xmlns:a16="http://schemas.microsoft.com/office/drawing/2014/main" id="{79006F9C-7BAD-4C49-8B68-0D98587EB7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58295" y="4410181"/>
                <a:ext cx="648000" cy="324000"/>
              </a:xfrm>
              <a:prstGeom prst="straightConnector1">
                <a:avLst/>
              </a:prstGeom>
              <a:ln w="57150">
                <a:solidFill>
                  <a:srgbClr val="3760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mit Pfeil 38">
                <a:extLst>
                  <a:ext uri="{FF2B5EF4-FFF2-40B4-BE49-F238E27FC236}">
                    <a16:creationId xmlns:a16="http://schemas.microsoft.com/office/drawing/2014/main" id="{A7DD7E0D-712F-4232-B3FC-7839601FC6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2563" y="4410181"/>
                <a:ext cx="648000" cy="324000"/>
              </a:xfrm>
              <a:prstGeom prst="straightConnector1">
                <a:avLst/>
              </a:prstGeom>
              <a:ln w="57150">
                <a:solidFill>
                  <a:srgbClr val="3760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Stern mit 12 Zacken 48">
                <a:extLst>
                  <a:ext uri="{FF2B5EF4-FFF2-40B4-BE49-F238E27FC236}">
                    <a16:creationId xmlns:a16="http://schemas.microsoft.com/office/drawing/2014/main" id="{6B7A062D-4DF9-4C84-AA2A-34F63964144F}"/>
                  </a:ext>
                </a:extLst>
              </p:cNvPr>
              <p:cNvSpPr/>
              <p:nvPr/>
            </p:nvSpPr>
            <p:spPr>
              <a:xfrm>
                <a:off x="1616707" y="3924218"/>
                <a:ext cx="1449856" cy="636395"/>
              </a:xfrm>
              <a:prstGeom prst="star12">
                <a:avLst/>
              </a:prstGeom>
              <a:solidFill>
                <a:schemeClr val="bg1"/>
              </a:solidFill>
              <a:ln w="349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de-DE" sz="2400" b="1" dirty="0">
                    <a:solidFill>
                      <a:srgbClr val="002060"/>
                    </a:solidFill>
                    <a:latin typeface="Trebuchet MS" panose="020B0603020202020204" pitchFamily="34" charset="0"/>
                  </a:rPr>
                  <a:t>NEU!</a:t>
                </a:r>
              </a:p>
            </p:txBody>
          </p:sp>
        </p:grp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E605F74E-9844-4B9D-BEFB-54E8B7B90608}"/>
                </a:ext>
              </a:extLst>
            </p:cNvPr>
            <p:cNvGrpSpPr/>
            <p:nvPr/>
          </p:nvGrpSpPr>
          <p:grpSpPr>
            <a:xfrm>
              <a:off x="2856000" y="4720168"/>
              <a:ext cx="2398041" cy="2101832"/>
              <a:chOff x="2723697" y="4720168"/>
              <a:chExt cx="2398041" cy="2101832"/>
            </a:xfrm>
          </p:grpSpPr>
          <p:grpSp>
            <p:nvGrpSpPr>
              <p:cNvPr id="52" name="Gruppieren 51">
                <a:extLst>
                  <a:ext uri="{FF2B5EF4-FFF2-40B4-BE49-F238E27FC236}">
                    <a16:creationId xmlns:a16="http://schemas.microsoft.com/office/drawing/2014/main" id="{FAA114DA-7B01-4942-BD8C-0D9B99529AF8}"/>
                  </a:ext>
                </a:extLst>
              </p:cNvPr>
              <p:cNvGrpSpPr/>
              <p:nvPr/>
            </p:nvGrpSpPr>
            <p:grpSpPr>
              <a:xfrm>
                <a:off x="3200986" y="4720168"/>
                <a:ext cx="1590799" cy="1207755"/>
                <a:chOff x="3200986" y="4720168"/>
                <a:chExt cx="1590799" cy="1207755"/>
              </a:xfrm>
            </p:grpSpPr>
            <p:grpSp>
              <p:nvGrpSpPr>
                <p:cNvPr id="40" name="Gruppieren 39">
                  <a:extLst>
                    <a:ext uri="{FF2B5EF4-FFF2-40B4-BE49-F238E27FC236}">
                      <a16:creationId xmlns:a16="http://schemas.microsoft.com/office/drawing/2014/main" id="{09891102-6A17-441F-96F9-F30ED92A3B50}"/>
                    </a:ext>
                  </a:extLst>
                </p:cNvPr>
                <p:cNvGrpSpPr/>
                <p:nvPr/>
              </p:nvGrpSpPr>
              <p:grpSpPr>
                <a:xfrm>
                  <a:off x="3200986" y="4720168"/>
                  <a:ext cx="1455014" cy="1207755"/>
                  <a:chOff x="1479049" y="3875014"/>
                  <a:chExt cx="1455014" cy="1207755"/>
                </a:xfrm>
              </p:grpSpPr>
              <p:pic>
                <p:nvPicPr>
                  <p:cNvPr id="41" name="Grafik 40">
                    <a:extLst>
                      <a:ext uri="{FF2B5EF4-FFF2-40B4-BE49-F238E27FC236}">
                        <a16:creationId xmlns:a16="http://schemas.microsoft.com/office/drawing/2014/main" id="{32A78F0D-ECC9-4FA1-8F9C-676A871608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06887" y="3875014"/>
                    <a:ext cx="999338" cy="99933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</p:pic>
              <p:sp>
                <p:nvSpPr>
                  <p:cNvPr id="42" name="Rechteck 41">
                    <a:extLst>
                      <a:ext uri="{FF2B5EF4-FFF2-40B4-BE49-F238E27FC236}">
                        <a16:creationId xmlns:a16="http://schemas.microsoft.com/office/drawing/2014/main" id="{EAD4B763-A0A8-4F93-B514-53282A8A5CEB}"/>
                      </a:ext>
                    </a:extLst>
                  </p:cNvPr>
                  <p:cNvSpPr/>
                  <p:nvPr/>
                </p:nvSpPr>
                <p:spPr>
                  <a:xfrm>
                    <a:off x="1479049" y="4621104"/>
                    <a:ext cx="1455014" cy="46166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>
                    <a:defPPr>
                      <a:defRPr lang="de-DE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 sz="2400" b="1" dirty="0">
                      <a:solidFill>
                        <a:schemeClr val="accent2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  <p:pic>
              <p:nvPicPr>
                <p:cNvPr id="43" name="Grafik 42">
                  <a:extLst>
                    <a:ext uri="{FF2B5EF4-FFF2-40B4-BE49-F238E27FC236}">
                      <a16:creationId xmlns:a16="http://schemas.microsoft.com/office/drawing/2014/main" id="{4ADFB652-2598-4DE4-BBF2-B4F93ABCBB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69633" y="4732373"/>
                  <a:ext cx="622152" cy="520689"/>
                </a:xfrm>
                <a:prstGeom prst="rect">
                  <a:avLst/>
                </a:prstGeom>
              </p:spPr>
            </p:pic>
          </p:grpSp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454CB72B-7B7B-43A2-9756-011C584CF5A9}"/>
                  </a:ext>
                </a:extLst>
              </p:cNvPr>
              <p:cNvSpPr/>
              <p:nvPr/>
            </p:nvSpPr>
            <p:spPr>
              <a:xfrm>
                <a:off x="2723697" y="5732471"/>
                <a:ext cx="2398041" cy="1089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de-DE" sz="2400" dirty="0">
                    <a:solidFill>
                      <a:schemeClr val="accent1">
                        <a:lumMod val="50000"/>
                      </a:schemeClr>
                    </a:solidFill>
                    <a:latin typeface="Trebuchet MS" panose="020B0603020202020204" pitchFamily="34" charset="0"/>
                  </a:rPr>
                  <a:t>neue Brezel-sorte erhöht Einnahmen</a:t>
                </a:r>
              </a:p>
            </p:txBody>
          </p:sp>
        </p:grp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0B49726D-C26C-48DE-8076-BAA03AEDA8DF}"/>
              </a:ext>
            </a:extLst>
          </p:cNvPr>
          <p:cNvGrpSpPr/>
          <p:nvPr/>
        </p:nvGrpSpPr>
        <p:grpSpPr>
          <a:xfrm>
            <a:off x="6618401" y="3448084"/>
            <a:ext cx="5436015" cy="3312719"/>
            <a:chOff x="6618401" y="3448084"/>
            <a:chExt cx="5436015" cy="3312719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8746D8F5-4B09-427F-8EBE-77890E717B3E}"/>
                </a:ext>
              </a:extLst>
            </p:cNvPr>
            <p:cNvSpPr txBox="1"/>
            <p:nvPr/>
          </p:nvSpPr>
          <p:spPr>
            <a:xfrm>
              <a:off x="6618401" y="3448084"/>
              <a:ext cx="543601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2400" b="1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„</a:t>
              </a:r>
              <a:r>
                <a:rPr lang="de-DE" sz="2400" b="1" dirty="0" err="1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pareto</a:t>
              </a:r>
              <a:r>
                <a:rPr lang="de-DE" sz="2400" b="1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-optimale“ Verteilung des Wohlstands:</a:t>
              </a:r>
            </a:p>
            <a:p>
              <a:pPr algn="ctr">
                <a:lnSpc>
                  <a:spcPct val="90000"/>
                </a:lnSpc>
              </a:pPr>
              <a:r>
                <a:rPr lang="de-DE" sz="2400" dirty="0">
                  <a:solidFill>
                    <a:schemeClr val="accent1">
                      <a:lumMod val="50000"/>
                    </a:schemeClr>
                  </a:solidFill>
                  <a:latin typeface="Trebuchet MS" panose="020B0603020202020204" pitchFamily="34" charset="0"/>
                </a:rPr>
                <a:t>es wird nur getauscht, so lange beide Seiten ihre Position durch den Tausch verbessern können</a:t>
              </a:r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5CFD6F0F-EC7D-45B7-BE28-249559CA8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flipH="1">
              <a:off x="7460600" y="5077315"/>
              <a:ext cx="622152" cy="1244304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66152685-7860-46FE-881D-CCBA96051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333848" y="5073749"/>
              <a:ext cx="622152" cy="1244304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64D02818-E6CE-41F7-93C8-548C6A5EEE12}"/>
                </a:ext>
              </a:extLst>
            </p:cNvPr>
            <p:cNvSpPr txBox="1"/>
            <p:nvPr/>
          </p:nvSpPr>
          <p:spPr>
            <a:xfrm>
              <a:off x="6893700" y="6352615"/>
              <a:ext cx="1439621" cy="2954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de-DE" sz="2400" b="1" dirty="0">
                  <a:solidFill>
                    <a:schemeClr val="accent2"/>
                  </a:solidFill>
                  <a:latin typeface="Trebuchet MS" panose="020B0603020202020204" pitchFamily="34" charset="0"/>
                </a:rPr>
                <a:t>1 Mrd. €</a:t>
              </a: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BA4E8410-091D-4851-9411-A653DACE7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8667281" y="4940677"/>
              <a:ext cx="1258374" cy="1258374"/>
            </a:xfrm>
            <a:prstGeom prst="rect">
              <a:avLst/>
            </a:prstGeom>
          </p:spPr>
        </p:pic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7CF5ECF9-049C-441D-A523-2B5B62A0AC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53112" y="6308990"/>
              <a:ext cx="1667248" cy="243008"/>
              <a:chOff x="4156614" y="1911391"/>
              <a:chExt cx="2674469" cy="274280"/>
            </a:xfrm>
          </p:grpSpPr>
          <p:cxnSp>
            <p:nvCxnSpPr>
              <p:cNvPr id="26" name="Gerade Verbindung mit Pfeil 25">
                <a:extLst>
                  <a:ext uri="{FF2B5EF4-FFF2-40B4-BE49-F238E27FC236}">
                    <a16:creationId xmlns:a16="http://schemas.microsoft.com/office/drawing/2014/main" id="{86089BA2-9E26-4BF1-A82F-811A44D9D6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7839" y="1911391"/>
                <a:ext cx="2643244" cy="0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mit Pfeil 27">
                <a:extLst>
                  <a:ext uri="{FF2B5EF4-FFF2-40B4-BE49-F238E27FC236}">
                    <a16:creationId xmlns:a16="http://schemas.microsoft.com/office/drawing/2014/main" id="{A63BE1A0-4A26-4E76-974A-B8EADDCCE7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56614" y="2185671"/>
                <a:ext cx="2574680" cy="0"/>
              </a:xfrm>
              <a:prstGeom prst="straightConnector1">
                <a:avLst/>
              </a:prstGeom>
              <a:ln w="57150">
                <a:solidFill>
                  <a:srgbClr val="0099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1A669345-7829-4320-8C0D-4016021C9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flipH="1">
              <a:off x="8894108" y="6346790"/>
              <a:ext cx="414013" cy="41401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4F4B2751-6B9A-413B-9B86-382CFB1BD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9336000" y="6391538"/>
              <a:ext cx="360000" cy="360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5DEB96E8-0833-4806-92F0-60321E77BB95}"/>
                </a:ext>
              </a:extLst>
            </p:cNvPr>
            <p:cNvSpPr txBox="1"/>
            <p:nvPr/>
          </p:nvSpPr>
          <p:spPr>
            <a:xfrm>
              <a:off x="10005034" y="6341361"/>
              <a:ext cx="1439621" cy="2954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de-DE" sz="2400" b="1" dirty="0">
                  <a:solidFill>
                    <a:schemeClr val="accent2"/>
                  </a:solidFill>
                  <a:latin typeface="Trebuchet MS" panose="020B0603020202020204" pitchFamily="34" charset="0"/>
                </a:rPr>
                <a:t>1.000 €</a:t>
              </a: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DF4201DF-95B5-491A-96C7-1C0A7F37810A}"/>
                </a:ext>
              </a:extLst>
            </p:cNvPr>
            <p:cNvSpPr txBox="1"/>
            <p:nvPr/>
          </p:nvSpPr>
          <p:spPr>
            <a:xfrm>
              <a:off x="9255631" y="6129000"/>
              <a:ext cx="160737" cy="2954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de-DE" sz="2400" b="1" dirty="0">
                  <a:solidFill>
                    <a:srgbClr val="0070C0"/>
                  </a:solidFill>
                  <a:latin typeface="Trebuchet MS" panose="020B0603020202020204" pitchFamily="34" charset="0"/>
                </a:rPr>
                <a:t>€</a:t>
              </a:r>
            </a:p>
          </p:txBody>
        </p:sp>
      </p:grpSp>
      <p:sp>
        <p:nvSpPr>
          <p:cNvPr id="49" name="Rechteck 48">
            <a:extLst>
              <a:ext uri="{FF2B5EF4-FFF2-40B4-BE49-F238E27FC236}">
                <a16:creationId xmlns:a16="http://schemas.microsoft.com/office/drawing/2014/main" id="{6CE3DA87-EAEC-44E7-A55D-532419F15C17}"/>
              </a:ext>
            </a:extLst>
          </p:cNvPr>
          <p:cNvSpPr/>
          <p:nvPr/>
        </p:nvSpPr>
        <p:spPr>
          <a:xfrm rot="19154575">
            <a:off x="-518041" y="513089"/>
            <a:ext cx="2469528" cy="318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300" b="1" dirty="0">
                <a:solidFill>
                  <a:schemeClr val="bg1"/>
                </a:solidFill>
                <a:latin typeface="Trebuchet MS" panose="020B0603020202020204" pitchFamily="34" charset="0"/>
              </a:rPr>
              <a:t>NEOKLASSIK</a:t>
            </a:r>
          </a:p>
        </p:txBody>
      </p:sp>
    </p:spTree>
    <p:extLst>
      <p:ext uri="{BB962C8B-B14F-4D97-AF65-F5344CB8AC3E}">
        <p14:creationId xmlns:p14="http://schemas.microsoft.com/office/powerpoint/2010/main" val="66246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3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2445</Words>
  <Application>Microsoft Office PowerPoint</Application>
  <PresentationFormat>Breitbild</PresentationFormat>
  <Paragraphs>627</Paragraphs>
  <Slides>32</Slides>
  <Notes>27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44" baseType="lpstr">
      <vt:lpstr>Arial</vt:lpstr>
      <vt:lpstr>Bauhaus 93</vt:lpstr>
      <vt:lpstr>Calibri</vt:lpstr>
      <vt:lpstr>Calibri Light</vt:lpstr>
      <vt:lpstr>Cambria Math</vt:lpstr>
      <vt:lpstr>NeulandFont_2017</vt:lpstr>
      <vt:lpstr>Open Sans ExtraBold</vt:lpstr>
      <vt:lpstr>Open Sans Medium</vt:lpstr>
      <vt:lpstr>Symbol</vt:lpstr>
      <vt:lpstr>Trebuchet MS</vt:lpstr>
      <vt:lpstr>Wingdings</vt:lpstr>
      <vt:lpstr>Office</vt:lpstr>
      <vt:lpstr>PowerPoint-Präsentation</vt:lpstr>
      <vt:lpstr>PowerPoint-Präsentation</vt:lpstr>
      <vt:lpstr>Theorien als Brillen, Betriebsanleitungen und Werkzeugkoffer</vt:lpstr>
      <vt:lpstr>URSPRUNG DER NEOKLASSIK</vt:lpstr>
      <vt:lpstr>ANNAHME 1: MENSCH ALS HOMO OECONOMICUS</vt:lpstr>
      <vt:lpstr>PowerPoint-Präsentation</vt:lpstr>
      <vt:lpstr>ANNAHME 3: DAS SAY'SCHE GESETZ</vt:lpstr>
      <vt:lpstr>       ANNAHME 4: DIE „UNSICHTBARE HAND DES MARKTES“ </vt:lpstr>
      <vt:lpstr>WIRKUNG DER SELBSTSTEUERUNG DER WIRTSCHAFT</vt:lpstr>
      <vt:lpstr>MARKTVERSAGEN</vt:lpstr>
      <vt:lpstr>ROLLE DES STAATES</vt:lpstr>
      <vt:lpstr>     Neoklassik                      Neo-Liberalismus</vt:lpstr>
      <vt:lpstr>PowerPoint-Präsentation</vt:lpstr>
      <vt:lpstr>URSPRUNG VON KEYNES' THEORIE</vt:lpstr>
      <vt:lpstr>GRUNDLAGEN ÖKONOMISCHEN HANDELNS</vt:lpstr>
      <vt:lpstr>FOKUS DER THEORIE:  GESAMTWIRTSCHAFT = MAKRO-ÖKONOMIE</vt:lpstr>
      <vt:lpstr>BESONDERE FÄHIGKEIT DES STAATES IN DER KRISE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URSPRUNG VON MARX' THEORIE</vt:lpstr>
      <vt:lpstr>PowerPoint-Präsentation</vt:lpstr>
      <vt:lpstr>PowerPoint-Präsentation</vt:lpstr>
      <vt:lpstr>PowerPoint-Präsentation</vt:lpstr>
      <vt:lpstr>PowerPoint-Präsentation</vt:lpstr>
      <vt:lpstr>KAPITALISMUS UND (KLASSEN-)KAMPF</vt:lpstr>
      <vt:lpstr>DIE KOMMUNISTISCHE PRODUKTIONSWEISE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Christoph</dc:creator>
  <cp:lastModifiedBy>Christoph</cp:lastModifiedBy>
  <cp:revision>385</cp:revision>
  <dcterms:created xsi:type="dcterms:W3CDTF">2022-03-29T12:52:44Z</dcterms:created>
  <dcterms:modified xsi:type="dcterms:W3CDTF">2023-01-11T09:27:57Z</dcterms:modified>
</cp:coreProperties>
</file>