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76" r:id="rId2"/>
    <p:sldId id="582" r:id="rId3"/>
    <p:sldId id="517" r:id="rId4"/>
    <p:sldId id="584" r:id="rId5"/>
    <p:sldId id="585" r:id="rId6"/>
    <p:sldId id="577" r:id="rId7"/>
    <p:sldId id="521" r:id="rId8"/>
    <p:sldId id="522" r:id="rId9"/>
    <p:sldId id="525" r:id="rId10"/>
    <p:sldId id="591" r:id="rId11"/>
    <p:sldId id="559" r:id="rId12"/>
    <p:sldId id="551" r:id="rId13"/>
    <p:sldId id="560" r:id="rId14"/>
    <p:sldId id="561" r:id="rId15"/>
    <p:sldId id="565" r:id="rId16"/>
    <p:sldId id="526" r:id="rId17"/>
    <p:sldId id="590" r:id="rId18"/>
    <p:sldId id="557" r:id="rId19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C2C"/>
    <a:srgbClr val="CF7A72"/>
    <a:srgbClr val="FF5050"/>
    <a:srgbClr val="37609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826" autoAdjust="0"/>
  </p:normalViewPr>
  <p:slideViewPr>
    <p:cSldViewPr>
      <p:cViewPr varScale="1">
        <p:scale>
          <a:sx n="85" d="100"/>
          <a:sy n="85" d="100"/>
        </p:scale>
        <p:origin x="5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247" cy="496890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26" y="3"/>
            <a:ext cx="2946246" cy="496890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r">
              <a:defRPr sz="1200"/>
            </a:lvl1pPr>
          </a:lstStyle>
          <a:p>
            <a:fld id="{CB81EB47-FB94-42BC-B621-3EEBA9A9D928}" type="datetimeFigureOut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1326"/>
            <a:ext cx="2946247" cy="496889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26" y="9431326"/>
            <a:ext cx="2946246" cy="496889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r">
              <a:defRPr sz="1200"/>
            </a:lvl1pPr>
          </a:lstStyle>
          <a:p>
            <a:fld id="{5C3C710D-265B-4CB0-A54F-DCA301C669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5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/>
          <a:lstStyle>
            <a:lvl1pPr algn="r">
              <a:defRPr sz="1200"/>
            </a:lvl1pPr>
          </a:lstStyle>
          <a:p>
            <a:fld id="{74F61CAE-B4FD-4BD5-9813-54D994B75D07}" type="datetimeFigureOut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6" tIns="46057" rIns="92116" bIns="46057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2116" tIns="46057" rIns="92116" bIns="460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1599"/>
            <a:ext cx="2945660" cy="496491"/>
          </a:xfrm>
          <a:prstGeom prst="rect">
            <a:avLst/>
          </a:prstGeom>
        </p:spPr>
        <p:txBody>
          <a:bodyPr vert="horz" lIns="92116" tIns="46057" rIns="92116" bIns="46057" rtlCol="0" anchor="b"/>
          <a:lstStyle>
            <a:lvl1pPr algn="r">
              <a:defRPr sz="1200"/>
            </a:lvl1pPr>
          </a:lstStyle>
          <a:p>
            <a:fld id="{E0BC5456-E4CB-478C-A1EB-43B685B38E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8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12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Problem:Wie</a:t>
            </a:r>
            <a:r>
              <a:rPr lang="de-DE" baseline="0" dirty="0"/>
              <a:t> mit doppelter Produktion vor und nach der Pause umgehen? Doppel auswerten?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602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83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9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6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Wichtige Ansage: alle checken und sich merken, </a:t>
            </a:r>
            <a:r>
              <a:rPr lang="de-DE" dirty="0" err="1">
                <a:sym typeface="Wingdings" pitchFamily="2" charset="2"/>
              </a:rPr>
              <a:t>wieviel</a:t>
            </a:r>
            <a:r>
              <a:rPr lang="de-DE" dirty="0">
                <a:sym typeface="Wingdings" pitchFamily="2" charset="2"/>
              </a:rPr>
              <a:t> Geld sie haben!</a:t>
            </a:r>
          </a:p>
          <a:p>
            <a:pPr lvl="0">
              <a:buFont typeface="Arial" pitchFamily="34" charset="0"/>
              <a:buChar char="•"/>
            </a:pPr>
            <a:r>
              <a:rPr lang="de-DE" dirty="0"/>
              <a:t>Dann: Rollenentlastung!! </a:t>
            </a:r>
            <a:r>
              <a:rPr lang="de-DE" dirty="0">
                <a:sym typeface="Wingdings" pitchFamily="2" charset="2"/>
              </a:rPr>
              <a:t> Requisiten abgeben, Tische aufräumen, alle Sachen nach vorne bringen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5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9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Problem:Wie</a:t>
            </a:r>
            <a:r>
              <a:rPr lang="de-DE" baseline="0" dirty="0"/>
              <a:t> mit doppelter Produktion vor und nach der Pause umgehen? Doppel auswerten?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2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1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5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9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5456-E4CB-478C-A1EB-43B685B38E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0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5456-E4CB-478C-A1EB-43B685B38E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2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11.01.2023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4DC93D8-1996-420B-991F-31575885C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484"/>
            <a:ext cx="12192000" cy="1359555"/>
          </a:xfrm>
        </p:spPr>
        <p:txBody>
          <a:bodyPr>
            <a:normAutofit fontScale="90000"/>
          </a:bodyPr>
          <a:lstStyle/>
          <a:p>
            <a: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PLANSPIEL KAPITALISMUS UND NATUR: </a:t>
            </a:r>
            <a:b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de-DE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Was hat unser Wirtschaftssystem mit Umweltzerstörung zu tun?</a:t>
            </a:r>
            <a:br>
              <a:rPr lang="de-DE" sz="5000" b="1" dirty="0">
                <a:solidFill>
                  <a:srgbClr val="C83C2C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endParaRPr lang="de-DE" sz="3400" b="1" dirty="0">
              <a:solidFill>
                <a:srgbClr val="C83C2C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2DA5A-B8C4-4C24-B180-9C89A25BDE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FBC8C5-3A69-409F-A4A5-9AF5C2C49D5A}"/>
              </a:ext>
            </a:extLst>
          </p:cNvPr>
          <p:cNvSpPr txBox="1"/>
          <p:nvPr/>
        </p:nvSpPr>
        <p:spPr>
          <a:xfrm>
            <a:off x="-25080" y="5247436"/>
            <a:ext cx="12169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C83C2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Ort, Veranstalter*in, Datum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DBFC65-D40B-44F7-AAE5-0CF320A80E1F}"/>
              </a:ext>
            </a:extLst>
          </p:cNvPr>
          <p:cNvSpPr txBox="1"/>
          <p:nvPr/>
        </p:nvSpPr>
        <p:spPr>
          <a:xfrm>
            <a:off x="33372" y="6167478"/>
            <a:ext cx="1216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C83C2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Referent*in: X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BF0F111-EAED-4293-8C73-01BDBA61F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5545" y="3174031"/>
            <a:ext cx="2859682" cy="142984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7738B7B-902E-4C06-AC42-4BF70E4A8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180" y="3270500"/>
            <a:ext cx="2859730" cy="1429865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FBFB2C3-F1E9-4195-AF83-B154651BB23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647728" y="3985433"/>
            <a:ext cx="1224136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D384C27-DBC3-4164-AB4B-65C8EF10B18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731594" y="3985433"/>
            <a:ext cx="1244726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63427342-3C1B-4712-B310-C7D59F82DE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1864" y="3270500"/>
            <a:ext cx="2859730" cy="14298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50D903-D170-4F6C-A4C0-751798DF9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48950" r="80190" b="32869"/>
          <a:stretch/>
        </p:blipFill>
        <p:spPr>
          <a:xfrm>
            <a:off x="1264737" y="3356992"/>
            <a:ext cx="1158855" cy="124687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551C069-0FB0-4DD9-B7B4-D03DC83E63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2882" y="2385289"/>
            <a:ext cx="2645173" cy="264517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D145E5F-A206-4E8E-8980-7D08400B9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9" t="52100" r="10373" b="35412"/>
          <a:stretch/>
        </p:blipFill>
        <p:spPr>
          <a:xfrm>
            <a:off x="9480376" y="3573016"/>
            <a:ext cx="1446887" cy="8564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AEA44E2-3DC0-4CB0-9F8C-D6995F1E2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072077">
            <a:off x="9102803" y="2763315"/>
            <a:ext cx="2859730" cy="14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8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648734" y="1832445"/>
            <a:ext cx="671402" cy="13428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184744" y="1783677"/>
            <a:ext cx="671404" cy="1342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0"/>
            <a:ext cx="12144672" cy="720080"/>
          </a:xfrm>
        </p:spPr>
        <p:txBody>
          <a:bodyPr>
            <a:noAutofit/>
          </a:bodyPr>
          <a:lstStyle/>
          <a:p>
            <a:r>
              <a:rPr lang="de-DE" sz="32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Infowand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zum Planspiel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392" y="1697584"/>
            <a:ext cx="1621683" cy="16216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50504" y="5050746"/>
            <a:ext cx="1625496" cy="162549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093193" y="4455222"/>
            <a:ext cx="36185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Öko-Flieger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(Bleistift)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9420" y="5285888"/>
            <a:ext cx="1940640" cy="97032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7328" y="2164643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56000" y="4637675"/>
            <a:ext cx="194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Schiff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0E42E0C-8EDA-4332-9FB0-141AF78B27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3396000" y="5050746"/>
            <a:ext cx="1625495" cy="162549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87588EA-E17C-4ABE-966A-A0DC62B082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12722" y="1858568"/>
            <a:ext cx="1384561" cy="138456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16B0EE4-A133-4120-B79C-902638D33D7B}"/>
              </a:ext>
            </a:extLst>
          </p:cNvPr>
          <p:cNvSpPr txBox="1"/>
          <p:nvPr/>
        </p:nvSpPr>
        <p:spPr>
          <a:xfrm>
            <a:off x="-33418" y="4404919"/>
            <a:ext cx="28343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Flieger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(Filzstift)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F56FE0D-9620-429E-8843-DD3C6702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52" y="979254"/>
            <a:ext cx="2184920" cy="720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Währung:</a:t>
            </a:r>
          </a:p>
          <a:p>
            <a:pPr marL="0" indent="0" algn="ctr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59B2E59-B948-402F-AA2C-254CF2C8B3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58598" y="609806"/>
            <a:ext cx="1384561" cy="138456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B83C641-E8E3-416B-ABD1-3CFE846F6F4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6414951" y="609806"/>
            <a:ext cx="1384561" cy="1384561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F80143-941C-40B3-A3BC-6DF2BCC88900}"/>
              </a:ext>
            </a:extLst>
          </p:cNvPr>
          <p:cNvSpPr txBox="1">
            <a:spLocks/>
          </p:cNvSpPr>
          <p:nvPr/>
        </p:nvSpPr>
        <p:spPr>
          <a:xfrm>
            <a:off x="3813094" y="1000157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1 Krone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4DE00F6-B1BB-4900-B796-4EDABFCDDA9F}"/>
              </a:ext>
            </a:extLst>
          </p:cNvPr>
          <p:cNvSpPr txBox="1">
            <a:spLocks/>
          </p:cNvSpPr>
          <p:nvPr/>
        </p:nvSpPr>
        <p:spPr>
          <a:xfrm>
            <a:off x="7367464" y="1000157"/>
            <a:ext cx="2184920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1 Krone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22C82C1-A895-470A-BBC8-88F4F6B15873}"/>
              </a:ext>
            </a:extLst>
          </p:cNvPr>
          <p:cNvSpPr txBox="1"/>
          <p:nvPr/>
        </p:nvSpPr>
        <p:spPr>
          <a:xfrm>
            <a:off x="2030615" y="2164642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20 Kr.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3ED3754-F75C-4B92-AEF9-45E2E0466660}"/>
              </a:ext>
            </a:extLst>
          </p:cNvPr>
          <p:cNvSpPr txBox="1"/>
          <p:nvPr/>
        </p:nvSpPr>
        <p:spPr>
          <a:xfrm>
            <a:off x="4628034" y="2164642"/>
            <a:ext cx="154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20 Kr.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151E3F1-504E-4A9E-BDC6-786A30E6B6F5}"/>
              </a:ext>
            </a:extLst>
          </p:cNvPr>
          <p:cNvSpPr txBox="1"/>
          <p:nvPr/>
        </p:nvSpPr>
        <p:spPr>
          <a:xfrm>
            <a:off x="7125826" y="2160894"/>
            <a:ext cx="170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100 Kr.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221B9D-40D1-49F2-AA3F-C3A882533424}"/>
              </a:ext>
            </a:extLst>
          </p:cNvPr>
          <p:cNvSpPr txBox="1"/>
          <p:nvPr/>
        </p:nvSpPr>
        <p:spPr>
          <a:xfrm>
            <a:off x="9984432" y="215137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20 Kr.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75F75AB-13F8-4261-8236-7BFCC72CBB07}"/>
              </a:ext>
            </a:extLst>
          </p:cNvPr>
          <p:cNvSpPr txBox="1">
            <a:spLocks/>
          </p:cNvSpPr>
          <p:nvPr/>
        </p:nvSpPr>
        <p:spPr>
          <a:xfrm>
            <a:off x="9434176" y="5771048"/>
            <a:ext cx="2781824" cy="97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Monat/ Spielrunde: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999FECF-F09E-4500-B939-E29B7E8F7D5B}"/>
              </a:ext>
            </a:extLst>
          </p:cNvPr>
          <p:cNvSpPr txBox="1"/>
          <p:nvPr/>
        </p:nvSpPr>
        <p:spPr>
          <a:xfrm>
            <a:off x="1596000" y="5587299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Kr.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028B01-09C8-4384-AAC3-E12599B10E06}"/>
              </a:ext>
            </a:extLst>
          </p:cNvPr>
          <p:cNvSpPr txBox="1"/>
          <p:nvPr/>
        </p:nvSpPr>
        <p:spPr>
          <a:xfrm>
            <a:off x="4836000" y="5587299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Kr.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D7909F6-1E43-46C8-AE1D-907BB3A1EABA}"/>
              </a:ext>
            </a:extLst>
          </p:cNvPr>
          <p:cNvSpPr txBox="1"/>
          <p:nvPr/>
        </p:nvSpPr>
        <p:spPr>
          <a:xfrm>
            <a:off x="8335395" y="5587299"/>
            <a:ext cx="1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Kr.</a:t>
            </a:r>
          </a:p>
        </p:txBody>
      </p:sp>
    </p:spTree>
    <p:extLst>
      <p:ext uri="{BB962C8B-B14F-4D97-AF65-F5344CB8AC3E}">
        <p14:creationId xmlns:p14="http://schemas.microsoft.com/office/powerpoint/2010/main" val="28678202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58"/>
            <a:ext cx="12192000" cy="114300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Umweltkonferenz: 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Wissenschaft zeigt: Wir verbrauchen zu viele Ressourcen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5993"/>
            <a:ext cx="1152128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Papier ist ein nachwachsender Rohstoff.</a:t>
            </a: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 Minute wächst im Planspiel 1 DIN A4-Papier nach.</a:t>
            </a: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Es kann ein Papier pro Minute verbraucht werden, ohne dass Natur auf Dauer „übernutzt“(= zerstört) wird.</a:t>
            </a: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Problem: Flugzeuge verbrauchen viel Ressourcen: Flugzeug = 0,5 Papier in der Produktion, 0,5 Papier im Verbrauch, mit Filzstift nicht recyclebar. </a:t>
            </a: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7784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3208" y="2118691"/>
            <a:ext cx="2242830" cy="112141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E05C4434-6820-48A2-91B6-BB7D1499D559}"/>
              </a:ext>
            </a:extLst>
          </p:cNvPr>
          <p:cNvSpPr txBox="1"/>
          <p:nvPr/>
        </p:nvSpPr>
        <p:spPr>
          <a:xfrm>
            <a:off x="8449040" y="5276393"/>
            <a:ext cx="524827" cy="374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de-DE" sz="2500" b="1" dirty="0">
              <a:latin typeface="Trebuchet MS" panose="020B0603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596039" y="4011661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endParaRPr lang="de-DE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180" y="2215160"/>
            <a:ext cx="2242868" cy="1121434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0" y="3664110"/>
            <a:ext cx="293868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Herstellung </a:t>
            </a: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Verbrauch: </a:t>
            </a:r>
          </a:p>
          <a:p>
            <a:pPr algn="ctr"/>
            <a:r>
              <a:rPr lang="de-DE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X 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DIN A4 </a:t>
            </a: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 Min. </a:t>
            </a: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5" name="Gerade Verbindung mit Pfeil 34"/>
          <p:cNvCxnSpPr>
            <a:cxnSpLocks/>
            <a:endCxn id="23" idx="1"/>
          </p:cNvCxnSpPr>
          <p:nvPr/>
        </p:nvCxnSpPr>
        <p:spPr>
          <a:xfrm>
            <a:off x="3082284" y="2775877"/>
            <a:ext cx="1789580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cxnSpLocks/>
            <a:stCxn id="23" idx="3"/>
          </p:cNvCxnSpPr>
          <p:nvPr/>
        </p:nvCxnSpPr>
        <p:spPr>
          <a:xfrm>
            <a:off x="7114732" y="2775877"/>
            <a:ext cx="1725739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cxnSpLocks/>
          </p:cNvCxnSpPr>
          <p:nvPr/>
        </p:nvCxnSpPr>
        <p:spPr>
          <a:xfrm>
            <a:off x="8743329" y="3321376"/>
            <a:ext cx="0" cy="349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cxnSpLocks/>
          </p:cNvCxnSpPr>
          <p:nvPr/>
        </p:nvCxnSpPr>
        <p:spPr>
          <a:xfrm>
            <a:off x="2925008" y="3336594"/>
            <a:ext cx="0" cy="3493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6297DF4E-A974-4448-984E-FFDB1A6A4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1864" y="2215160"/>
            <a:ext cx="2242868" cy="112143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750B65C-C74D-4982-84D3-9D1B0B2853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72077">
            <a:off x="9206711" y="1954732"/>
            <a:ext cx="2242868" cy="112143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833D47F-573F-4688-B52A-B2E8E73ED47A}"/>
              </a:ext>
            </a:extLst>
          </p:cNvPr>
          <p:cNvSpPr/>
          <p:nvPr/>
        </p:nvSpPr>
        <p:spPr>
          <a:xfrm>
            <a:off x="1030238" y="2299725"/>
            <a:ext cx="864003" cy="91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2884" y="1329949"/>
            <a:ext cx="2074592" cy="207459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AFEB54-0E1E-4A50-B543-7E9ED4E05DB3}"/>
              </a:ext>
            </a:extLst>
          </p:cNvPr>
          <p:cNvSpPr/>
          <p:nvPr/>
        </p:nvSpPr>
        <p:spPr>
          <a:xfrm>
            <a:off x="2733887" y="4725144"/>
            <a:ext cx="44716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dditionszeichen 5">
            <a:extLst>
              <a:ext uri="{FF2B5EF4-FFF2-40B4-BE49-F238E27FC236}">
                <a16:creationId xmlns:a16="http://schemas.microsoft.com/office/drawing/2014/main" id="{1430B089-A750-4ACC-ACB3-E323FA291B30}"/>
              </a:ext>
            </a:extLst>
          </p:cNvPr>
          <p:cNvSpPr>
            <a:spLocks noChangeAspect="1"/>
          </p:cNvSpPr>
          <p:nvPr/>
        </p:nvSpPr>
        <p:spPr>
          <a:xfrm>
            <a:off x="2711624" y="4860940"/>
            <a:ext cx="456243" cy="457828"/>
          </a:xfrm>
          <a:prstGeom prst="mathPlus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20A8F26-A2D3-45A2-9B55-83766C1FD0F2}"/>
              </a:ext>
            </a:extLst>
          </p:cNvPr>
          <p:cNvSpPr/>
          <p:nvPr/>
        </p:nvSpPr>
        <p:spPr>
          <a:xfrm>
            <a:off x="2927647" y="3659688"/>
            <a:ext cx="314775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Nutzung</a:t>
            </a: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Verbrauch: </a:t>
            </a:r>
          </a:p>
          <a:p>
            <a:pPr algn="ctr"/>
            <a:r>
              <a:rPr lang="de-DE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X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A4 </a:t>
            </a: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 Min. </a:t>
            </a: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2A5EBEC-6087-44F6-B662-93F3CDD0BA5D}"/>
              </a:ext>
            </a:extLst>
          </p:cNvPr>
          <p:cNvSpPr/>
          <p:nvPr/>
        </p:nvSpPr>
        <p:spPr>
          <a:xfrm>
            <a:off x="6098640" y="3658352"/>
            <a:ext cx="26616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Gesamt:</a:t>
            </a:r>
          </a:p>
          <a:p>
            <a:pPr algn="ctr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Verbrauch:</a:t>
            </a:r>
          </a:p>
          <a:p>
            <a:pPr algn="ctr"/>
            <a:r>
              <a:rPr lang="de-DE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X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DIN A4 </a:t>
            </a: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 Min. </a:t>
            </a: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EA9156C-4614-402F-BAB6-44A96C66EE4B}"/>
              </a:ext>
            </a:extLst>
          </p:cNvPr>
          <p:cNvCxnSpPr>
            <a:cxnSpLocks/>
          </p:cNvCxnSpPr>
          <p:nvPr/>
        </p:nvCxnSpPr>
        <p:spPr>
          <a:xfrm flipH="1">
            <a:off x="6096000" y="3336594"/>
            <a:ext cx="0" cy="3493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D542B729-62CF-4FE7-8AD6-050D367D1270}"/>
              </a:ext>
            </a:extLst>
          </p:cNvPr>
          <p:cNvSpPr/>
          <p:nvPr/>
        </p:nvSpPr>
        <p:spPr>
          <a:xfrm>
            <a:off x="5807968" y="4725144"/>
            <a:ext cx="44716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 7">
            <a:extLst>
              <a:ext uri="{FF2B5EF4-FFF2-40B4-BE49-F238E27FC236}">
                <a16:creationId xmlns:a16="http://schemas.microsoft.com/office/drawing/2014/main" id="{B9F9E933-8539-4F82-ABC2-162852EC1DE6}"/>
              </a:ext>
            </a:extLst>
          </p:cNvPr>
          <p:cNvSpPr/>
          <p:nvPr/>
        </p:nvSpPr>
        <p:spPr>
          <a:xfrm>
            <a:off x="5862452" y="4860940"/>
            <a:ext cx="499023" cy="43190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4BD5577-5EDC-4737-B8DB-D41BAB355972}"/>
              </a:ext>
            </a:extLst>
          </p:cNvPr>
          <p:cNvSpPr/>
          <p:nvPr/>
        </p:nvSpPr>
        <p:spPr>
          <a:xfrm>
            <a:off x="8780895" y="3660089"/>
            <a:ext cx="3435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Entsorgung:</a:t>
            </a:r>
          </a:p>
          <a:p>
            <a:pPr algn="ctr"/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Zahl recycelter Waren: </a:t>
            </a:r>
            <a:r>
              <a:rPr lang="de-DE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X</a:t>
            </a: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69915A-CB7D-4D1B-BB2D-3F3D6BC9DAE9}"/>
              </a:ext>
            </a:extLst>
          </p:cNvPr>
          <p:cNvSpPr txBox="1">
            <a:spLocks/>
          </p:cNvSpPr>
          <p:nvPr/>
        </p:nvSpPr>
        <p:spPr>
          <a:xfrm>
            <a:off x="0" y="23445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Umweltkonferenz: Ökobilanz im Planspiel</a:t>
            </a:r>
            <a:endParaRPr lang="de-DE" sz="3200" i="1" u="sng" dirty="0"/>
          </a:p>
        </p:txBody>
      </p:sp>
    </p:spTree>
    <p:extLst>
      <p:ext uri="{BB962C8B-B14F-4D97-AF65-F5344CB8AC3E}">
        <p14:creationId xmlns:p14="http://schemas.microsoft.com/office/powerpoint/2010/main" val="135351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58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Umweltkonferenz: 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Umweltverbände fordern ökologische Produktion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73381"/>
            <a:ext cx="11521280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Konkrete Forderungen: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100% Recyclingfähigkeit der Waren: Waren mit Bleistiften statt Filzstiften bearbeiten.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Waren aus recyceltem Papier herstellen.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Waren herstellen, die weniger Ressourcen verbrauchen:</a:t>
            </a:r>
          </a:p>
          <a:p>
            <a:pPr marL="1314450" lvl="2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 Flugzeug verbraucht während Nutzung 0,5 Papier</a:t>
            </a:r>
          </a:p>
          <a:p>
            <a:pPr marL="1314450" lvl="2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 Schiff verbraucht während Nutzung 0,2 Papier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Weniger Waren herstellen: Maximal 1 Schiff in 10 Minuten.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065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783357"/>
            <a:ext cx="11521280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Argumente:</a:t>
            </a:r>
          </a:p>
          <a:p>
            <a:pPr marL="914400" lvl="1" indent="-514350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Umstellung ist aufwendig und teuer.</a:t>
            </a:r>
          </a:p>
          <a:p>
            <a:pPr marL="914400" lvl="1" indent="-514350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Wer auf ökologische Produktion umstellt, wird Nachteile durch </a:t>
            </a:r>
            <a:r>
              <a:rPr lang="de-DE" sz="2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un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-ökologische Unternehmen aus In- und Ausland erleiden.</a:t>
            </a:r>
          </a:p>
          <a:p>
            <a:pPr marL="914400" lvl="1" indent="-514350">
              <a:spcBef>
                <a:spcPts val="1200"/>
              </a:spcBef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Wenn Menschen Öko-Produkte wichtig sind, müssen sie als Konsument*innen bereit sein mehr dafür zu zahlen: Abstimmung an der Kasse!</a:t>
            </a:r>
          </a:p>
          <a:p>
            <a:pPr marL="0" indent="0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F61102-7D3E-4966-84D4-EA5A098B6B85}"/>
              </a:ext>
            </a:extLst>
          </p:cNvPr>
          <p:cNvSpPr txBox="1">
            <a:spLocks/>
          </p:cNvSpPr>
          <p:nvPr/>
        </p:nvSpPr>
        <p:spPr>
          <a:xfrm>
            <a:off x="0" y="23445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Umweltkonferenz: 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Unternehmensverbände warnen: </a:t>
            </a:r>
          </a:p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Nachteile durch Öko-Produktion!</a:t>
            </a:r>
          </a:p>
        </p:txBody>
      </p:sp>
    </p:spTree>
    <p:extLst>
      <p:ext uri="{BB962C8B-B14F-4D97-AF65-F5344CB8AC3E}">
        <p14:creationId xmlns:p14="http://schemas.microsoft.com/office/powerpoint/2010/main" val="26221806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58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5 Minuten Besprechungszeit im Unternehmen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23318"/>
            <a:ext cx="11521280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Alle können mitreden/Ideen einbringen. </a:t>
            </a:r>
          </a:p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Am Ende entscheidet die Geschäftsführung, was gemacht wird!</a:t>
            </a:r>
          </a:p>
          <a:p>
            <a:pPr marL="0" indent="0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/>
            <a:endParaRPr lang="de-DE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869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35914"/>
            <a:ext cx="8229600" cy="4584564"/>
          </a:xfrm>
        </p:spPr>
        <p:txBody>
          <a:bodyPr>
            <a:normAutofit/>
          </a:bodyPr>
          <a:lstStyle/>
          <a:p>
            <a:r>
              <a:rPr lang="de-DE" sz="7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Ende des Planspiels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8896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Auswertung Planspiel: 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kapitalistische Produktion als Bild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7613"/>
            <a:ext cx="1152128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Arrangiert aus Bildchen, </a:t>
            </a:r>
            <a:r>
              <a:rPr lang="de-DE" sz="26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Flipchartpapier</a:t>
            </a: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und Kreppklebeband ein Bild, in dem gezeigt wird, wie kapitalistische Produktion organisiert ist. Nutzt Pfeile und „€“-Zeichen, um den Fluss von Produktion einerseits und Geld andererseits zu zeigen.</a:t>
            </a:r>
          </a:p>
        </p:txBody>
      </p:sp>
    </p:spTree>
    <p:extLst>
      <p:ext uri="{BB962C8B-B14F-4D97-AF65-F5344CB8AC3E}">
        <p14:creationId xmlns:p14="http://schemas.microsoft.com/office/powerpoint/2010/main" val="91250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690D49B-3C13-4FBC-9AD9-93AC68A0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12191999" cy="913250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Wie kann Wirtschaft umweltfreundlich werden?</a:t>
            </a:r>
            <a:endParaRPr lang="de-DE" i="1" u="sng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05C4434-6820-48A2-91B6-BB7D1499D559}"/>
              </a:ext>
            </a:extLst>
          </p:cNvPr>
          <p:cNvSpPr txBox="1"/>
          <p:nvPr/>
        </p:nvSpPr>
        <p:spPr>
          <a:xfrm>
            <a:off x="8449040" y="5276393"/>
            <a:ext cx="524827" cy="374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de-DE" sz="2500" b="1" dirty="0">
              <a:latin typeface="Trebuchet MS" panose="020B0603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596039" y="4011661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endParaRPr lang="de-DE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19336" y="980728"/>
            <a:ext cx="12072664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Ideensammlung zur Frage: Wie kann die Wirtschaft dazu gebracht werden kann, umweltfreundlich zu funktionieren? (Murmelrunde zu zweit)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L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Entwickelt Lösungsansätze an einem Beispiel: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Thema aussuchen: Was ist das ökologische Problem? 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Mit welchen Maßnahmen könnten Unternehmen das Problem lösen/verringern?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Warum setzen die Unternehmen diesen Lösungsansatz nicht um? 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Wer könnte die Unternehmen dazu bringen, diesen Lösungsansatz umzusetzen?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Mit welchen Maßnahmen könnten die Unternehmen dazu gebracht werden?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Aus welchen Gründen wurden diese Maßnahmen nicht schon ergriffen – was verhindert ihre Umsetzung?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1200"/>
              </a:spcBef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1200"/>
              </a:spcBef>
              <a:buAutoNum type="arabicParenR"/>
            </a:pPr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Was ist ein Planspiel?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17613"/>
            <a:ext cx="11521280" cy="4525963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Ein Planspiel ist ein großes Rollenspiel.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Grundlage ist eine ausgedachte Situation mit wahrem Hintergrund.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Das Planspiel gibt Regeln und Rollen vor.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Die Teilnehmer*innen schlüpfen in verschiedene Rollen und versuchen ihre Ziele zu erreichen.</a:t>
            </a:r>
          </a:p>
          <a:p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Nach dem Ende des Planspiels wird gemeinsam ausgewertet.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6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Thema des Planspiels</a:t>
            </a:r>
            <a:b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de-DE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96752"/>
            <a:ext cx="11521280" cy="5400601"/>
          </a:xfrm>
        </p:spPr>
        <p:txBody>
          <a:bodyPr>
            <a:noAutofit/>
          </a:bodyPr>
          <a:lstStyle/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Wie funktioniert Kapitalismus?</a:t>
            </a:r>
          </a:p>
          <a:p>
            <a:endParaRPr lang="de-DE" sz="2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Warum ist Kapitalismus nicht ökologischer – warum werden in unserem Wirtschaftssystem die Natur und natürliche Ressourcen viel mehr genutzt und zerstört, als sie nachwachsen können?</a:t>
            </a: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E93140-AB14-4AFA-9EF5-B4A3C4F6C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5902" y="5032461"/>
            <a:ext cx="2242830" cy="11214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1EF6CD-E501-4E41-907F-E1AC50B1D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654" y="5128930"/>
            <a:ext cx="2242868" cy="1121434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88198D-93A3-47F0-87C3-7254E58CF5B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23758" y="5689647"/>
            <a:ext cx="1789580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E2EFC57-0311-4B8B-9D8A-D02A602FDB9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156206" y="5689647"/>
            <a:ext cx="1725739" cy="0"/>
          </a:xfrm>
          <a:prstGeom prst="straightConnector1">
            <a:avLst/>
          </a:prstGeom>
          <a:ln w="7302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2E50251-F0AC-4D00-A0B0-FFEB00AC6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3338" y="5128930"/>
            <a:ext cx="2242868" cy="11214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3916D8-E5B6-4522-8B80-7F38C159C3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72077">
            <a:off x="9599405" y="4868502"/>
            <a:ext cx="2242868" cy="11214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53DC01-CC2D-4824-9047-06ED7F74D8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4358" y="4243719"/>
            <a:ext cx="2074592" cy="20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35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35360" y="1700172"/>
            <a:ext cx="11521280" cy="482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Mehrere Unternehmen produzieren Papierflugzeuge oder -schiffe.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Dafür gründen Unternehmer*innen mehrere Firmen, stellen Arbeiter*innen an und produzieren mit Hilfe von Papier, Scheren und Stiften Papierprodukte.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Die Papierprodukte werden auf dem Markt verkauft – so erzeugen die Unternehmen Einnahmen für die Bezahlung des Lohns, neuer Rohstoffe und die Schaffung von Profit.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8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Inhalt des Planspiels: Flugzeug-/Schiffsproduktion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01829"/>
            <a:ext cx="8786874" cy="4525963"/>
          </a:xfrm>
        </p:spPr>
        <p:txBody>
          <a:bodyPr>
            <a:normAutofit/>
          </a:bodyPr>
          <a:lstStyle/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5360" y="5102748"/>
            <a:ext cx="10070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			 Währung: Kronen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		    1 Krone =			    10 Kronen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760" y="5556113"/>
            <a:ext cx="1332148" cy="13321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DD6158-4CC5-4B06-BF25-1C6B124A5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896200" y="5517232"/>
            <a:ext cx="1332148" cy="1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6814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1: Unternehmer*innen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91269"/>
            <a:ext cx="928903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Im Planspiel gibt es zwei Unternehmen.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Zwei Unternehmer*innen leiten zusammen jeweils ein Unternehmen, das Papierflugzeuge produziert.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besitzen Fabriken (Tisch), Werkzeuge/Maschinen (Stifte, Scheren etc.), Rohstoffe (Papier) und Startkapital (40 Kr.).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stellen Arbeiter*innen an und leiten die Produktion.</a:t>
            </a:r>
          </a:p>
          <a:p>
            <a:pPr>
              <a:spcBef>
                <a:spcPts val="600"/>
              </a:spcBef>
            </a:pPr>
            <a:r>
              <a:rPr lang="de-DE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Ziele: </a:t>
            </a:r>
          </a:p>
          <a:p>
            <a:pPr lvl="1"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mit ihrem Unternehmen reich werden</a:t>
            </a:r>
          </a:p>
          <a:p>
            <a:pPr lvl="1"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möglichst erfolgreiche Unternehmen zu leiten, die sich am Markt behaupten</a:t>
            </a: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am Spielende soll aus Startkapital höchstmöglicher Gewinn entstanden sein</a:t>
            </a: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7746A-7FFE-404A-A509-E15632F5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336" y="188640"/>
            <a:ext cx="3238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76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6814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2: Arbeiter*innen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95325"/>
            <a:ext cx="928903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Die Arbeiter*innen sind auf der Suche nach einem guten Job.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Sie wollen eine möglichst sichere Anstellung und hohe Löhne, um sich ein gutes Leben leisten zu können.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Aktueller Lohn ist 1 Krone pro Monat (= 7 Minuten).</a:t>
            </a:r>
          </a:p>
          <a:p>
            <a:pPr>
              <a:spcBef>
                <a:spcPts val="60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Löhne können sich ändern …</a:t>
            </a: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7746A-7FFE-404A-A509-E15632F5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336" y="192360"/>
            <a:ext cx="3238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61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480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Das Produkt: Papierflieger/Papierschiffe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31699"/>
            <a:ext cx="11521280" cy="4525963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Unternehmen stellen Papierflieger oder Papierschiffe her: Papiere falten, bemalen und am Markt verkaufen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Modelle von Papierfliegern liegen beim Markt.</a:t>
            </a:r>
          </a:p>
          <a:p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Nur gute Qualität (gut gefaltete Produkte) wird angenommen!</a:t>
            </a:r>
          </a:p>
          <a:p>
            <a:pPr marL="514350" indent="-514350">
              <a:buNone/>
            </a:pP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5013176"/>
            <a:ext cx="878687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495600" y="3486423"/>
            <a:ext cx="3122960" cy="3122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4B1D2D-63B7-48ED-AD31-B4F379E96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285360" y="4267163"/>
            <a:ext cx="3122960" cy="15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13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Rolle 3: Der Markt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84785"/>
            <a:ext cx="115212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Der Markt legt Preise für Rohstoffe und Produkte fest.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Je nach Angebot und Nachfrage können Preise schwanken!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Produkte können weiterentwickelt und am Markt ausprobiert werden.</a:t>
            </a:r>
          </a:p>
          <a:p>
            <a:pPr marL="514350" indent="-514350"/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Die Markttafel zeigt aktuelle Preise.</a:t>
            </a:r>
          </a:p>
          <a:p>
            <a:pPr marL="0" indent="0">
              <a:buNone/>
            </a:pPr>
            <a:endParaRPr lang="de-DE" sz="2600" dirty="0">
              <a:solidFill>
                <a:srgbClr val="002060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600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 Wichtig: Der Markt verhandelt nicht!!</a:t>
            </a:r>
          </a:p>
          <a:p>
            <a:pPr marL="514350" indent="-514350">
              <a:buNone/>
            </a:pPr>
            <a:endParaRPr lang="de-DE" sz="2800" dirty="0">
              <a:solidFill>
                <a:srgbClr val="002060"/>
              </a:solidFill>
            </a:endParaRPr>
          </a:p>
          <a:p>
            <a:pPr marL="514350" indent="-514350"/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206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58"/>
            <a:ext cx="12192000" cy="11430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Planspiel: Produktionsphase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23318"/>
            <a:ext cx="11521280" cy="4525963"/>
          </a:xfrm>
        </p:spPr>
        <p:txBody>
          <a:bodyPr>
            <a:noAutofit/>
          </a:bodyPr>
          <a:lstStyle/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Produktion findet im Monatsrhythmus statt (ein Monat = ca. 7 Minuten).</a:t>
            </a:r>
          </a:p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Arbeiter*innen produzieren Waren.</a:t>
            </a:r>
          </a:p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Die Unternehmer*innen organisieren Produktion, kaufen Material, verkaufen Waren am Markt.</a:t>
            </a:r>
          </a:p>
          <a:p>
            <a:pPr marL="514350" indent="-514350"/>
            <a:r>
              <a:rPr lang="de-DE" sz="2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Am Monatsende (Glocke) zahlen die Unternehmer*innen Lohn an die Arbeiter*innen.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7528" y="4921476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013485" y="4823542"/>
            <a:ext cx="9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2144" y="473891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24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1045</Words>
  <Application>Microsoft Office PowerPoint</Application>
  <PresentationFormat>Breitbild</PresentationFormat>
  <Paragraphs>172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 ExtraBold</vt:lpstr>
      <vt:lpstr>Open Sans SemiBold</vt:lpstr>
      <vt:lpstr>Trebuchet MS</vt:lpstr>
      <vt:lpstr>Wingdings</vt:lpstr>
      <vt:lpstr>Office Theme</vt:lpstr>
      <vt:lpstr>PLANSPIEL KAPITALISMUS UND NATUR:  Was hat unser Wirtschaftssystem mit Umweltzerstörung zu tun? </vt:lpstr>
      <vt:lpstr>Was ist ein Planspiel?</vt:lpstr>
      <vt:lpstr>Thema des Planspiels </vt:lpstr>
      <vt:lpstr>Inhalt des Planspiels: Flugzeug-/Schiffsproduktion</vt:lpstr>
      <vt:lpstr>Rolle 1: Unternehmer*innen</vt:lpstr>
      <vt:lpstr>Rolle 2: Arbeiter*innen</vt:lpstr>
      <vt:lpstr>Das Produkt: Papierflieger/Papierschiffe</vt:lpstr>
      <vt:lpstr>Rolle 3: Der Markt</vt:lpstr>
      <vt:lpstr>Planspiel: Produktionsphase</vt:lpstr>
      <vt:lpstr>Infowand zum Planspiel</vt:lpstr>
      <vt:lpstr>Umweltkonferenz:  Wissenschaft zeigt: Wir verbrauchen zu viele Ressourcen</vt:lpstr>
      <vt:lpstr>PowerPoint-Präsentation</vt:lpstr>
      <vt:lpstr>Umweltkonferenz:  Umweltverbände fordern ökologische Produktion</vt:lpstr>
      <vt:lpstr>PowerPoint-Präsentation</vt:lpstr>
      <vt:lpstr>5 Minuten Besprechungszeit im Unternehmen</vt:lpstr>
      <vt:lpstr>Ende des Planspiels</vt:lpstr>
      <vt:lpstr>Auswertung Planspiel:  kapitalistische Produktion als Bild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</dc:creator>
  <cp:lastModifiedBy>Christoph</cp:lastModifiedBy>
  <cp:revision>1917</cp:revision>
  <cp:lastPrinted>2022-11-28T09:05:56Z</cp:lastPrinted>
  <dcterms:created xsi:type="dcterms:W3CDTF">2010-02-24T14:35:26Z</dcterms:created>
  <dcterms:modified xsi:type="dcterms:W3CDTF">2023-01-11T12:48:14Z</dcterms:modified>
</cp:coreProperties>
</file>