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576" r:id="rId3"/>
    <p:sldId id="257" r:id="rId4"/>
    <p:sldId id="258" r:id="rId5"/>
    <p:sldId id="536" r:id="rId6"/>
    <p:sldId id="571" r:id="rId7"/>
    <p:sldId id="538" r:id="rId8"/>
    <p:sldId id="518" r:id="rId9"/>
    <p:sldId id="541" r:id="rId10"/>
    <p:sldId id="572" r:id="rId11"/>
    <p:sldId id="263" r:id="rId12"/>
    <p:sldId id="591" r:id="rId13"/>
    <p:sldId id="570" r:id="rId14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75" autoAdjust="0"/>
    <p:restoredTop sz="94660"/>
  </p:normalViewPr>
  <p:slideViewPr>
    <p:cSldViewPr>
      <p:cViewPr varScale="1">
        <p:scale>
          <a:sx n="85" d="100"/>
          <a:sy n="85" d="100"/>
        </p:scale>
        <p:origin x="24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623DF-271E-4935-BA19-204F9280DAD1}" type="datetimeFigureOut">
              <a:rPr lang="de-DE" smtClean="0"/>
              <a:t>11.01.2023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837B-53F9-4541-9FB5-182FF2DAE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31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5456-E4CB-478C-A1EB-43B685B38E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8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92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5456-E4CB-478C-A1EB-43B685B38E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9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DB584-DC83-430C-B7F3-5A5892B6A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29000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B91633-5D31-42B5-8B01-06E27A0D8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737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75C8-2715-48F1-9D69-81126DE46BD0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1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5010-DDEF-4E08-A2FF-043719E8A791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71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C23F-8F70-4527-9CE2-D2F105556CEB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99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A8CC-B737-4C22-A778-CFCDE6612968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19D6-2BF7-4828-A6B8-CD94F19445A9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36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DE20-5083-45D6-81B1-F0D611E57649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15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C712-DAAE-4E4F-BE8A-38E08AA36396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89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7B2A-8604-429E-951E-991D7B7362B0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16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7B9B-0985-4142-9DB7-F1DE1F7B921F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66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DDBC-0E60-40B5-BD7C-B25569AA8A39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19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84C-7B42-458A-AC83-AE6A92507462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7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C8032-6F93-4EA7-BA8F-B46C5F30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746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20C3-3257-47B8-A6DD-1488E72CDE39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94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4DC93D8-1996-420B-991F-31575885C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484"/>
            <a:ext cx="12192000" cy="1359555"/>
          </a:xfrm>
        </p:spPr>
        <p:txBody>
          <a:bodyPr>
            <a:normAutofit fontScale="90000"/>
          </a:bodyPr>
          <a:lstStyle/>
          <a:p>
            <a:r>
              <a:rPr lang="de-DE" sz="5000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PLANSPIEL KAPITALISMUS UND CARE: </a:t>
            </a:r>
            <a:br>
              <a:rPr lang="de-DE" sz="5000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de-DE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Welche Rolle spielt Sorgearbeit in unserem Wirtschaftssystem?</a:t>
            </a:r>
            <a:br>
              <a:rPr lang="de-DE" sz="5000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endParaRPr lang="de-DE" sz="3400" b="1" dirty="0">
              <a:solidFill>
                <a:srgbClr val="C83C2C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2DA5A-B8C4-4C24-B180-9C89A25BDE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FBC8C5-3A69-409F-A4A5-9AF5C2C49D5A}"/>
              </a:ext>
            </a:extLst>
          </p:cNvPr>
          <p:cNvSpPr txBox="1"/>
          <p:nvPr/>
        </p:nvSpPr>
        <p:spPr>
          <a:xfrm>
            <a:off x="-25080" y="5247436"/>
            <a:ext cx="121697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1" i="0" u="none" strike="noStrike" kern="1200" cap="none" spc="0" normalizeH="0" baseline="0" noProof="0" dirty="0">
                <a:ln>
                  <a:noFill/>
                </a:ln>
                <a:solidFill>
                  <a:srgbClr val="C83C2C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Ort, Veranstalter*in, Datum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DBFC65-D40B-44F7-AAE5-0CF320A80E1F}"/>
              </a:ext>
            </a:extLst>
          </p:cNvPr>
          <p:cNvSpPr txBox="1"/>
          <p:nvPr/>
        </p:nvSpPr>
        <p:spPr>
          <a:xfrm>
            <a:off x="33372" y="6167478"/>
            <a:ext cx="1216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C83C2C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Referent*in: X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68F171-4BE6-4FFF-8B39-D132DDB03497}"/>
              </a:ext>
            </a:extLst>
          </p:cNvPr>
          <p:cNvGrpSpPr>
            <a:grpSpLocks noChangeAspect="1"/>
          </p:cNvGrpSpPr>
          <p:nvPr/>
        </p:nvGrpSpPr>
        <p:grpSpPr>
          <a:xfrm>
            <a:off x="52750" y="2272945"/>
            <a:ext cx="12453235" cy="3100197"/>
            <a:chOff x="-2384022" y="1548153"/>
            <a:chExt cx="15681467" cy="390385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1CFD3A6-CA1A-493C-BE32-41996DEC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54889" y="1709451"/>
              <a:ext cx="3742556" cy="3742556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3440F14-CD48-4F2C-B1E7-6B60CE82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27871" y="1648484"/>
              <a:ext cx="1871278" cy="374255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38141B0-A99D-4A7F-A372-680C301F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25810" y="1662427"/>
              <a:ext cx="1871278" cy="374255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FCBBF3A-87B7-4B1D-9E7A-F5A952E85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2384022" y="2525806"/>
              <a:ext cx="2493272" cy="2493271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E32556A1-72ED-4190-B0EF-DA782B1C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5085" y="1630306"/>
              <a:ext cx="1871278" cy="3742554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2C1520F-CA1F-4549-8CBD-08779C48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83612" y="1548153"/>
              <a:ext cx="1871277" cy="3742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0383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0C126-D973-4B13-8E21-DB00213AC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086677"/>
          </a:xfrm>
        </p:spPr>
        <p:txBody>
          <a:bodyPr>
            <a:normAutofit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Rollenverteilung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0EA3D4B5-A562-4351-A996-14B2FCE07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269000"/>
            <a:ext cx="9720000" cy="3988800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Flugzeugproduktion: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Unternehmer*innen (Einkommen: je nach Profit)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Arbeiter*innen (Lohn: 5 Kronen)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Familienzentrum: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Leitung (Lohn: 6 Kronen)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Arbeiter*innen (Lohn 4 Kronen)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Zu Hause: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Unbezahlte Care-Arbeiter*innen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2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545047" y="2128355"/>
            <a:ext cx="671402" cy="1342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0"/>
            <a:ext cx="12144672" cy="720080"/>
          </a:xfrm>
        </p:spPr>
        <p:txBody>
          <a:bodyPr>
            <a:noAutofit/>
          </a:bodyPr>
          <a:lstStyle/>
          <a:p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Infowand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zum Planspiel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2064" y="1986045"/>
            <a:ext cx="1621683" cy="162168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779922" y="4994265"/>
            <a:ext cx="1625496" cy="162549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756000" y="2453104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20x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87588EA-E17C-4ABE-966A-A0DC62B082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47360" y="2132854"/>
            <a:ext cx="1384561" cy="138456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E16B0EE4-A133-4120-B79C-902638D33D7B}"/>
              </a:ext>
            </a:extLst>
          </p:cNvPr>
          <p:cNvSpPr txBox="1"/>
          <p:nvPr/>
        </p:nvSpPr>
        <p:spPr>
          <a:xfrm>
            <a:off x="1596000" y="4348438"/>
            <a:ext cx="28343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Flieger </a:t>
            </a:r>
          </a:p>
          <a:p>
            <a:pPr algn="ctr"/>
            <a:r>
              <a:rPr lang="de-DE" sz="23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(Filzstift)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F56FE0D-9620-429E-8843-DD3C6702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52" y="1198535"/>
            <a:ext cx="2184920" cy="720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Währung:</a:t>
            </a:r>
          </a:p>
          <a:p>
            <a:pPr marL="0" indent="0" algn="ctr"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59B2E59-B948-402F-AA2C-254CF2C8B3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58598" y="808184"/>
            <a:ext cx="1384561" cy="138456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B83C641-E8E3-416B-ABD1-3CFE846F6F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6414951" y="808184"/>
            <a:ext cx="1384561" cy="1384561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8F80143-941C-40B3-A3BC-6DF2BCC88900}"/>
              </a:ext>
            </a:extLst>
          </p:cNvPr>
          <p:cNvSpPr txBox="1">
            <a:spLocks/>
          </p:cNvSpPr>
          <p:nvPr/>
        </p:nvSpPr>
        <p:spPr>
          <a:xfrm>
            <a:off x="3813094" y="1198535"/>
            <a:ext cx="2184920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1 Krone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4DE00F6-B1BB-4900-B796-4EDABFCDDA9F}"/>
              </a:ext>
            </a:extLst>
          </p:cNvPr>
          <p:cNvSpPr txBox="1">
            <a:spLocks/>
          </p:cNvSpPr>
          <p:nvPr/>
        </p:nvSpPr>
        <p:spPr>
          <a:xfrm>
            <a:off x="7367464" y="1198535"/>
            <a:ext cx="2184920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1 Krone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22C82C1-A895-470A-BBC8-88F4F6B15873}"/>
              </a:ext>
            </a:extLst>
          </p:cNvPr>
          <p:cNvSpPr txBox="1"/>
          <p:nvPr/>
        </p:nvSpPr>
        <p:spPr>
          <a:xfrm>
            <a:off x="5739287" y="2472735"/>
            <a:ext cx="154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20 Kr.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8151E3F1-504E-4A9E-BDC6-786A30E6B6F5}"/>
              </a:ext>
            </a:extLst>
          </p:cNvPr>
          <p:cNvSpPr txBox="1"/>
          <p:nvPr/>
        </p:nvSpPr>
        <p:spPr>
          <a:xfrm>
            <a:off x="8022139" y="2456804"/>
            <a:ext cx="170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20 Kr.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2221B9D-40D1-49F2-AA3F-C3A882533424}"/>
              </a:ext>
            </a:extLst>
          </p:cNvPr>
          <p:cNvSpPr txBox="1"/>
          <p:nvPr/>
        </p:nvSpPr>
        <p:spPr>
          <a:xfrm>
            <a:off x="10319070" y="242566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20 Kr.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75F75AB-13F8-4261-8236-7BFCC72CBB07}"/>
              </a:ext>
            </a:extLst>
          </p:cNvPr>
          <p:cNvSpPr txBox="1">
            <a:spLocks/>
          </p:cNvSpPr>
          <p:nvPr/>
        </p:nvSpPr>
        <p:spPr>
          <a:xfrm>
            <a:off x="7356000" y="5229000"/>
            <a:ext cx="2781824" cy="97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Monat/ Spielrunde: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999FECF-F09E-4500-B939-E29B7E8F7D5B}"/>
              </a:ext>
            </a:extLst>
          </p:cNvPr>
          <p:cNvSpPr txBox="1"/>
          <p:nvPr/>
        </p:nvSpPr>
        <p:spPr>
          <a:xfrm>
            <a:off x="3142879" y="5530818"/>
            <a:ext cx="154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</a:t>
            </a:r>
            <a:r>
              <a:rPr lang="de-DE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5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Kr.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6088D9FE-47A0-47E6-8243-43DDB7215B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606" y="1987317"/>
            <a:ext cx="1621683" cy="1621683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193FE4E-1374-40B5-9AA7-C837274F9809}"/>
              </a:ext>
            </a:extLst>
          </p:cNvPr>
          <p:cNvSpPr txBox="1"/>
          <p:nvPr/>
        </p:nvSpPr>
        <p:spPr>
          <a:xfrm>
            <a:off x="227908" y="2454376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1x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DB21D0C-8671-464D-BB83-D4BAF7B0F682}"/>
              </a:ext>
            </a:extLst>
          </p:cNvPr>
          <p:cNvSpPr txBox="1"/>
          <p:nvPr/>
        </p:nvSpPr>
        <p:spPr>
          <a:xfrm>
            <a:off x="1939829" y="2474007"/>
            <a:ext cx="154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1 Kr.</a:t>
            </a:r>
          </a:p>
        </p:txBody>
      </p:sp>
    </p:spTree>
    <p:extLst>
      <p:ext uri="{BB962C8B-B14F-4D97-AF65-F5344CB8AC3E}">
        <p14:creationId xmlns:p14="http://schemas.microsoft.com/office/powerpoint/2010/main" val="28678202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1143000"/>
          </a:xfrm>
        </p:spPr>
        <p:txBody>
          <a:bodyPr>
            <a:normAutofit/>
          </a:bodyPr>
          <a:lstStyle/>
          <a:p>
            <a:r>
              <a:rPr lang="de-DE" sz="3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Auswertung Planspiel: </a:t>
            </a:r>
            <a:br>
              <a:rPr lang="de-DE" sz="3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3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das Planspiel als 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17613"/>
            <a:ext cx="11521280" cy="489138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Arrangiert aus Bildchen, </a:t>
            </a:r>
            <a:r>
              <a:rPr lang="de-DE" sz="2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Flipchartpapier</a:t>
            </a: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und Kreppklebeband ein Bild, in dem gezeigt wird, wie die Arbeit in den verschiedenen Bereichen organisiert ist.  </a:t>
            </a:r>
          </a:p>
          <a:p>
            <a:pPr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Nutzt Pfeile und „€“-Zeichen, um den Fluss von Produktion einerseits und Geld andererseits zu zeigen.</a:t>
            </a:r>
          </a:p>
          <a:p>
            <a:pPr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Haltet stichwortartig fest, was in Eurem Bereich das Ergebnis und was  das Ziel der Arbeit/Produktion ist</a:t>
            </a:r>
          </a:p>
          <a:p>
            <a:pPr lvl="1"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Gruppen 1+2: Kapitalistische Produktion als Bild</a:t>
            </a:r>
          </a:p>
          <a:p>
            <a:pPr lvl="1"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Gruppe 3: Bezahlte Care-Arbeit als Bild</a:t>
            </a:r>
          </a:p>
          <a:p>
            <a:pPr lvl="1"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Gruppe 4: Unbezahlte Care-Arbeit als Bild</a:t>
            </a:r>
          </a:p>
          <a:p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2DA5A-B8C4-4C24-B180-9C89A25BDE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45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5D86C-B394-4E31-B808-1517FBA88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Trebuchet MS" panose="020B0603020202020204" pitchFamily="34" charset="0"/>
              </a:rPr>
              <a:t>WAS IST CARE-ARBEIT?</a:t>
            </a:r>
            <a:endParaRPr lang="de-DE" b="1" dirty="0">
              <a:latin typeface="Trebuchet MS" panose="020B0603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8B9FC8F-D3E7-43A2-B5D0-C01FA0EBC114}"/>
              </a:ext>
            </a:extLst>
          </p:cNvPr>
          <p:cNvSpPr txBox="1"/>
          <p:nvPr/>
        </p:nvSpPr>
        <p:spPr>
          <a:xfrm>
            <a:off x="156000" y="729001"/>
            <a:ext cx="12192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600" dirty="0">
                <a:latin typeface="Trebuchet MS" panose="020B0603020202020204" pitchFamily="34" charset="0"/>
              </a:rPr>
              <a:t>Care-Arbeit umfasst die Tätigkeiten des Sorgens, Pflegens und Sich-Kümmerns. Beispiele für Care-Arbeit: Betreuung und Erziehung von Kindern, Hausarbeit, Pflege bei Krankheit, Behinderung und im Alter und emotionale Arbeit (z.B. Zuwendung, Trost und Unterstützung).</a:t>
            </a:r>
          </a:p>
          <a:p>
            <a:pPr lvl="0"/>
            <a:endParaRPr lang="de-DE" sz="2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D6AB3AB-4A2B-4084-9D7E-F77B59272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38032"/>
              </p:ext>
            </p:extLst>
          </p:nvPr>
        </p:nvGraphicFramePr>
        <p:xfrm>
          <a:off x="301628" y="2459880"/>
          <a:ext cx="1158874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372">
                  <a:extLst>
                    <a:ext uri="{9D8B030D-6E8A-4147-A177-3AD203B41FA5}">
                      <a16:colId xmlns:a16="http://schemas.microsoft.com/office/drawing/2014/main" val="2516688698"/>
                    </a:ext>
                  </a:extLst>
                </a:gridCol>
                <a:gridCol w="5794372">
                  <a:extLst>
                    <a:ext uri="{9D8B030D-6E8A-4147-A177-3AD203B41FA5}">
                      <a16:colId xmlns:a16="http://schemas.microsoft.com/office/drawing/2014/main" val="3753107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600" dirty="0">
                          <a:latin typeface="Trebuchet MS" panose="020B0603020202020204" pitchFamily="34" charset="0"/>
                        </a:rPr>
                        <a:t>Beispiele für geleistete Care-Arbeit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600" dirty="0">
                          <a:latin typeface="Trebuchet MS" panose="020B0603020202020204" pitchFamily="34" charset="0"/>
                        </a:rPr>
                        <a:t>Wer macht‘s? (bezahlt/unbezahlt)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6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39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7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16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6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8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6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6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4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3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8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5D86C-B394-4E31-B808-1517FBA88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THEMA DES PLANSPIELS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F1AEAB-1641-4261-A4B0-76EE74A65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269000"/>
            <a:ext cx="11520000" cy="3988800"/>
          </a:xfrm>
        </p:spPr>
        <p:txBody>
          <a:bodyPr/>
          <a:lstStyle/>
          <a:p>
            <a:pPr marL="342900" lvl="0" indent="-342900" algn="l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600" dirty="0">
                <a:solidFill>
                  <a:srgbClr val="4F81BD">
                    <a:lumMod val="50000"/>
                  </a:srgbClr>
                </a:solidFill>
                <a:latin typeface="Trebuchet MS" panose="020B0603020202020204" pitchFamily="34" charset="0"/>
              </a:rPr>
              <a:t>Wie funktioniert das kapitalistische Wirtschaftssystem?</a:t>
            </a:r>
          </a:p>
          <a:p>
            <a:pPr marL="342900" lvl="0" indent="-342900" algn="l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de-DE" sz="2600" dirty="0">
              <a:solidFill>
                <a:srgbClr val="4F81BD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600" dirty="0">
                <a:solidFill>
                  <a:srgbClr val="4F81BD">
                    <a:lumMod val="50000"/>
                  </a:srgbClr>
                </a:solidFill>
                <a:latin typeface="Trebuchet MS" panose="020B0603020202020204" pitchFamily="34" charset="0"/>
              </a:rPr>
              <a:t>Wie ist Care-Arbeit im Kapitalismus organisiert?</a:t>
            </a:r>
          </a:p>
          <a:p>
            <a:pPr marL="342900" lvl="0" indent="-342900" algn="l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de-DE" sz="2600" dirty="0">
              <a:solidFill>
                <a:srgbClr val="4F81BD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endParaRPr lang="de-DE" sz="2600" dirty="0">
              <a:solidFill>
                <a:srgbClr val="4F81BD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endParaRPr lang="de-DE" sz="2600" dirty="0">
              <a:solidFill>
                <a:srgbClr val="4F81BD">
                  <a:lumMod val="50000"/>
                </a:srgbClr>
              </a:solidFill>
              <a:latin typeface="Trebuchet MS" panose="020B0603020202020204" pitchFamily="34" charset="0"/>
              <a:cs typeface="+mn-cs"/>
            </a:endParaRPr>
          </a:p>
          <a:p>
            <a:endParaRPr lang="de-DE" dirty="0">
              <a:latin typeface="Trebuchet MS" panose="020B0603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539B24D-9C7B-45D8-AA07-CB8E904017CA}"/>
              </a:ext>
            </a:extLst>
          </p:cNvPr>
          <p:cNvGrpSpPr>
            <a:grpSpLocks noChangeAspect="1"/>
          </p:cNvGrpSpPr>
          <p:nvPr/>
        </p:nvGrpSpPr>
        <p:grpSpPr>
          <a:xfrm>
            <a:off x="-24000" y="3609000"/>
            <a:ext cx="12453235" cy="3100197"/>
            <a:chOff x="-2384022" y="1548153"/>
            <a:chExt cx="15681467" cy="390385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2043A16-E287-4E9D-ADF1-9C555EC8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54889" y="1709451"/>
              <a:ext cx="3742556" cy="374255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62CFA47-7597-4DB0-9CDA-4DC9ED118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27871" y="1648484"/>
              <a:ext cx="1871278" cy="374255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1CC449B-98DB-453B-BFF8-40A0679E0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25810" y="1662427"/>
              <a:ext cx="1871278" cy="3742556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04537FB-2955-4159-A009-EF1D054D8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2384022" y="2525806"/>
              <a:ext cx="2493272" cy="249327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D6D3C29-F007-4781-BC81-B1B5E4E3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5085" y="1630306"/>
              <a:ext cx="1871278" cy="374255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C2CADDE-849E-4A44-ADA0-593833D69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83612" y="1548153"/>
              <a:ext cx="1871277" cy="3742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87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0C126-D973-4B13-8E21-DB00213AC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086677"/>
          </a:xfrm>
        </p:spPr>
        <p:txBody>
          <a:bodyPr>
            <a:normAutofit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1) Zu zweit: Verantwortung für sich und zwei Care-Figuren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0EA3D4B5-A562-4351-A996-14B2FCE07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1269000"/>
            <a:ext cx="9540001" cy="3988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Zwei Personen zusammen müssen Care-Arbeit für sich und eine Care-Figur leisten: ein Hühnerei.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Das Ei darf nie ohne Betreuung sein – nie weiter weg als 1 Meter von betreuender Person!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Care-Arbeit: Pro Spielrunde… (7 Min.)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…muss für jede  Person und jedes Ei ein Papierhut gefaltet werden, der zu Beginn der Runde bei der Spielleitung abgegeben werden muss.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…muss mit dem Ei ein Arztbesuch gemacht werden (einmal zum Schuleingang gehen).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 algn="l">
              <a:buAutoNum type="arabicParenR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9B688C-C8FA-4209-82DD-94DBFB4D0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562" y="1600200"/>
            <a:ext cx="3097438" cy="3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0C126-D973-4B13-8E21-DB00213AC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086677"/>
          </a:xfrm>
        </p:spPr>
        <p:txBody>
          <a:bodyPr>
            <a:normAutofit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2) Zu zweit: Verantwortung für sich und eine Care-Figur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0EA3D4B5-A562-4351-A996-14B2FCE07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00" y="1269000"/>
            <a:ext cx="9720001" cy="3988800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Um Papier für Euch und die Care-Figuren kaufen zu können, müsst ihr Geld verdienen: in der Flugzeugproduktion oder im Familienzentrum.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Vor dem Planspiel müsst ihr Euch darüber einigen, wie ihr Care-Arbeit und Geld verdienen organisieren wollt: 	</a:t>
            </a:r>
          </a:p>
          <a:p>
            <a:pPr marL="971550" lvl="1" indent="-514350" algn="l">
              <a:lnSpc>
                <a:spcPct val="100000"/>
              </a:lnSpc>
              <a:spcBef>
                <a:spcPts val="1200"/>
              </a:spcBef>
              <a:buAutoNum type="arabicParenR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Möglichkeit 1: Beide verdienen Geld, Produktion der Papierhüte und Care-Figuren-Betreuung wird übers Familienzentrum geleistet.</a:t>
            </a:r>
          </a:p>
          <a:p>
            <a:pPr marL="971550" lvl="1" indent="-514350" algn="l">
              <a:lnSpc>
                <a:spcPct val="100000"/>
              </a:lnSpc>
              <a:spcBef>
                <a:spcPts val="1200"/>
              </a:spcBef>
              <a:buAutoNum type="arabicParenR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Möglichkeit 2: Eine Person verdient Geld, die andere bleibt zuhause und kümmert sich um die Care-Figuren und Papierhüte.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 algn="l">
              <a:buAutoNum type="arabicParenR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2C9E6C-C84F-4B05-A31A-B63A17525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562" y="1600200"/>
            <a:ext cx="3097438" cy="3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0C126-D973-4B13-8E21-DB00213AC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086677"/>
          </a:xfrm>
        </p:spPr>
        <p:txBody>
          <a:bodyPr>
            <a:normAutofit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Aufgabe: Care-Paare bilden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0EA3D4B5-A562-4351-A996-14B2FCE07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1269000"/>
            <a:ext cx="11445125" cy="3988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Bildet Zweier-Paare.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Schreibt auf euer Ei einen Namen und bemalt es besonders, damit ihr es wiedererkennt.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Einigt Euch darauf, wie ihr im Planspiel Geld verdienen und die Care-Arbeit verteilen wollt.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 algn="l">
              <a:buAutoNum type="arabicParenR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3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1B36D53-A9E6-4573-9969-2611EB8F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411" y="628601"/>
            <a:ext cx="2562363" cy="2562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8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Arbeitsmöglichkeit 1: Flugzeugproduktion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01829"/>
            <a:ext cx="8786874" cy="4525963"/>
          </a:xfrm>
        </p:spPr>
        <p:txBody>
          <a:bodyPr>
            <a:normAutofit/>
          </a:bodyPr>
          <a:lstStyle/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r>
              <a:rPr lang="de-DE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359" y="1052736"/>
            <a:ext cx="8642866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 Unternehmen produziert Papierflugzeuge.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Dafür gründen Unternehmer*innen eine Firma, stellen Arbeiter*innen an und produzieren mit Hilfe von Papier, Scheren und Stiften Papierflieger.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Die Papierflieger werden auf dem Markt verkauft – so </a:t>
            </a:r>
            <a:r>
              <a:rPr kumimoji="0" lang="de-DE" sz="2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produzieren 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die Unternehmen Einnahmen für die Bezahlung des Lohns, neuer Rohstoffe und die Schaffung von Profit.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Unternehmer*innen: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wollen hohe Profite durch erfolgreiche Produktion.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Arbeiter*innen: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wollen sichere Arbeit und guten Lohn.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Üblicher Lohn: 5 Kr.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2DA5A-B8C4-4C24-B180-9C89A25BDE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A312809-4013-440C-A4C0-CBFB53252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9696000" y="4711622"/>
            <a:ext cx="1955680" cy="1955680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57E4812-44D4-482A-8919-1B3DE4819BA8}"/>
              </a:ext>
            </a:extLst>
          </p:cNvPr>
          <p:cNvCxnSpPr>
            <a:cxnSpLocks/>
          </p:cNvCxnSpPr>
          <p:nvPr/>
        </p:nvCxnSpPr>
        <p:spPr>
          <a:xfrm>
            <a:off x="10056000" y="3093420"/>
            <a:ext cx="1" cy="16200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5DAAE94-7DD8-47A7-80FF-BC9473AAA93B}"/>
              </a:ext>
            </a:extLst>
          </p:cNvPr>
          <p:cNvCxnSpPr>
            <a:cxnSpLocks/>
          </p:cNvCxnSpPr>
          <p:nvPr/>
        </p:nvCxnSpPr>
        <p:spPr>
          <a:xfrm>
            <a:off x="11135999" y="3069000"/>
            <a:ext cx="1" cy="16200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97E22E7-8C01-4A95-9290-EDD5D1ACA6FB}"/>
              </a:ext>
            </a:extLst>
          </p:cNvPr>
          <p:cNvCxnSpPr>
            <a:cxnSpLocks/>
          </p:cNvCxnSpPr>
          <p:nvPr/>
        </p:nvCxnSpPr>
        <p:spPr>
          <a:xfrm>
            <a:off x="10596000" y="3080311"/>
            <a:ext cx="1" cy="16200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2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1B36D53-A9E6-4573-9969-2611EB8F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600" y="578011"/>
            <a:ext cx="3454400" cy="345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8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Arbeitsmöglichkeit 2: Care-Center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01829"/>
            <a:ext cx="8786874" cy="4525963"/>
          </a:xfrm>
        </p:spPr>
        <p:txBody>
          <a:bodyPr>
            <a:normAutofit/>
          </a:bodyPr>
          <a:lstStyle/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360" y="1052736"/>
            <a:ext cx="8640640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defRPr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Im Care-Center werden die Eier betreut und die Care-Bedürfnisse von ihnen und den Angehörigen erfüllt.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In jeder Spielrunde (7 Min.) muss pro Ei und Auftraggeber*in jeweils ein Papierhut gefaltet, den Auftraggebern gebracht und Arztbesuche organisiert werden.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Geld für das Papier für die Papierhüte bekommt das Care-Center sie von den Auftraggeber*innen: 3 Kronen pro Spielrunde.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2600" u="sng" dirty="0">
                <a:solidFill>
                  <a:srgbClr val="002060"/>
                </a:solidFill>
                <a:latin typeface="Trebuchet MS" panose="020B0603020202020204" pitchFamily="34" charset="0"/>
              </a:rPr>
              <a:t>Leiter*in</a:t>
            </a: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: organisiert Betreuung (Lohn: 6 Kronen).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2600" u="sng" dirty="0">
                <a:solidFill>
                  <a:srgbClr val="002060"/>
                </a:solidFill>
                <a:latin typeface="Trebuchet MS" panose="020B0603020202020204" pitchFamily="34" charset="0"/>
              </a:rPr>
              <a:t>Arbeiter*innen:</a:t>
            </a: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 wollen sichere Arbeit und guten Lohn (Lohn 4 Kronen).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2DA5A-B8C4-4C24-B180-9C89A25BDE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229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8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Arbeitsmöglichkeit 3: unbezahlte-Arbeit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01829"/>
            <a:ext cx="8786874" cy="4525963"/>
          </a:xfrm>
        </p:spPr>
        <p:txBody>
          <a:bodyPr>
            <a:normAutofit/>
          </a:bodyPr>
          <a:lstStyle/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360" y="1052736"/>
            <a:ext cx="8460640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defRPr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Unbezahlte Care-Arbeiter*innen betreuen die Eier alleine und falten in jeder Runde für die Eier, sich und ihre Partner*innen jeweils einen Papierhut.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Außerdem machen sie einen Arztbesuch pro Runde.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Geld für das Papier für die Hüte bekommen sie von ihren Partner*innen: 3 Kronen pro Runde.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2600" u="sng" dirty="0">
                <a:solidFill>
                  <a:srgbClr val="002060"/>
                </a:solidFill>
                <a:latin typeface="Trebuchet MS" panose="020B0603020202020204" pitchFamily="34" charset="0"/>
              </a:rPr>
              <a:t>Leiter*in</a:t>
            </a: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: organisiert Betreuung (Lohn: 6 Kronen).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2600" u="sng" dirty="0">
                <a:solidFill>
                  <a:srgbClr val="002060"/>
                </a:solidFill>
                <a:latin typeface="Trebuchet MS" panose="020B0603020202020204" pitchFamily="34" charset="0"/>
              </a:rPr>
              <a:t>Arbeiter*innen:</a:t>
            </a: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 wollen sichere Arbeit und guten Lohn (Lohn 4 Kronen).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2DA5A-B8C4-4C24-B180-9C89A25BDE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219E9C-D7AD-406B-8551-8A4179233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736" y="685944"/>
            <a:ext cx="2825722" cy="56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Breitbild</PresentationFormat>
  <Paragraphs>97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 ExtraBold</vt:lpstr>
      <vt:lpstr>Open Sans SemiBold</vt:lpstr>
      <vt:lpstr>Trebuchet MS</vt:lpstr>
      <vt:lpstr>Office</vt:lpstr>
      <vt:lpstr>Office Theme</vt:lpstr>
      <vt:lpstr>PLANSPIEL KAPITALISMUS UND CARE:  Welche Rolle spielt Sorgearbeit in unserem Wirtschaftssystem? </vt:lpstr>
      <vt:lpstr>WAS IST CARE-ARBEIT?</vt:lpstr>
      <vt:lpstr>THEMA DES PLANSPIELS</vt:lpstr>
      <vt:lpstr>1) Zu zweit: Verantwortung für sich und zwei Care-Figuren</vt:lpstr>
      <vt:lpstr>2) Zu zweit: Verantwortung für sich und eine Care-Figur</vt:lpstr>
      <vt:lpstr>Aufgabe: Care-Paare bilden</vt:lpstr>
      <vt:lpstr>Arbeitsmöglichkeit 1: Flugzeugproduktion </vt:lpstr>
      <vt:lpstr>Arbeitsmöglichkeit 2: Care-Center </vt:lpstr>
      <vt:lpstr>Arbeitsmöglichkeit 3: unbezahlte-Arbeit </vt:lpstr>
      <vt:lpstr>Rollenverteilung</vt:lpstr>
      <vt:lpstr>Infowand zum Planspiel</vt:lpstr>
      <vt:lpstr>Auswertung Planspiel:  das Planspiel als Bild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</dc:creator>
  <cp:lastModifiedBy>Christoph</cp:lastModifiedBy>
  <cp:revision>146</cp:revision>
  <cp:lastPrinted>2022-08-23T06:47:15Z</cp:lastPrinted>
  <dcterms:created xsi:type="dcterms:W3CDTF">2022-03-29T12:52:44Z</dcterms:created>
  <dcterms:modified xsi:type="dcterms:W3CDTF">2023-01-11T12:50:24Z</dcterms:modified>
</cp:coreProperties>
</file>